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2" r:id="rId3"/>
    <p:sldId id="264" r:id="rId4"/>
    <p:sldId id="263" r:id="rId5"/>
    <p:sldId id="306" r:id="rId6"/>
    <p:sldId id="340" r:id="rId7"/>
    <p:sldId id="314" r:id="rId8"/>
    <p:sldId id="339" r:id="rId9"/>
    <p:sldId id="315" r:id="rId10"/>
    <p:sldId id="341" r:id="rId11"/>
    <p:sldId id="316" r:id="rId12"/>
    <p:sldId id="317" r:id="rId13"/>
    <p:sldId id="320" r:id="rId14"/>
    <p:sldId id="318" r:id="rId15"/>
    <p:sldId id="319" r:id="rId16"/>
    <p:sldId id="308" r:id="rId17"/>
    <p:sldId id="321" r:id="rId18"/>
    <p:sldId id="322" r:id="rId19"/>
    <p:sldId id="323" r:id="rId20"/>
    <p:sldId id="325" r:id="rId21"/>
    <p:sldId id="309" r:id="rId22"/>
    <p:sldId id="326" r:id="rId23"/>
    <p:sldId id="327" r:id="rId24"/>
    <p:sldId id="328" r:id="rId25"/>
    <p:sldId id="330" r:id="rId26"/>
    <p:sldId id="331" r:id="rId27"/>
    <p:sldId id="342" r:id="rId28"/>
    <p:sldId id="332" r:id="rId29"/>
    <p:sldId id="343" r:id="rId30"/>
    <p:sldId id="333" r:id="rId31"/>
    <p:sldId id="355" r:id="rId32"/>
    <p:sldId id="334" r:id="rId33"/>
    <p:sldId id="335" r:id="rId34"/>
    <p:sldId id="336" r:id="rId35"/>
    <p:sldId id="345" r:id="rId36"/>
    <p:sldId id="346" r:id="rId37"/>
    <p:sldId id="347" r:id="rId38"/>
    <p:sldId id="348" r:id="rId39"/>
    <p:sldId id="353" r:id="rId40"/>
    <p:sldId id="354" r:id="rId41"/>
    <p:sldId id="349" r:id="rId42"/>
    <p:sldId id="350" r:id="rId43"/>
    <p:sldId id="351" r:id="rId44"/>
    <p:sldId id="352" r:id="rId45"/>
    <p:sldId id="344"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1A2EC-8147-4538-97B7-CEB3936C6EBF}"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32111-B3E4-4CE8-BD0D-3BD1F2FB27B3}" type="slidenum">
              <a:rPr lang="zh-CN" altLang="en-US" smtClean="0"/>
              <a:t>‹#›</a:t>
            </a:fld>
            <a:endParaRPr lang="zh-CN" altLang="en-US"/>
          </a:p>
        </p:txBody>
      </p:sp>
    </p:spTree>
    <p:extLst>
      <p:ext uri="{BB962C8B-B14F-4D97-AF65-F5344CB8AC3E}">
        <p14:creationId xmlns:p14="http://schemas.microsoft.com/office/powerpoint/2010/main" val="4057616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232111-B3E4-4CE8-BD0D-3BD1F2FB27B3}" type="slidenum">
              <a:rPr lang="zh-CN" altLang="en-US" smtClean="0"/>
              <a:t>26</a:t>
            </a:fld>
            <a:endParaRPr lang="zh-CN" altLang="en-US"/>
          </a:p>
        </p:txBody>
      </p:sp>
    </p:spTree>
    <p:extLst>
      <p:ext uri="{BB962C8B-B14F-4D97-AF65-F5344CB8AC3E}">
        <p14:creationId xmlns:p14="http://schemas.microsoft.com/office/powerpoint/2010/main" val="84071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F836C-D681-2250-88BB-717D5AD569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C4A341-F100-6EC7-44BE-0D8FDB636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6F9A0F-4D8A-9C85-428C-7B463EA2503C}"/>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877D7325-AB2A-68CC-3DF4-296D4CA599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3A168E-3875-F5EB-831E-8FABD9B4AD11}"/>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2673888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EF4B3-B21E-08AB-FD2D-2F3AC61127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00072E6-9726-E54F-16D4-3302ED0659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39696C-4CCA-CDCD-6BAE-6B0671E32FD0}"/>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0BC4038E-80D1-5C83-9D1B-D804676C06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EF92B1-C3F8-6A74-C4BD-238ACB55184C}"/>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172155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0980D3E-D584-3F77-388D-3080AFBFE7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C46ABE5-2301-BD6E-5D68-09A6FE5ED19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437C48-1116-7CD4-BBE1-0971D7C8E39C}"/>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8B2CF484-70BA-7D92-1378-CA6E7A6D40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B80999-2B12-5125-708E-C32F41A140F9}"/>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543323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EDF31-383E-B4FB-EA6C-EC23FC30DC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2DEEF3-8439-5060-3E03-00497D1FD9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840E9C-14D4-4785-7C84-D757D8E00F31}"/>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7401A2F2-C31B-0420-145E-AD35C99242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0BE108-9C4F-A1D8-383E-1D3C47C8327A}"/>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130172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3D2BE-8EF2-46BF-4CD2-80A2AC96F29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A1A1FF-D756-8F4C-3329-F169E0DD3F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53D99E8-667B-79A2-6144-78D86C64C5C4}"/>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CA9729B1-2C53-22C6-CD96-55C4BCFB67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21FAF0-A497-B302-A8D7-58421800EB7B}"/>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154914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7B478-7A05-BB36-5760-A1A385F24D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DFFD3A-85B7-BF15-6058-13BC38D2978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E48293D-4A4C-36A5-0B0F-A65E561FD81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2EB324-CB99-346D-EC46-88C8DCA342F5}"/>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40091699-300C-CEC1-A73E-982890472D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151909-73A0-F440-8A28-185108E99BA5}"/>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267463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B2891-FE31-00EB-A520-AF2EC3310E3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A358E4-F493-0C99-C036-061D1E585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FBA6491-1D45-5530-915A-32A41F0F17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BA7218-0458-4473-7380-2C92341DA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4C6A197-D619-FD3D-817D-3BE718BF6B3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F8387D-AB80-D1C8-1F76-D9C0E60E486E}"/>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8" name="页脚占位符 7">
            <a:extLst>
              <a:ext uri="{FF2B5EF4-FFF2-40B4-BE49-F238E27FC236}">
                <a16:creationId xmlns:a16="http://schemas.microsoft.com/office/drawing/2014/main" id="{90D140DF-DFAE-F32C-9AC5-D1810EFF588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E484D72-6788-9D05-F5E9-D71FF5844CCE}"/>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86318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7ABDB-425B-07F1-139C-DCB8764DBEE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9F392B-35F4-21F2-03FD-0D9C57D8C96D}"/>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4" name="页脚占位符 3">
            <a:extLst>
              <a:ext uri="{FF2B5EF4-FFF2-40B4-BE49-F238E27FC236}">
                <a16:creationId xmlns:a16="http://schemas.microsoft.com/office/drawing/2014/main" id="{FF9E18F9-7012-D09E-9250-E7F33B24BD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7D87E6-4CEF-C478-399A-E2DB52CC4963}"/>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199794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4BAC18-6CBC-779A-1A56-BE0C1045602F}"/>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3" name="页脚占位符 2">
            <a:extLst>
              <a:ext uri="{FF2B5EF4-FFF2-40B4-BE49-F238E27FC236}">
                <a16:creationId xmlns:a16="http://schemas.microsoft.com/office/drawing/2014/main" id="{50B0ED08-B496-6212-8CD0-5732DE7BDA7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B95599-CFAD-5863-638E-EF6FE28CD825}"/>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9321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9AB98-B88B-B56D-1D44-425AC3EC42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240FEB-330A-1F80-66AB-A3AC937BA3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4B6E4D3-87AB-D198-3459-B09D4E302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6082D1-7BD2-1BBC-FD4C-9B57B2C3E141}"/>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3BF38FAA-1DA9-FAD4-2E4E-5632BC4D3D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B84BDA-0584-26A5-C660-7C229BA13715}"/>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74521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A4CD8-ED12-C1D1-8066-C7DBC1023F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AEEF50-20BB-AE90-8033-E1E7F6BF6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CE025A2-4D42-40F5-08A2-29075AF9F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C19329C-F2FD-A57B-0B6A-0FAF16C6C0CF}"/>
              </a:ext>
            </a:extLst>
          </p:cNvPr>
          <p:cNvSpPr>
            <a:spLocks noGrp="1"/>
          </p:cNvSpPr>
          <p:nvPr>
            <p:ph type="dt" sz="half" idx="10"/>
          </p:nvPr>
        </p:nvSpPr>
        <p:spPr/>
        <p:txBody>
          <a:bodyPr/>
          <a:lstStyle/>
          <a:p>
            <a:fld id="{415D29FD-8012-4246-AA32-00549D5DFE12}" type="datetimeFigureOut">
              <a:rPr lang="zh-CN" altLang="en-US" smtClean="0"/>
              <a:t>2024/3/27</a:t>
            </a:fld>
            <a:endParaRPr lang="zh-CN" altLang="en-US"/>
          </a:p>
        </p:txBody>
      </p:sp>
      <p:sp>
        <p:nvSpPr>
          <p:cNvPr id="6" name="页脚占位符 5">
            <a:extLst>
              <a:ext uri="{FF2B5EF4-FFF2-40B4-BE49-F238E27FC236}">
                <a16:creationId xmlns:a16="http://schemas.microsoft.com/office/drawing/2014/main" id="{A4FE845F-7B08-E393-381C-BE037B54D0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DA0943-81DA-43D3-AA1A-E17BCDB0CE01}"/>
              </a:ext>
            </a:extLst>
          </p:cNvPr>
          <p:cNvSpPr>
            <a:spLocks noGrp="1"/>
          </p:cNvSpPr>
          <p:nvPr>
            <p:ph type="sldNum" sz="quarter" idx="12"/>
          </p:nvPr>
        </p:nvSpPr>
        <p:spPr/>
        <p:txBody>
          <a:body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61318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8D5910-F560-E8D2-DB73-2A9303D3E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8792FA-8061-7F15-D005-BA1FB8C56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ED913C-B110-202E-7188-2ED891E2CD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D29FD-8012-4246-AA32-00549D5DFE12}" type="datetimeFigureOut">
              <a:rPr lang="zh-CN" altLang="en-US" smtClean="0"/>
              <a:t>2024/3/27</a:t>
            </a:fld>
            <a:endParaRPr lang="zh-CN" altLang="en-US"/>
          </a:p>
        </p:txBody>
      </p:sp>
      <p:sp>
        <p:nvSpPr>
          <p:cNvPr id="5" name="页脚占位符 4">
            <a:extLst>
              <a:ext uri="{FF2B5EF4-FFF2-40B4-BE49-F238E27FC236}">
                <a16:creationId xmlns:a16="http://schemas.microsoft.com/office/drawing/2014/main" id="{7C16F804-7DF9-EF46-FBC6-C50DEEC18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94E0B9C-C18A-5DE5-FEB6-5C64E11CE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F9783-E758-4564-A6AC-FE0FD8ABB6A0}" type="slidenum">
              <a:rPr lang="zh-CN" altLang="en-US" smtClean="0"/>
              <a:t>‹#›</a:t>
            </a:fld>
            <a:endParaRPr lang="zh-CN" altLang="en-US"/>
          </a:p>
        </p:txBody>
      </p:sp>
    </p:spTree>
    <p:extLst>
      <p:ext uri="{BB962C8B-B14F-4D97-AF65-F5344CB8AC3E}">
        <p14:creationId xmlns:p14="http://schemas.microsoft.com/office/powerpoint/2010/main" val="3076287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2.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11.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F9E81-62E6-FE8C-82B2-F3867E8E0E84}"/>
              </a:ext>
            </a:extLst>
          </p:cNvPr>
          <p:cNvSpPr>
            <a:spLocks noGrp="1"/>
          </p:cNvSpPr>
          <p:nvPr>
            <p:ph type="ctrTitle"/>
          </p:nvPr>
        </p:nvSpPr>
        <p:spPr>
          <a:xfrm>
            <a:off x="4076478" y="512256"/>
            <a:ext cx="6252086" cy="3616387"/>
          </a:xfrm>
        </p:spPr>
        <p:txBody>
          <a:bodyPr>
            <a:normAutofit/>
          </a:bodyPr>
          <a:lstStyle/>
          <a:p>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第五章：蒙特卡洛方法（</a:t>
            </a: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Monte Carlo Methods</a:t>
            </a: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3600" b="1" dirty="0">
                <a:latin typeface="Times New Roman" panose="02020603050405020304" pitchFamily="18" charset="0"/>
                <a:cs typeface="Times New Roman" panose="02020603050405020304" pitchFamily="18" charset="0"/>
              </a:rPr>
            </a:br>
            <a:br>
              <a:rPr lang="en-US" altLang="zh-CN" sz="3600" b="1" dirty="0">
                <a:latin typeface="Times New Roman" panose="02020603050405020304" pitchFamily="18" charset="0"/>
                <a:cs typeface="Times New Roman" panose="02020603050405020304" pitchFamily="18" charset="0"/>
              </a:rPr>
            </a:b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何新卫</a:t>
            </a:r>
            <a:b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br>
            <a:b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b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华中农业大学信息学院</a:t>
            </a:r>
            <a:br>
              <a:rPr lang="en-US" altLang="zh-CN" sz="1800" dirty="0">
                <a:latin typeface="Times New Roman" panose="02020603050405020304" pitchFamily="18" charset="0"/>
                <a:cs typeface="Times New Roman" panose="02020603050405020304" pitchFamily="18" charset="0"/>
              </a:rPr>
            </a:br>
            <a:endParaRPr lang="zh-CN" altLang="en-US" sz="1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535E907-213D-2E7D-EEFD-D01D59CC5546}"/>
              </a:ext>
            </a:extLst>
          </p:cNvPr>
          <p:cNvPicPr>
            <a:picLocks noChangeAspect="1"/>
          </p:cNvPicPr>
          <p:nvPr/>
        </p:nvPicPr>
        <p:blipFill>
          <a:blip r:embed="rId2"/>
          <a:stretch>
            <a:fillRect/>
          </a:stretch>
        </p:blipFill>
        <p:spPr>
          <a:xfrm>
            <a:off x="376450" y="512256"/>
            <a:ext cx="2878028" cy="38207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375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F701608-7945-28B5-9046-46FAAB1F2F80}"/>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DP</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的价值估算方法对比，以下说法正确的是</a:t>
            </a:r>
          </a:p>
        </p:txBody>
      </p:sp>
      <p:sp>
        <p:nvSpPr>
          <p:cNvPr id="7" name="文本框 6">
            <a:extLst>
              <a:ext uri="{FF2B5EF4-FFF2-40B4-BE49-F238E27FC236}">
                <a16:creationId xmlns:a16="http://schemas.microsoft.com/office/drawing/2014/main" id="{4BDF5122-FCC5-E19F-DA2B-5EFC1BC560C8}"/>
              </a:ext>
            </a:extLst>
          </p:cNvPr>
          <p:cNvSpPr txBox="1"/>
          <p:nvPr>
            <p:custDataLst>
              <p:tags r:id="rId3"/>
            </p:custDataLst>
          </p:nvPr>
        </p:nvSpPr>
        <p:spPr>
          <a:xfrm>
            <a:off x="2438399" y="2786063"/>
            <a:ext cx="8858865" cy="642938"/>
          </a:xfrm>
          <a:prstGeom prst="rect">
            <a:avLst/>
          </a:prstGeom>
          <a:noFill/>
        </p:spPr>
        <p:txBody>
          <a:bodyPr vert="horz" rtlCol="0" anchor="ctr" anchorCtr="0">
            <a:noAutofit/>
          </a:bodyPr>
          <a:lstStyle/>
          <a:p>
            <a:r>
              <a:rPr lang="zh-CN" altLang="en-US" sz="2800" b="1" dirty="0">
                <a:latin typeface="微软雅黑" panose="020B0503020204020204" pitchFamily="34" charset="-122"/>
                <a:ea typeface="微软雅黑" panose="020B0503020204020204" pitchFamily="34" charset="-122"/>
              </a:rPr>
              <a:t>不管未知环境还是已知环境，</a:t>
            </a:r>
            <a:r>
              <a:rPr lang="en-US" altLang="zh-CN" sz="2800" b="1" dirty="0">
                <a:latin typeface="微软雅黑" panose="020B0503020204020204" pitchFamily="34" charset="-122"/>
                <a:ea typeface="微软雅黑" panose="020B0503020204020204" pitchFamily="34" charset="-122"/>
              </a:rPr>
              <a:t>MC</a:t>
            </a:r>
            <a:r>
              <a:rPr lang="zh-CN" altLang="en-US" sz="2800" b="1" dirty="0">
                <a:latin typeface="微软雅黑" panose="020B0503020204020204" pitchFamily="34" charset="-122"/>
                <a:ea typeface="微软雅黑" panose="020B0503020204020204" pitchFamily="34" charset="-122"/>
              </a:rPr>
              <a:t>均适用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0C139AEC-9BE7-9303-630D-465B5FAAC853}"/>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DP</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仅适用已知环境</a:t>
            </a:r>
          </a:p>
        </p:txBody>
      </p:sp>
      <p:sp>
        <p:nvSpPr>
          <p:cNvPr id="9" name="文本框 8">
            <a:extLst>
              <a:ext uri="{FF2B5EF4-FFF2-40B4-BE49-F238E27FC236}">
                <a16:creationId xmlns:a16="http://schemas.microsoft.com/office/drawing/2014/main" id="{B19840AC-4C59-48F0-2F99-52696F897E22}"/>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仅适用未知环境。</a:t>
            </a:r>
          </a:p>
        </p:txBody>
      </p:sp>
      <p:sp>
        <p:nvSpPr>
          <p:cNvPr id="10" name="文本框 9">
            <a:extLst>
              <a:ext uri="{FF2B5EF4-FFF2-40B4-BE49-F238E27FC236}">
                <a16:creationId xmlns:a16="http://schemas.microsoft.com/office/drawing/2014/main" id="{779C6B2A-6401-B148-F2C2-E865C566D6B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当</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对某一个状态价值比较感兴趣的时候，</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MC</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更加简便</a:t>
            </a:r>
          </a:p>
        </p:txBody>
      </p:sp>
      <p:sp>
        <p:nvSpPr>
          <p:cNvPr id="11" name="矩形 10">
            <a:extLst>
              <a:ext uri="{FF2B5EF4-FFF2-40B4-BE49-F238E27FC236}">
                <a16:creationId xmlns:a16="http://schemas.microsoft.com/office/drawing/2014/main" id="{4F80BC0E-41BC-EA2A-E7E7-D7BBC206B3DC}"/>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9E52FC4F-48E8-A2F1-BE06-3BB9533A8D96}"/>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07C41204-A620-28FC-99CD-D4117D9019DA}"/>
              </a:ext>
            </a:extLst>
          </p:cNvPr>
          <p:cNvSpPr>
            <a:spLocks noChangeAspect="1"/>
          </p:cNvSpPr>
          <p:nvPr>
            <p:custDataLst>
              <p:tags r:id="rId9"/>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071DBB0F-E569-9BA8-E537-59331FE3CFF9}"/>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011CB94-8244-E2FE-6E81-5236A469C6E4}"/>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ABE18768-E10D-4A54-50DE-4B759ECDA2A6}"/>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B0C9DCD4-47D6-F72B-783F-EFFDDBDFDD1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30A3516D-15FA-AAE5-98EB-6C7B1A6A553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EC306F8C-3699-19EE-611E-D2D1CE4D994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73C64758-5D31-032C-1A9C-60157BEB54F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50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9A0F8D6-370D-22BB-4F4C-75AE0388E37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1398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96F4C04-D433-E20C-7AEE-C4968F72E81B}"/>
              </a:ext>
            </a:extLst>
          </p:cNvPr>
          <p:cNvSpPr>
            <a:spLocks noGrp="1"/>
          </p:cNvSpPr>
          <p:nvPr>
            <p:ph type="title"/>
          </p:nvPr>
        </p:nvSpPr>
        <p:spPr>
          <a:xfrm>
            <a:off x="0" y="0"/>
            <a:ext cx="10515600" cy="590252"/>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优点</a:t>
            </a:r>
          </a:p>
        </p:txBody>
      </p:sp>
      <p:sp>
        <p:nvSpPr>
          <p:cNvPr id="5" name="文本框 4">
            <a:extLst>
              <a:ext uri="{FF2B5EF4-FFF2-40B4-BE49-F238E27FC236}">
                <a16:creationId xmlns:a16="http://schemas.microsoft.com/office/drawing/2014/main" id="{82ABC98E-A3C0-2263-5E4D-BDB236ACF746}"/>
              </a:ext>
            </a:extLst>
          </p:cNvPr>
          <p:cNvSpPr txBox="1"/>
          <p:nvPr/>
        </p:nvSpPr>
        <p:spPr>
          <a:xfrm>
            <a:off x="0" y="805102"/>
            <a:ext cx="12070080" cy="455098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b="1" dirty="0">
                <a:solidFill>
                  <a:srgbClr val="FF0000"/>
                </a:solidFill>
              </a:rPr>
              <a:t>普适性：</a:t>
            </a:r>
            <a:r>
              <a:rPr lang="zh-CN" altLang="en-US" sz="2800" b="1" dirty="0"/>
              <a:t>未知环境和已知环境均适用：均可通过采样生成观测序列（</a:t>
            </a:r>
            <a:r>
              <a:rPr lang="en-US" altLang="zh-CN" sz="2800" b="1" dirty="0"/>
              <a:t>episode</a:t>
            </a:r>
            <a:r>
              <a:rPr lang="zh-CN" altLang="en-US" sz="2800" b="1" dirty="0"/>
              <a:t>），完成价值估算，</a:t>
            </a:r>
            <a:r>
              <a:rPr lang="en-US" altLang="zh-CN" sz="2800" b="1" dirty="0"/>
              <a:t> </a:t>
            </a:r>
            <a:r>
              <a:rPr lang="zh-CN" altLang="en-US" sz="2800" b="1" dirty="0"/>
              <a:t>而</a:t>
            </a:r>
            <a:r>
              <a:rPr lang="en-US" altLang="zh-CN" sz="2800" b="1" dirty="0"/>
              <a:t>DP</a:t>
            </a:r>
            <a:r>
              <a:rPr lang="zh-CN" altLang="en-US" sz="2800" b="1" dirty="0"/>
              <a:t>只适用于已知环境</a:t>
            </a:r>
            <a:endParaRPr lang="en-US" altLang="zh-CN" sz="2800" b="1" dirty="0"/>
          </a:p>
          <a:p>
            <a:pPr marL="457200" indent="-457200">
              <a:lnSpc>
                <a:spcPct val="150000"/>
              </a:lnSpc>
              <a:buFont typeface="Wingdings" panose="05000000000000000000" pitchFamily="2" charset="2"/>
              <a:buChar char="p"/>
            </a:pPr>
            <a:r>
              <a:rPr lang="zh-CN" altLang="en-US" sz="2800" b="1" dirty="0">
                <a:solidFill>
                  <a:srgbClr val="FF0000"/>
                </a:solidFill>
              </a:rPr>
              <a:t>灵活性：</a:t>
            </a:r>
            <a:r>
              <a:rPr lang="zh-CN" altLang="en-US" sz="2800" b="1" dirty="0"/>
              <a:t>相比于</a:t>
            </a:r>
            <a:r>
              <a:rPr lang="en-US" altLang="zh-CN" sz="2800" b="1" dirty="0"/>
              <a:t>DP</a:t>
            </a:r>
            <a:r>
              <a:rPr lang="zh-CN" altLang="en-US" sz="2800" b="1" dirty="0"/>
              <a:t>，更加灵活。当只对某个状态或者某几个状态的价值感兴趣时</a:t>
            </a:r>
            <a:endParaRPr lang="en-US" altLang="zh-CN" sz="2800" b="1" dirty="0"/>
          </a:p>
          <a:p>
            <a:pPr marL="457200" indent="-457200">
              <a:lnSpc>
                <a:spcPct val="150000"/>
              </a:lnSpc>
              <a:buFont typeface="Wingdings" panose="05000000000000000000" pitchFamily="2" charset="2"/>
              <a:buChar char="l"/>
            </a:pPr>
            <a:r>
              <a:rPr lang="zh-CN" altLang="en-US" sz="2800" b="1" dirty="0"/>
              <a:t>仅从当前关心的状态出发，采样大量的</a:t>
            </a:r>
            <a:r>
              <a:rPr lang="en-US" altLang="zh-CN" sz="2800" b="1" dirty="0"/>
              <a:t>episodes</a:t>
            </a:r>
          </a:p>
          <a:p>
            <a:pPr marL="457200" indent="-457200">
              <a:lnSpc>
                <a:spcPct val="150000"/>
              </a:lnSpc>
              <a:buFont typeface="Wingdings" panose="05000000000000000000" pitchFamily="2" charset="2"/>
              <a:buChar char="l"/>
            </a:pPr>
            <a:r>
              <a:rPr lang="en-US" altLang="zh-CN" sz="2800" b="1" dirty="0"/>
              <a:t> </a:t>
            </a:r>
            <a:r>
              <a:rPr lang="zh-CN" altLang="en-US" sz="2800" b="1" dirty="0"/>
              <a:t>仅对这些状态计算回报并平均</a:t>
            </a:r>
            <a:endParaRPr lang="en-US" altLang="zh-CN" sz="2800" b="1" dirty="0"/>
          </a:p>
          <a:p>
            <a:pPr marL="457200" indent="-457200">
              <a:lnSpc>
                <a:spcPct val="150000"/>
              </a:lnSpc>
              <a:buFont typeface="Wingdings" panose="05000000000000000000" pitchFamily="2" charset="2"/>
              <a:buChar char="l"/>
            </a:pPr>
            <a:r>
              <a:rPr lang="zh-CN" altLang="en-US" sz="2800" b="1" dirty="0"/>
              <a:t>不用计算其它不关心的状态</a:t>
            </a:r>
            <a:endParaRPr lang="en-US" altLang="zh-CN" sz="2800" b="1" dirty="0"/>
          </a:p>
        </p:txBody>
      </p:sp>
    </p:spTree>
    <p:extLst>
      <p:ext uri="{BB962C8B-B14F-4D97-AF65-F5344CB8AC3E}">
        <p14:creationId xmlns:p14="http://schemas.microsoft.com/office/powerpoint/2010/main" val="80015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73D2A90-3ADE-10A7-2C1A-A37A67AF0AC2}"/>
              </a:ext>
            </a:extLst>
          </p:cNvPr>
          <p:cNvSpPr>
            <a:spLocks noGrp="1"/>
          </p:cNvSpPr>
          <p:nvPr>
            <p:ph type="title"/>
          </p:nvPr>
        </p:nvSpPr>
        <p:spPr>
          <a:xfrm>
            <a:off x="0" y="0"/>
            <a:ext cx="10515600" cy="794612"/>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估计动作价值</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D34C8F-EC6B-15FB-CB3F-2E0E5468E0A1}"/>
                  </a:ext>
                </a:extLst>
              </p:cNvPr>
              <p:cNvSpPr txBox="1"/>
              <p:nvPr/>
            </p:nvSpPr>
            <p:spPr>
              <a:xfrm>
                <a:off x="106680" y="762417"/>
                <a:ext cx="10706100" cy="5262979"/>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模型未知：</a:t>
                </a:r>
                <a:r>
                  <a:rPr lang="zh-CN" altLang="en-US" sz="2800" dirty="0">
                    <a:solidFill>
                      <a:srgbClr val="FF0000"/>
                    </a:solidFill>
                  </a:rPr>
                  <a:t>仅估算出状态价值不足以帮我们确定最优策略</a:t>
                </a:r>
                <a:r>
                  <a:rPr lang="zh-CN" altLang="en-US" sz="2800" dirty="0"/>
                  <a:t>。必须明确估算出每个动作的价值，才能确定最优策略。</a:t>
                </a:r>
                <a:endParaRPr lang="en-US" altLang="zh-CN" sz="2800" dirty="0"/>
              </a:p>
              <a:p>
                <a:pPr marL="457200" indent="-457200">
                  <a:buFont typeface="Wingdings" panose="05000000000000000000" pitchFamily="2" charset="2"/>
                  <a:buChar char="p"/>
                </a:pPr>
                <a:endParaRPr lang="en-US" altLang="zh-CN" sz="2800" b="1" dirty="0"/>
              </a:p>
              <a:p>
                <a:pPr marL="457200" indent="-457200">
                  <a:buFont typeface="Wingdings" panose="05000000000000000000" pitchFamily="2" charset="2"/>
                  <a:buChar char="p"/>
                </a:pPr>
                <a:r>
                  <a:rPr lang="zh-CN" altLang="en-US" sz="2800" b="1" dirty="0"/>
                  <a:t>模型已知：</a:t>
                </a:r>
                <a:r>
                  <a:rPr lang="zh-CN" altLang="en-US" sz="2800" dirty="0">
                    <a:solidFill>
                      <a:srgbClr val="FF0000"/>
                    </a:solidFill>
                  </a:rPr>
                  <a:t>仅使用状态价值即可帮我们决定策略</a:t>
                </a:r>
                <a:r>
                  <a:rPr lang="zh-CN" altLang="en-US" sz="2800" dirty="0"/>
                  <a:t>，即只需要向前选择一次动作，并找到能够带来最大回报的动作即可（</a:t>
                </a:r>
                <a:r>
                  <a:rPr lang="en-US" altLang="zh-CN" sz="2800" dirty="0"/>
                  <a:t>DP</a:t>
                </a:r>
                <a:r>
                  <a:rPr lang="zh-CN" altLang="en-US" sz="2800" dirty="0"/>
                  <a:t>）</a:t>
                </a:r>
                <a:r>
                  <a:rPr lang="zh-CN" altLang="en-US" sz="2800" b="1" dirty="0"/>
                  <a:t>。</a:t>
                </a:r>
                <a:endParaRPr lang="en-US" altLang="zh-CN" sz="2800" b="1" dirty="0"/>
              </a:p>
              <a:p>
                <a:pPr marL="457200" indent="-457200">
                  <a:buFont typeface="Wingdings" panose="05000000000000000000" pitchFamily="2" charset="2"/>
                  <a:buChar char="p"/>
                </a:pPr>
                <a:endParaRPr lang="en-US" altLang="zh-CN" sz="2800" b="1" dirty="0"/>
              </a:p>
              <a:p>
                <a:pPr marL="457200" indent="-457200">
                  <a:buFont typeface="Wingdings" panose="05000000000000000000" pitchFamily="2" charset="2"/>
                  <a:buChar char="p"/>
                </a:pPr>
                <a:r>
                  <a:rPr lang="zh-CN" altLang="en-US" sz="2800" dirty="0"/>
                  <a:t>因此</a:t>
                </a:r>
                <a:r>
                  <a:rPr lang="en-US" altLang="zh-CN" sz="2800" dirty="0"/>
                  <a:t>MC</a:t>
                </a:r>
                <a:r>
                  <a:rPr lang="zh-CN" altLang="en-US" sz="2800" dirty="0"/>
                  <a:t>方法的</a:t>
                </a:r>
                <a:r>
                  <a:rPr lang="zh-CN" altLang="en-US" sz="2800" b="1" dirty="0">
                    <a:solidFill>
                      <a:srgbClr val="FF0000"/>
                    </a:solidFill>
                  </a:rPr>
                  <a:t>主要目标就是估算最优动作价值</a:t>
                </a:r>
                <a:r>
                  <a:rPr lang="zh-CN" altLang="en-US" sz="2800" dirty="0"/>
                  <a:t>，即</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𝑞</m:t>
                        </m:r>
                      </m:e>
                      <m:sub>
                        <m:r>
                          <a:rPr lang="en-US" altLang="zh-CN" sz="2800" b="0" i="1" smtClean="0">
                            <a:solidFill>
                              <a:srgbClr val="FF0000"/>
                            </a:solidFill>
                            <a:latin typeface="Cambria Math" panose="02040503050406030204" pitchFamily="18" charset="0"/>
                          </a:rPr>
                          <m:t>∗</m:t>
                        </m:r>
                      </m:sub>
                    </m:sSub>
                  </m:oMath>
                </a14:m>
                <a:endParaRPr lang="en-US" altLang="zh-CN" sz="2800" b="1" dirty="0"/>
              </a:p>
              <a:p>
                <a:pPr marL="457200" indent="-457200">
                  <a:buFont typeface="Wingdings" panose="05000000000000000000" pitchFamily="2" charset="2"/>
                  <a:buChar char="p"/>
                </a:pPr>
                <a:endParaRPr lang="en-US" altLang="zh-CN" sz="2800" b="1" dirty="0"/>
              </a:p>
              <a:p>
                <a:pPr marL="457200" indent="-457200">
                  <a:buFont typeface="Arial" panose="020B0604020202020204" pitchFamily="34" charset="0"/>
                  <a:buChar char="•"/>
                </a:pPr>
                <a:r>
                  <a:rPr lang="zh-CN" altLang="en-US" sz="2800" b="1" dirty="0"/>
                  <a:t>策略评估用在估计动作价值上的主要目的是估算</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𝑞</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m:t>
                        </m:r>
                      </m:e>
                    </m:d>
                    <m:r>
                      <a:rPr lang="en-US" altLang="zh-CN" sz="2800" b="0" i="1" smtClean="0">
                        <a:solidFill>
                          <a:srgbClr val="FF0000"/>
                        </a:solidFill>
                        <a:latin typeface="Cambria Math" panose="02040503050406030204" pitchFamily="18" charset="0"/>
                      </a:rPr>
                      <m:t> </m:t>
                    </m:r>
                  </m:oMath>
                </a14:m>
                <a:r>
                  <a:rPr lang="zh-CN" altLang="en-US" sz="2800" b="1" dirty="0"/>
                  <a:t>，即从状态</a:t>
                </a:r>
                <a14:m>
                  <m:oMath xmlns:m="http://schemas.openxmlformats.org/officeDocument/2006/math">
                    <m:r>
                      <a:rPr lang="en-US" altLang="zh-CN" sz="2800" i="1">
                        <a:solidFill>
                          <a:srgbClr val="FF0000"/>
                        </a:solidFill>
                        <a:latin typeface="Cambria Math" panose="02040503050406030204" pitchFamily="18" charset="0"/>
                      </a:rPr>
                      <m:t>𝑠</m:t>
                    </m:r>
                  </m:oMath>
                </a14:m>
                <a:r>
                  <a:rPr lang="zh-CN" altLang="en-US" sz="2800" b="1" dirty="0"/>
                  <a:t>出发，执行动作</a:t>
                </a:r>
                <a14:m>
                  <m:oMath xmlns:m="http://schemas.openxmlformats.org/officeDocument/2006/math">
                    <m:r>
                      <a:rPr lang="en-US" altLang="zh-CN" sz="2800" i="1">
                        <a:solidFill>
                          <a:srgbClr val="FF0000"/>
                        </a:solidFill>
                        <a:latin typeface="Cambria Math" panose="02040503050406030204" pitchFamily="18" charset="0"/>
                      </a:rPr>
                      <m:t>𝑎</m:t>
                    </m:r>
                    <m:r>
                      <a:rPr lang="en-US" altLang="zh-CN" sz="2800" i="1">
                        <a:solidFill>
                          <a:srgbClr val="FF0000"/>
                        </a:solidFill>
                        <a:latin typeface="Cambria Math" panose="02040503050406030204" pitchFamily="18" charset="0"/>
                      </a:rPr>
                      <m:t> </m:t>
                    </m:r>
                  </m:oMath>
                </a14:m>
                <a:r>
                  <a:rPr lang="zh-CN" altLang="en-US" sz="2800" b="1" dirty="0"/>
                  <a:t>，而后一致遵循策略</a:t>
                </a:r>
                <a14:m>
                  <m:oMath xmlns:m="http://schemas.openxmlformats.org/officeDocument/2006/math">
                    <m:r>
                      <a:rPr lang="zh-CN" altLang="en-US" sz="2800" i="1">
                        <a:solidFill>
                          <a:srgbClr val="FF0000"/>
                        </a:solidFill>
                        <a:latin typeface="Cambria Math" panose="02040503050406030204" pitchFamily="18" charset="0"/>
                      </a:rPr>
                      <m:t>𝜋</m:t>
                    </m:r>
                  </m:oMath>
                </a14:m>
                <a:r>
                  <a:rPr lang="zh-CN" altLang="en-US" sz="2800" b="1" dirty="0"/>
                  <a:t>的期望回报。</a:t>
                </a:r>
                <a:endParaRPr lang="en-US" altLang="zh-CN" sz="2800" b="1" dirty="0"/>
              </a:p>
              <a:p>
                <a:pPr marL="457200" indent="-457200">
                  <a:buFont typeface="Arial" panose="020B0604020202020204" pitchFamily="34" charset="0"/>
                  <a:buChar char="•"/>
                </a:pPr>
                <a:r>
                  <a:rPr lang="en-US" altLang="zh-CN" sz="2800" b="1" dirty="0"/>
                  <a:t>MC</a:t>
                </a:r>
                <a:r>
                  <a:rPr lang="zh-CN" altLang="en-US" sz="2800" b="1" dirty="0"/>
                  <a:t>方法用于估算状态</a:t>
                </a:r>
                <a:r>
                  <a:rPr lang="en-US" altLang="zh-CN" sz="2800" b="1" dirty="0"/>
                  <a:t>-</a:t>
                </a:r>
                <a:r>
                  <a:rPr lang="zh-CN" altLang="en-US" sz="2800" b="1" dirty="0"/>
                  <a:t>动作对的方法和估算状态的方法完全一样，只不过将状态换成了状态</a:t>
                </a:r>
                <a:r>
                  <a:rPr lang="en-US" altLang="zh-CN" sz="2800" b="1" dirty="0"/>
                  <a:t>-</a:t>
                </a:r>
                <a:r>
                  <a:rPr lang="zh-CN" altLang="en-US" sz="2800" b="1" dirty="0"/>
                  <a:t>动作对而已。</a:t>
                </a:r>
                <a:endParaRPr lang="en-US" altLang="zh-CN" sz="2800" b="1" dirty="0"/>
              </a:p>
            </p:txBody>
          </p:sp>
        </mc:Choice>
        <mc:Fallback xmlns="">
          <p:sp>
            <p:nvSpPr>
              <p:cNvPr id="5" name="文本框 4">
                <a:extLst>
                  <a:ext uri="{FF2B5EF4-FFF2-40B4-BE49-F238E27FC236}">
                    <a16:creationId xmlns:a16="http://schemas.microsoft.com/office/drawing/2014/main" id="{2BD34C8F-EC6B-15FB-CB3F-2E0E5468E0A1}"/>
                  </a:ext>
                </a:extLst>
              </p:cNvPr>
              <p:cNvSpPr txBox="1">
                <a:spLocks noRot="1" noChangeAspect="1" noMove="1" noResize="1" noEditPoints="1" noAdjustHandles="1" noChangeArrowheads="1" noChangeShapeType="1" noTextEdit="1"/>
              </p:cNvSpPr>
              <p:nvPr/>
            </p:nvSpPr>
            <p:spPr>
              <a:xfrm>
                <a:off x="106680" y="762417"/>
                <a:ext cx="10706100" cy="5262979"/>
              </a:xfrm>
              <a:prstGeom prst="rect">
                <a:avLst/>
              </a:prstGeom>
              <a:blipFill>
                <a:blip r:embed="rId2"/>
                <a:stretch>
                  <a:fillRect l="-1025" t="-1275" r="-3588" b="-22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574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4354F4-CE44-D7B1-5A85-5B1A23066C7B}"/>
              </a:ext>
            </a:extLst>
          </p:cNvPr>
          <p:cNvSpPr>
            <a:spLocks noGrp="1"/>
          </p:cNvSpPr>
          <p:nvPr>
            <p:ph type="title"/>
          </p:nvPr>
        </p:nvSpPr>
        <p:spPr>
          <a:xfrm>
            <a:off x="0" y="34588"/>
            <a:ext cx="10515600" cy="1015663"/>
          </a:xfrm>
        </p:spPr>
        <p:txBody>
          <a:bodyPr>
            <a:normAutofit/>
          </a:bodyPr>
          <a:lstStyle/>
          <a:p>
            <a:r>
              <a:rPr lang="zh-CN" altLang="en-US" sz="3200" b="1" dirty="0">
                <a:latin typeface="微软雅黑" panose="020B0503020204020204" pitchFamily="34" charset="-122"/>
                <a:ea typeface="微软雅黑" panose="020B0503020204020204" pitchFamily="34" charset="-122"/>
              </a:rPr>
              <a:t>练习题：</a:t>
            </a:r>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估计动作价值</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A7F5AF-203E-0B2C-204A-26AB930838D0}"/>
                  </a:ext>
                </a:extLst>
              </p:cNvPr>
              <p:cNvSpPr txBox="1"/>
              <p:nvPr/>
            </p:nvSpPr>
            <p:spPr>
              <a:xfrm>
                <a:off x="365760" y="1050251"/>
                <a:ext cx="10035540" cy="523220"/>
              </a:xfrm>
              <a:prstGeom prst="rect">
                <a:avLst/>
              </a:prstGeom>
              <a:noFill/>
            </p:spPr>
            <p:txBody>
              <a:bodyPr wrap="square" rtlCol="0">
                <a:spAutoFit/>
              </a:bodyPr>
              <a:lstStyle/>
              <a:p>
                <a:r>
                  <a:rPr lang="zh-CN" altLang="en-US" sz="2800" b="1" dirty="0"/>
                  <a:t>画出</a:t>
                </a:r>
                <a:r>
                  <a:rPr lang="en-US" altLang="zh-CN" sz="2800" b="1" dirty="0"/>
                  <a:t>MC</a:t>
                </a:r>
                <a:r>
                  <a:rPr lang="zh-CN" altLang="en-US" sz="2800" b="1" dirty="0"/>
                  <a:t>估计</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𝑞</m:t>
                        </m:r>
                      </m:e>
                      <m:sub>
                        <m:r>
                          <a:rPr lang="zh-CN" altLang="en-US" sz="2800" i="1">
                            <a:solidFill>
                              <a:srgbClr val="FF0000"/>
                            </a:solidFill>
                            <a:latin typeface="Cambria Math" panose="02040503050406030204" pitchFamily="18" charset="0"/>
                          </a:rPr>
                          <m:t>𝜋</m:t>
                        </m:r>
                      </m:sub>
                    </m:sSub>
                  </m:oMath>
                </a14:m>
                <a:r>
                  <a:rPr lang="zh-CN" altLang="en-US" sz="2800" b="1" dirty="0"/>
                  <a:t>的备份图</a:t>
                </a:r>
                <a:endParaRPr lang="en-US" altLang="zh-CN" sz="2800" b="1" dirty="0"/>
              </a:p>
            </p:txBody>
          </p:sp>
        </mc:Choice>
        <mc:Fallback xmlns="">
          <p:sp>
            <p:nvSpPr>
              <p:cNvPr id="5" name="文本框 4">
                <a:extLst>
                  <a:ext uri="{FF2B5EF4-FFF2-40B4-BE49-F238E27FC236}">
                    <a16:creationId xmlns:a16="http://schemas.microsoft.com/office/drawing/2014/main" id="{1DA7F5AF-203E-0B2C-204A-26AB930838D0}"/>
                  </a:ext>
                </a:extLst>
              </p:cNvPr>
              <p:cNvSpPr txBox="1">
                <a:spLocks noRot="1" noChangeAspect="1" noMove="1" noResize="1" noEditPoints="1" noAdjustHandles="1" noChangeArrowheads="1" noChangeShapeType="1" noTextEdit="1"/>
              </p:cNvSpPr>
              <p:nvPr/>
            </p:nvSpPr>
            <p:spPr>
              <a:xfrm>
                <a:off x="365760" y="1050251"/>
                <a:ext cx="10035540" cy="523220"/>
              </a:xfrm>
              <a:prstGeom prst="rect">
                <a:avLst/>
              </a:prstGeom>
              <a:blipFill>
                <a:blip r:embed="rId2"/>
                <a:stretch>
                  <a:fillRect l="-1215" t="-11628" b="-3139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55DFEFC-D8F2-4A4F-5449-B49EC4736B65}"/>
              </a:ext>
            </a:extLst>
          </p:cNvPr>
          <p:cNvPicPr>
            <a:picLocks noChangeAspect="1"/>
          </p:cNvPicPr>
          <p:nvPr/>
        </p:nvPicPr>
        <p:blipFill>
          <a:blip r:embed="rId3"/>
          <a:stretch>
            <a:fillRect/>
          </a:stretch>
        </p:blipFill>
        <p:spPr>
          <a:xfrm>
            <a:off x="2579750" y="1710812"/>
            <a:ext cx="1525102" cy="4821790"/>
          </a:xfrm>
          <a:prstGeom prst="rect">
            <a:avLst/>
          </a:prstGeom>
        </p:spPr>
      </p:pic>
    </p:spTree>
    <p:extLst>
      <p:ext uri="{BB962C8B-B14F-4D97-AF65-F5344CB8AC3E}">
        <p14:creationId xmlns:p14="http://schemas.microsoft.com/office/powerpoint/2010/main" val="7839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4354F4-CE44-D7B1-5A85-5B1A23066C7B}"/>
              </a:ext>
            </a:extLst>
          </p:cNvPr>
          <p:cNvSpPr>
            <a:spLocks noGrp="1"/>
          </p:cNvSpPr>
          <p:nvPr>
            <p:ph type="title"/>
          </p:nvPr>
        </p:nvSpPr>
        <p:spPr>
          <a:xfrm>
            <a:off x="0" y="34588"/>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估计动作价值</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DA7F5AF-203E-0B2C-204A-26AB930838D0}"/>
                  </a:ext>
                </a:extLst>
              </p:cNvPr>
              <p:cNvSpPr txBox="1"/>
              <p:nvPr/>
            </p:nvSpPr>
            <p:spPr>
              <a:xfrm>
                <a:off x="0" y="1048450"/>
                <a:ext cx="11993880" cy="5262979"/>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两类方法</a:t>
                </a:r>
                <a:endParaRPr lang="en-US" altLang="zh-CN" sz="2800" b="1" dirty="0"/>
              </a:p>
              <a:p>
                <a:pPr marL="457200" indent="-457200">
                  <a:buFont typeface="Wingdings" panose="05000000000000000000" pitchFamily="2" charset="2"/>
                  <a:buChar char="l"/>
                </a:pPr>
                <a:r>
                  <a:rPr lang="en-US" altLang="zh-CN" sz="2800" b="1" dirty="0"/>
                  <a:t>Every-visit MC</a:t>
                </a:r>
                <a:r>
                  <a:rPr lang="zh-CN" altLang="en-US" sz="2800" b="1" dirty="0"/>
                  <a:t>：</a:t>
                </a:r>
                <a:r>
                  <a:rPr lang="zh-CN" altLang="en-US" sz="2800" dirty="0"/>
                  <a:t>通过对所有出现</a:t>
                </a:r>
                <a:r>
                  <a:rPr lang="en-US" altLang="zh-CN" sz="2800" dirty="0"/>
                  <a:t>(s, a)</a:t>
                </a:r>
                <a:r>
                  <a:rPr lang="zh-CN" altLang="en-US" sz="2800" dirty="0"/>
                  <a:t>计算回报，取均值，作为其估值</a:t>
                </a:r>
                <a:endParaRPr lang="en-US" altLang="zh-CN" sz="2800" dirty="0"/>
              </a:p>
              <a:p>
                <a:pPr marL="457200" indent="-457200">
                  <a:buFont typeface="Wingdings" panose="05000000000000000000" pitchFamily="2" charset="2"/>
                  <a:buChar char="l"/>
                </a:pPr>
                <a:r>
                  <a:rPr lang="en-US" altLang="zh-CN" sz="2800" b="1" dirty="0"/>
                  <a:t>First-visit MC</a:t>
                </a:r>
                <a:r>
                  <a:rPr lang="zh-CN" altLang="en-US" sz="2800" b="1" dirty="0"/>
                  <a:t>：</a:t>
                </a:r>
                <a:r>
                  <a:rPr lang="zh-CN" altLang="en-US" sz="2800" dirty="0"/>
                  <a:t>只对每个</a:t>
                </a:r>
                <a:r>
                  <a:rPr lang="en-US" altLang="zh-CN" sz="2800" dirty="0"/>
                  <a:t>episode</a:t>
                </a:r>
                <a:r>
                  <a:rPr lang="zh-CN" altLang="en-US" sz="2800" dirty="0"/>
                  <a:t>第一次出现的（</a:t>
                </a:r>
                <a:r>
                  <a:rPr lang="en-US" altLang="zh-CN" sz="2800" dirty="0"/>
                  <a:t>s, a</a:t>
                </a:r>
                <a:r>
                  <a:rPr lang="zh-CN" altLang="en-US" sz="2800" dirty="0"/>
                  <a:t>）计算回报，取平均作为估值。</a:t>
                </a:r>
                <a:endParaRPr lang="en-US" altLang="zh-CN" sz="2800" dirty="0"/>
              </a:p>
              <a:p>
                <a:endParaRPr lang="en-US" altLang="zh-CN" sz="2800" b="1" dirty="0"/>
              </a:p>
              <a:p>
                <a:pPr marL="457200" indent="-457200">
                  <a:buFont typeface="Wingdings" panose="05000000000000000000" pitchFamily="2" charset="2"/>
                  <a:buChar char="p"/>
                </a:pPr>
                <a:r>
                  <a:rPr lang="zh-CN" altLang="en-US" sz="2800" b="1" dirty="0"/>
                  <a:t>唯一难题：</a:t>
                </a:r>
                <a:endParaRPr lang="en-US" altLang="zh-CN" sz="2800" b="1" dirty="0"/>
              </a:p>
              <a:p>
                <a:pPr marL="457200" indent="-457200">
                  <a:buFont typeface="Wingdings" panose="05000000000000000000" pitchFamily="2" charset="2"/>
                  <a:buChar char="l"/>
                </a:pPr>
                <a:r>
                  <a:rPr lang="zh-CN" altLang="en-US" sz="2800" b="1" dirty="0"/>
                  <a:t>很多状态</a:t>
                </a:r>
                <a:r>
                  <a:rPr lang="en-US" altLang="zh-CN" sz="2800" b="1" dirty="0"/>
                  <a:t>-</a:t>
                </a:r>
                <a:r>
                  <a:rPr lang="zh-CN" altLang="en-US" sz="2800" b="1" dirty="0"/>
                  <a:t>动作对</a:t>
                </a:r>
                <a:r>
                  <a:rPr lang="zh-CN" altLang="en-US" sz="2800" b="1" dirty="0">
                    <a:solidFill>
                      <a:srgbClr val="FF0000"/>
                    </a:solidFill>
                  </a:rPr>
                  <a:t>可能永远不会被访问到</a:t>
                </a:r>
                <a:r>
                  <a:rPr lang="zh-CN" altLang="en-US" sz="2800" b="1" dirty="0"/>
                  <a:t>。比如，如果策略</a:t>
                </a:r>
                <a14:m>
                  <m:oMath xmlns:m="http://schemas.openxmlformats.org/officeDocument/2006/math">
                    <m:r>
                      <a:rPr lang="zh-CN" altLang="en-US" sz="2800" i="1" smtClean="0">
                        <a:solidFill>
                          <a:srgbClr val="FF0000"/>
                        </a:solidFill>
                        <a:latin typeface="Cambria Math" panose="02040503050406030204" pitchFamily="18" charset="0"/>
                      </a:rPr>
                      <m:t>𝜋</m:t>
                    </m:r>
                  </m:oMath>
                </a14:m>
                <a:r>
                  <a:rPr lang="zh-CN" altLang="en-US" sz="2800" b="1" dirty="0"/>
                  <a:t>是一个确定的策略，那么遵循</a:t>
                </a:r>
                <a14:m>
                  <m:oMath xmlns:m="http://schemas.openxmlformats.org/officeDocument/2006/math">
                    <m:r>
                      <a:rPr lang="zh-CN" altLang="en-US" sz="2800" i="1">
                        <a:solidFill>
                          <a:srgbClr val="FF0000"/>
                        </a:solidFill>
                        <a:latin typeface="Cambria Math" panose="02040503050406030204" pitchFamily="18" charset="0"/>
                      </a:rPr>
                      <m:t>𝜋</m:t>
                    </m:r>
                  </m:oMath>
                </a14:m>
                <a:r>
                  <a:rPr lang="en-US" altLang="zh-CN" sz="2800" b="1" dirty="0"/>
                  <a:t>, </a:t>
                </a:r>
                <a:r>
                  <a:rPr lang="zh-CN" altLang="en-US" sz="2800" b="1" dirty="0"/>
                  <a:t>我们将只能观测到当前状态下执行某一确定性动作的回报，也就是说我们没法积累经验数据改进其它剩余动作的价值。</a:t>
                </a:r>
                <a:endParaRPr lang="en-US" altLang="zh-CN" sz="2800" b="1" dirty="0"/>
              </a:p>
              <a:p>
                <a:pPr marL="457200" indent="-457200">
                  <a:buFont typeface="Wingdings" panose="05000000000000000000" pitchFamily="2" charset="2"/>
                  <a:buChar char="l"/>
                </a:pPr>
                <a:r>
                  <a:rPr lang="zh-CN" altLang="en-US" sz="2800" b="1" dirty="0"/>
                  <a:t>这意味着我们没法通过学习其它可选动作价值来帮助我们选择当前状态下更优的动作了</a:t>
                </a:r>
                <a:endParaRPr lang="en-US" altLang="zh-CN" sz="2800" b="1" dirty="0"/>
              </a:p>
              <a:p>
                <a:pPr marL="457200" indent="-457200">
                  <a:buFont typeface="Wingdings" panose="05000000000000000000" pitchFamily="2" charset="2"/>
                  <a:buChar char="l"/>
                </a:pPr>
                <a:r>
                  <a:rPr lang="zh-CN" altLang="en-US" sz="2800" b="1" dirty="0"/>
                  <a:t>这其实</a:t>
                </a:r>
                <a:r>
                  <a:rPr lang="zh-CN" altLang="en-US" sz="2800" b="1" dirty="0">
                    <a:solidFill>
                      <a:srgbClr val="FF0000"/>
                    </a:solidFill>
                  </a:rPr>
                  <a:t>涉及到探索</a:t>
                </a:r>
                <a:r>
                  <a:rPr lang="en-US" altLang="zh-CN" sz="2800" b="1" dirty="0">
                    <a:solidFill>
                      <a:srgbClr val="FF0000"/>
                    </a:solidFill>
                  </a:rPr>
                  <a:t>-</a:t>
                </a:r>
                <a:r>
                  <a:rPr lang="zh-CN" altLang="en-US" sz="2800" b="1" dirty="0">
                    <a:solidFill>
                      <a:srgbClr val="FF0000"/>
                    </a:solidFill>
                  </a:rPr>
                  <a:t>利用问题</a:t>
                </a:r>
                <a:r>
                  <a:rPr lang="zh-CN" altLang="en-US" sz="2800" b="1" dirty="0"/>
                  <a:t>。</a:t>
                </a:r>
                <a:endParaRPr lang="en-US" altLang="zh-CN" sz="2800" b="1" dirty="0"/>
              </a:p>
            </p:txBody>
          </p:sp>
        </mc:Choice>
        <mc:Fallback xmlns="">
          <p:sp>
            <p:nvSpPr>
              <p:cNvPr id="5" name="文本框 4">
                <a:extLst>
                  <a:ext uri="{FF2B5EF4-FFF2-40B4-BE49-F238E27FC236}">
                    <a16:creationId xmlns:a16="http://schemas.microsoft.com/office/drawing/2014/main" id="{1DA7F5AF-203E-0B2C-204A-26AB930838D0}"/>
                  </a:ext>
                </a:extLst>
              </p:cNvPr>
              <p:cNvSpPr txBox="1">
                <a:spLocks noRot="1" noChangeAspect="1" noMove="1" noResize="1" noEditPoints="1" noAdjustHandles="1" noChangeArrowheads="1" noChangeShapeType="1" noTextEdit="1"/>
              </p:cNvSpPr>
              <p:nvPr/>
            </p:nvSpPr>
            <p:spPr>
              <a:xfrm>
                <a:off x="0" y="1048450"/>
                <a:ext cx="11993880" cy="5262979"/>
              </a:xfrm>
              <a:prstGeom prst="rect">
                <a:avLst/>
              </a:prstGeom>
              <a:blipFill>
                <a:blip r:embed="rId2"/>
                <a:stretch>
                  <a:fillRect l="-864" t="-1390" r="-610" b="-22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163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4354F4-CE44-D7B1-5A85-5B1A23066C7B}"/>
              </a:ext>
            </a:extLst>
          </p:cNvPr>
          <p:cNvSpPr>
            <a:spLocks noGrp="1"/>
          </p:cNvSpPr>
          <p:nvPr>
            <p:ph type="title"/>
          </p:nvPr>
        </p:nvSpPr>
        <p:spPr>
          <a:xfrm>
            <a:off x="0" y="34588"/>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估计动作价值</a:t>
            </a:r>
          </a:p>
        </p:txBody>
      </p:sp>
      <p:sp>
        <p:nvSpPr>
          <p:cNvPr id="5" name="文本框 4">
            <a:extLst>
              <a:ext uri="{FF2B5EF4-FFF2-40B4-BE49-F238E27FC236}">
                <a16:creationId xmlns:a16="http://schemas.microsoft.com/office/drawing/2014/main" id="{1DA7F5AF-203E-0B2C-204A-26AB930838D0}"/>
              </a:ext>
            </a:extLst>
          </p:cNvPr>
          <p:cNvSpPr txBox="1"/>
          <p:nvPr/>
        </p:nvSpPr>
        <p:spPr>
          <a:xfrm>
            <a:off x="152400" y="1050251"/>
            <a:ext cx="11628120" cy="353943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为了能够正确估计出给定状态下所有可能动作的价值，方便我们比较，优中选优，我们必须</a:t>
            </a:r>
            <a:r>
              <a:rPr lang="zh-CN" altLang="en-US" sz="2800" b="1" dirty="0">
                <a:solidFill>
                  <a:srgbClr val="FF0000"/>
                </a:solidFill>
              </a:rPr>
              <a:t>持续探索</a:t>
            </a:r>
            <a:r>
              <a:rPr lang="zh-CN" altLang="en-US" sz="2800" b="1" dirty="0"/>
              <a:t>。</a:t>
            </a:r>
            <a:endParaRPr lang="en-US" altLang="zh-CN" sz="2800" b="1" dirty="0"/>
          </a:p>
          <a:p>
            <a:pPr marL="457200" indent="-457200">
              <a:buFont typeface="Wingdings" panose="05000000000000000000" pitchFamily="2" charset="2"/>
              <a:buChar char="l"/>
            </a:pPr>
            <a:r>
              <a:rPr lang="zh-CN" altLang="en-US" sz="2800" b="1" dirty="0"/>
              <a:t>一个比较好的解决办法就是在</a:t>
            </a:r>
            <a:r>
              <a:rPr lang="en-US" altLang="zh-CN" sz="2800" b="1" dirty="0"/>
              <a:t>episode</a:t>
            </a:r>
            <a:r>
              <a:rPr lang="zh-CN" altLang="en-US" sz="2800" b="1" dirty="0"/>
              <a:t>的开始时保证随机性，即不同的状态</a:t>
            </a:r>
            <a:r>
              <a:rPr lang="en-US" altLang="zh-CN" sz="2800" b="1" dirty="0"/>
              <a:t>-</a:t>
            </a:r>
            <a:r>
              <a:rPr lang="zh-CN" altLang="en-US" sz="2800" b="1" dirty="0"/>
              <a:t>动作对均以非</a:t>
            </a:r>
            <a:r>
              <a:rPr lang="en-US" altLang="zh-CN" sz="2800" b="1" dirty="0"/>
              <a:t>0</a:t>
            </a:r>
            <a:r>
              <a:rPr lang="zh-CN" altLang="en-US" sz="2800" b="1" dirty="0"/>
              <a:t>的概率被选中作为起始状态</a:t>
            </a:r>
            <a:r>
              <a:rPr lang="en-US" altLang="zh-CN" sz="2800" b="1" dirty="0"/>
              <a:t>-</a:t>
            </a:r>
            <a:r>
              <a:rPr lang="zh-CN" altLang="en-US" sz="2800" b="1" dirty="0"/>
              <a:t>动作。从而确保所有的状态</a:t>
            </a:r>
            <a:r>
              <a:rPr lang="en-US" altLang="zh-CN" sz="2800" b="1" dirty="0"/>
              <a:t>-</a:t>
            </a:r>
            <a:r>
              <a:rPr lang="zh-CN" altLang="en-US" sz="2800" b="1" dirty="0"/>
              <a:t>动作对在无穷的</a:t>
            </a:r>
            <a:r>
              <a:rPr lang="en-US" altLang="zh-CN" sz="2800" b="1" dirty="0"/>
              <a:t>episodes</a:t>
            </a:r>
            <a:r>
              <a:rPr lang="zh-CN" altLang="en-US" sz="2800" b="1" dirty="0"/>
              <a:t>下被无穷次的访问</a:t>
            </a:r>
            <a:endParaRPr lang="en-US" altLang="zh-CN" sz="2800" b="1" dirty="0"/>
          </a:p>
          <a:p>
            <a:pPr marL="457200" indent="-457200">
              <a:buFont typeface="Wingdings" panose="05000000000000000000" pitchFamily="2" charset="2"/>
              <a:buChar char="l"/>
            </a:pPr>
            <a:r>
              <a:rPr lang="zh-CN" altLang="en-US" sz="2800" b="1" dirty="0"/>
              <a:t>我们称上述假设为探索性开始（</a:t>
            </a:r>
            <a:r>
              <a:rPr lang="en-US" altLang="zh-CN" sz="2800" b="1" dirty="0">
                <a:solidFill>
                  <a:srgbClr val="FF0000"/>
                </a:solidFill>
              </a:rPr>
              <a:t>exploring starts</a:t>
            </a:r>
            <a:r>
              <a:rPr lang="zh-CN" altLang="en-US" sz="2800" b="1" dirty="0"/>
              <a:t>）</a:t>
            </a:r>
            <a:endParaRPr lang="en-US" altLang="zh-CN" sz="2800" b="1" dirty="0"/>
          </a:p>
          <a:p>
            <a:pPr marL="457200" indent="-457200">
              <a:buFont typeface="Wingdings" panose="05000000000000000000" pitchFamily="2" charset="2"/>
              <a:buChar char="l"/>
            </a:pPr>
            <a:r>
              <a:rPr lang="zh-CN" altLang="en-US" sz="2800" b="1" dirty="0"/>
              <a:t>在</a:t>
            </a:r>
            <a:r>
              <a:rPr lang="zh-CN" altLang="en-US" sz="2800" b="1" dirty="0">
                <a:solidFill>
                  <a:srgbClr val="FF0000"/>
                </a:solidFill>
              </a:rPr>
              <a:t>开始仅考虑随机策略</a:t>
            </a:r>
            <a:r>
              <a:rPr lang="zh-CN" altLang="en-US" sz="2800" b="1" dirty="0"/>
              <a:t>，保证以非零概率，在每个状态下，选择</a:t>
            </a:r>
            <a:r>
              <a:rPr lang="zh-CN" altLang="en-US" sz="2800" b="1" dirty="0">
                <a:solidFill>
                  <a:srgbClr val="FF0000"/>
                </a:solidFill>
              </a:rPr>
              <a:t>其它所有可能的动作</a:t>
            </a:r>
            <a:r>
              <a:rPr lang="zh-CN" altLang="en-US" sz="2800" b="1" dirty="0"/>
              <a:t>。</a:t>
            </a:r>
            <a:endParaRPr lang="en-US" altLang="zh-CN" sz="2800" b="1" dirty="0"/>
          </a:p>
        </p:txBody>
      </p:sp>
    </p:spTree>
    <p:extLst>
      <p:ext uri="{BB962C8B-B14F-4D97-AF65-F5344CB8AC3E}">
        <p14:creationId xmlns:p14="http://schemas.microsoft.com/office/powerpoint/2010/main" val="6709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D8A25F1-667C-2A72-9CDD-9A5835C136B5}"/>
              </a:ext>
            </a:extLst>
          </p:cNvPr>
          <p:cNvPicPr>
            <a:picLocks noChangeAspect="1"/>
          </p:cNvPicPr>
          <p:nvPr/>
        </p:nvPicPr>
        <p:blipFill>
          <a:blip r:embed="rId2"/>
          <a:stretch>
            <a:fillRect/>
          </a:stretch>
        </p:blipFill>
        <p:spPr>
          <a:xfrm>
            <a:off x="0" y="1563371"/>
            <a:ext cx="8717508" cy="4848094"/>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7870237-E623-1CCB-7211-FA04EF8BC191}"/>
                  </a:ext>
                </a:extLst>
              </p:cNvPr>
              <p:cNvSpPr txBox="1"/>
              <p:nvPr/>
            </p:nvSpPr>
            <p:spPr>
              <a:xfrm>
                <a:off x="0" y="565441"/>
                <a:ext cx="11753442" cy="52322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利用经验，评估</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𝑞</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m:t>
                        </m:r>
                      </m:e>
                    </m:d>
                  </m:oMath>
                </a14:m>
                <a:r>
                  <a:rPr lang="zh-CN" altLang="en-US" sz="2800" b="1" dirty="0"/>
                  <a:t> </a:t>
                </a:r>
                <a:r>
                  <a:rPr lang="en-US" altLang="zh-CN" sz="2800" b="1" dirty="0"/>
                  <a:t>(</a:t>
                </a:r>
                <a:r>
                  <a:rPr lang="zh-CN" altLang="en-US" sz="2800" b="1" dirty="0"/>
                  <a:t>即每个状态</a:t>
                </a:r>
                <a:r>
                  <a:rPr lang="en-US" altLang="zh-CN" sz="2800" b="1" dirty="0"/>
                  <a:t>-</a:t>
                </a:r>
                <a:r>
                  <a:rPr lang="zh-CN" altLang="en-US" sz="2800" b="1" dirty="0"/>
                  <a:t>动作对的价值</a:t>
                </a:r>
                <a:r>
                  <a:rPr lang="en-US" altLang="zh-CN" sz="2800" b="1" dirty="0"/>
                  <a:t>)</a:t>
                </a:r>
                <a:r>
                  <a:rPr lang="zh-CN" altLang="en-US" sz="2800" b="1" dirty="0"/>
                  <a:t>，</a:t>
                </a:r>
                <a:r>
                  <a:rPr lang="en-US" altLang="zh-CN" sz="2800" dirty="0">
                    <a:solidFill>
                      <a:schemeClr val="accent1"/>
                    </a:solidFill>
                    <a:latin typeface="Times New Roman" panose="02020603050405020304" pitchFamily="18" charset="0"/>
                    <a:cs typeface="Times New Roman" panose="02020603050405020304" pitchFamily="18" charset="0"/>
                  </a:rPr>
                  <a:t> for all </a:t>
                </a:r>
                <a14:m>
                  <m:oMath xmlns:m="http://schemas.openxmlformats.org/officeDocument/2006/math">
                    <m:r>
                      <a:rPr lang="en-US" altLang="zh-CN" sz="2800" i="1">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r>
                  <a:rPr lang="en-US" altLang="zh-CN" sz="2800" dirty="0"/>
                  <a:t> </a:t>
                </a:r>
                <a:endParaRPr lang="zh-CN" altLang="en-US" sz="2800" b="1" dirty="0"/>
              </a:p>
            </p:txBody>
          </p:sp>
        </mc:Choice>
        <mc:Fallback xmlns="">
          <p:sp>
            <p:nvSpPr>
              <p:cNvPr id="6" name="文本框 5">
                <a:extLst>
                  <a:ext uri="{FF2B5EF4-FFF2-40B4-BE49-F238E27FC236}">
                    <a16:creationId xmlns:a16="http://schemas.microsoft.com/office/drawing/2014/main" id="{77870237-E623-1CCB-7211-FA04EF8BC191}"/>
                  </a:ext>
                </a:extLst>
              </p:cNvPr>
              <p:cNvSpPr txBox="1">
                <a:spLocks noRot="1" noChangeAspect="1" noMove="1" noResize="1" noEditPoints="1" noAdjustHandles="1" noChangeArrowheads="1" noChangeShapeType="1" noTextEdit="1"/>
              </p:cNvSpPr>
              <p:nvPr/>
            </p:nvSpPr>
            <p:spPr>
              <a:xfrm>
                <a:off x="0" y="565441"/>
                <a:ext cx="11753442" cy="523220"/>
              </a:xfrm>
              <a:prstGeom prst="rect">
                <a:avLst/>
              </a:prstGeom>
              <a:blipFill>
                <a:blip r:embed="rId3"/>
                <a:stretch>
                  <a:fillRect l="-882" t="-13953" b="-31395"/>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CB9CD157-9796-94EC-B8CE-0698F2DA3696}"/>
              </a:ext>
            </a:extLst>
          </p:cNvPr>
          <p:cNvSpPr>
            <a:spLocks noGrp="1"/>
          </p:cNvSpPr>
          <p:nvPr>
            <p:ph type="title"/>
          </p:nvPr>
        </p:nvSpPr>
        <p:spPr>
          <a:xfrm>
            <a:off x="0" y="34588"/>
            <a:ext cx="10515600" cy="530853"/>
          </a:xfrm>
        </p:spPr>
        <p:txBody>
          <a:bodyPr>
            <a:normAutofit/>
          </a:bodyPr>
          <a:lstStyle/>
          <a:p>
            <a:r>
              <a:rPr lang="zh-CN" altLang="en-US" sz="3200" b="1" dirty="0">
                <a:latin typeface="微软雅黑" panose="020B0503020204020204" pitchFamily="34" charset="-122"/>
                <a:ea typeface="微软雅黑" panose="020B0503020204020204" pitchFamily="34" charset="-122"/>
              </a:rPr>
              <a:t>蒙特卡洛估计动作价值</a:t>
            </a:r>
          </a:p>
        </p:txBody>
      </p:sp>
      <p:grpSp>
        <p:nvGrpSpPr>
          <p:cNvPr id="2" name="组合 1">
            <a:extLst>
              <a:ext uri="{FF2B5EF4-FFF2-40B4-BE49-F238E27FC236}">
                <a16:creationId xmlns:a16="http://schemas.microsoft.com/office/drawing/2014/main" id="{0A9925B1-59D3-6D30-1436-A2047343D8A6}"/>
              </a:ext>
            </a:extLst>
          </p:cNvPr>
          <p:cNvGrpSpPr/>
          <p:nvPr/>
        </p:nvGrpSpPr>
        <p:grpSpPr>
          <a:xfrm>
            <a:off x="955203" y="3738623"/>
            <a:ext cx="9134168" cy="369332"/>
            <a:chOff x="424262" y="693862"/>
            <a:chExt cx="9134168" cy="369332"/>
          </a:xfrm>
        </p:grpSpPr>
        <p:sp>
          <p:nvSpPr>
            <p:cNvPr id="3" name="矩形: 圆角 2">
              <a:extLst>
                <a:ext uri="{FF2B5EF4-FFF2-40B4-BE49-F238E27FC236}">
                  <a16:creationId xmlns:a16="http://schemas.microsoft.com/office/drawing/2014/main" id="{82F133B9-A5A1-1D2D-DEA7-C47A82FC92CD}"/>
                </a:ext>
              </a:extLst>
            </p:cNvPr>
            <p:cNvSpPr/>
            <p:nvPr/>
          </p:nvSpPr>
          <p:spPr>
            <a:xfrm>
              <a:off x="424262" y="731263"/>
              <a:ext cx="7461210" cy="294531"/>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7A9D55E-6719-D8CA-053C-FDC4E1FF3A6A}"/>
                </a:ext>
              </a:extLst>
            </p:cNvPr>
            <p:cNvSpPr txBox="1"/>
            <p:nvPr/>
          </p:nvSpPr>
          <p:spPr>
            <a:xfrm>
              <a:off x="8122919" y="693862"/>
              <a:ext cx="1435511" cy="369332"/>
            </a:xfrm>
            <a:prstGeom prst="rect">
              <a:avLst/>
            </a:prstGeom>
            <a:noFill/>
          </p:spPr>
          <p:txBody>
            <a:bodyPr wrap="square" rtlCol="0">
              <a:spAutoFit/>
            </a:bodyPr>
            <a:lstStyle/>
            <a:p>
              <a:r>
                <a:rPr lang="zh-CN" altLang="en-US" b="1" dirty="0">
                  <a:solidFill>
                    <a:schemeClr val="accent1"/>
                  </a:solidFill>
                </a:rPr>
                <a:t>随机开始</a:t>
              </a:r>
            </a:p>
          </p:txBody>
        </p:sp>
      </p:grpSp>
      <p:grpSp>
        <p:nvGrpSpPr>
          <p:cNvPr id="9" name="组合 8">
            <a:extLst>
              <a:ext uri="{FF2B5EF4-FFF2-40B4-BE49-F238E27FC236}">
                <a16:creationId xmlns:a16="http://schemas.microsoft.com/office/drawing/2014/main" id="{AD76B4B7-E9A8-6DA7-DC0E-560F0A2F6240}"/>
              </a:ext>
            </a:extLst>
          </p:cNvPr>
          <p:cNvGrpSpPr/>
          <p:nvPr/>
        </p:nvGrpSpPr>
        <p:grpSpPr>
          <a:xfrm>
            <a:off x="955203" y="3990405"/>
            <a:ext cx="9134168" cy="369332"/>
            <a:chOff x="424262" y="693862"/>
            <a:chExt cx="9134168" cy="369332"/>
          </a:xfrm>
        </p:grpSpPr>
        <p:sp>
          <p:nvSpPr>
            <p:cNvPr id="10" name="矩形: 圆角 9">
              <a:extLst>
                <a:ext uri="{FF2B5EF4-FFF2-40B4-BE49-F238E27FC236}">
                  <a16:creationId xmlns:a16="http://schemas.microsoft.com/office/drawing/2014/main" id="{8586A493-3C08-1059-909E-B5B667E8198E}"/>
                </a:ext>
              </a:extLst>
            </p:cNvPr>
            <p:cNvSpPr/>
            <p:nvPr/>
          </p:nvSpPr>
          <p:spPr>
            <a:xfrm>
              <a:off x="424262" y="731263"/>
              <a:ext cx="7461210" cy="294531"/>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664E83C-F376-0605-6EEA-3094D32EF0C5}"/>
                </a:ext>
              </a:extLst>
            </p:cNvPr>
            <p:cNvSpPr txBox="1"/>
            <p:nvPr/>
          </p:nvSpPr>
          <p:spPr>
            <a:xfrm>
              <a:off x="8122919" y="693862"/>
              <a:ext cx="1435511" cy="369332"/>
            </a:xfrm>
            <a:prstGeom prst="rect">
              <a:avLst/>
            </a:prstGeom>
            <a:noFill/>
          </p:spPr>
          <p:txBody>
            <a:bodyPr wrap="square" rtlCol="0">
              <a:spAutoFit/>
            </a:bodyPr>
            <a:lstStyle/>
            <a:p>
              <a:r>
                <a:rPr lang="zh-CN" altLang="en-US" b="1" dirty="0">
                  <a:solidFill>
                    <a:schemeClr val="accent1"/>
                  </a:solidFill>
                </a:rPr>
                <a:t>采样轨迹</a:t>
              </a:r>
            </a:p>
          </p:txBody>
        </p:sp>
      </p:grpSp>
      <p:grpSp>
        <p:nvGrpSpPr>
          <p:cNvPr id="14" name="组合 13">
            <a:extLst>
              <a:ext uri="{FF2B5EF4-FFF2-40B4-BE49-F238E27FC236}">
                <a16:creationId xmlns:a16="http://schemas.microsoft.com/office/drawing/2014/main" id="{F0088665-0C74-9336-243B-2D040E1DDE56}"/>
              </a:ext>
            </a:extLst>
          </p:cNvPr>
          <p:cNvGrpSpPr/>
          <p:nvPr/>
        </p:nvGrpSpPr>
        <p:grpSpPr>
          <a:xfrm>
            <a:off x="1323912" y="5016269"/>
            <a:ext cx="10769765" cy="369332"/>
            <a:chOff x="424262" y="693862"/>
            <a:chExt cx="10769765" cy="369332"/>
          </a:xfrm>
        </p:grpSpPr>
        <p:sp>
          <p:nvSpPr>
            <p:cNvPr id="15" name="矩形: 圆角 14">
              <a:extLst>
                <a:ext uri="{FF2B5EF4-FFF2-40B4-BE49-F238E27FC236}">
                  <a16:creationId xmlns:a16="http://schemas.microsoft.com/office/drawing/2014/main" id="{ED2846C4-643F-AB33-87F0-66562AC0960A}"/>
                </a:ext>
              </a:extLst>
            </p:cNvPr>
            <p:cNvSpPr/>
            <p:nvPr/>
          </p:nvSpPr>
          <p:spPr>
            <a:xfrm>
              <a:off x="424262" y="731263"/>
              <a:ext cx="7461210" cy="294531"/>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38C9C46-E233-4D37-687E-02EEE7351BC6}"/>
                </a:ext>
              </a:extLst>
            </p:cNvPr>
            <p:cNvSpPr txBox="1"/>
            <p:nvPr/>
          </p:nvSpPr>
          <p:spPr>
            <a:xfrm>
              <a:off x="8122919" y="693862"/>
              <a:ext cx="3071108" cy="369332"/>
            </a:xfrm>
            <a:prstGeom prst="rect">
              <a:avLst/>
            </a:prstGeom>
            <a:noFill/>
          </p:spPr>
          <p:txBody>
            <a:bodyPr wrap="square" rtlCol="0">
              <a:spAutoFit/>
            </a:bodyPr>
            <a:lstStyle/>
            <a:p>
              <a:r>
                <a:rPr lang="zh-CN" altLang="en-US" b="1" dirty="0">
                  <a:solidFill>
                    <a:schemeClr val="accent1"/>
                  </a:solidFill>
                </a:rPr>
                <a:t>评估每个状态动作对的价值</a:t>
              </a:r>
            </a:p>
          </p:txBody>
        </p:sp>
      </p:grpSp>
      <p:grpSp>
        <p:nvGrpSpPr>
          <p:cNvPr id="17" name="组合 16">
            <a:extLst>
              <a:ext uri="{FF2B5EF4-FFF2-40B4-BE49-F238E27FC236}">
                <a16:creationId xmlns:a16="http://schemas.microsoft.com/office/drawing/2014/main" id="{7AA23E45-6A00-A5A2-5D12-CD8E388D96BB}"/>
              </a:ext>
            </a:extLst>
          </p:cNvPr>
          <p:cNvGrpSpPr/>
          <p:nvPr/>
        </p:nvGrpSpPr>
        <p:grpSpPr>
          <a:xfrm>
            <a:off x="1323912" y="4727087"/>
            <a:ext cx="10769765" cy="369332"/>
            <a:chOff x="424262" y="693862"/>
            <a:chExt cx="10769765" cy="369332"/>
          </a:xfrm>
        </p:grpSpPr>
        <p:sp>
          <p:nvSpPr>
            <p:cNvPr id="18" name="矩形: 圆角 17">
              <a:extLst>
                <a:ext uri="{FF2B5EF4-FFF2-40B4-BE49-F238E27FC236}">
                  <a16:creationId xmlns:a16="http://schemas.microsoft.com/office/drawing/2014/main" id="{0E6B887B-94C8-9EA5-E399-F99F9FDDE49E}"/>
                </a:ext>
              </a:extLst>
            </p:cNvPr>
            <p:cNvSpPr/>
            <p:nvPr/>
          </p:nvSpPr>
          <p:spPr>
            <a:xfrm>
              <a:off x="424262" y="731263"/>
              <a:ext cx="7461210" cy="294531"/>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7D82034-6EAC-B545-86BE-079AC13253A3}"/>
                </a:ext>
              </a:extLst>
            </p:cNvPr>
            <p:cNvSpPr txBox="1"/>
            <p:nvPr/>
          </p:nvSpPr>
          <p:spPr>
            <a:xfrm>
              <a:off x="8122919" y="693862"/>
              <a:ext cx="3071108" cy="369332"/>
            </a:xfrm>
            <a:prstGeom prst="rect">
              <a:avLst/>
            </a:prstGeom>
            <a:noFill/>
          </p:spPr>
          <p:txBody>
            <a:bodyPr wrap="square" rtlCol="0">
              <a:spAutoFit/>
            </a:bodyPr>
            <a:lstStyle/>
            <a:p>
              <a:r>
                <a:rPr lang="zh-CN" altLang="en-US" b="1" dirty="0">
                  <a:solidFill>
                    <a:schemeClr val="accent1"/>
                  </a:solidFill>
                </a:rPr>
                <a:t>回报估值</a:t>
              </a:r>
            </a:p>
          </p:txBody>
        </p:sp>
      </p:grpSp>
    </p:spTree>
    <p:extLst>
      <p:ext uri="{BB962C8B-B14F-4D97-AF65-F5344CB8AC3E}">
        <p14:creationId xmlns:p14="http://schemas.microsoft.com/office/powerpoint/2010/main" val="37585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nodeType="clickEffect">
                                  <p:stCondLst>
                                    <p:cond delay="0"/>
                                  </p:stCondLst>
                                  <p:childTnLst>
                                    <p:animEffect transition="out" filter="randombar(horizontal)">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9DA3F8F-40AF-1394-8F97-45D76ACB89F3}"/>
              </a:ext>
            </a:extLst>
          </p:cNvPr>
          <p:cNvSpPr>
            <a:spLocks noGrp="1"/>
          </p:cNvSpPr>
          <p:nvPr>
            <p:ph type="title"/>
          </p:nvPr>
        </p:nvSpPr>
        <p:spPr>
          <a:xfrm>
            <a:off x="0" y="34588"/>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 控制问题</a:t>
            </a:r>
          </a:p>
        </p:txBody>
      </p:sp>
      <p:sp>
        <p:nvSpPr>
          <p:cNvPr id="5" name="文本框 4">
            <a:extLst>
              <a:ext uri="{FF2B5EF4-FFF2-40B4-BE49-F238E27FC236}">
                <a16:creationId xmlns:a16="http://schemas.microsoft.com/office/drawing/2014/main" id="{4EB15B3B-6D0E-ED48-E4AC-F6720CCD73B6}"/>
              </a:ext>
            </a:extLst>
          </p:cNvPr>
          <p:cNvSpPr txBox="1"/>
          <p:nvPr/>
        </p:nvSpPr>
        <p:spPr>
          <a:xfrm>
            <a:off x="365760" y="1050251"/>
            <a:ext cx="10035540" cy="954107"/>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完成策略评估后，接下来需要基于评估结果找到最优策略。</a:t>
            </a:r>
            <a:endParaRPr lang="en-US" altLang="zh-CN" sz="2800" b="1" dirty="0"/>
          </a:p>
          <a:p>
            <a:pPr marL="457200" indent="-457200">
              <a:buFont typeface="Wingdings" panose="05000000000000000000" pitchFamily="2" charset="2"/>
              <a:buChar char="p"/>
            </a:pPr>
            <a:r>
              <a:rPr lang="zh-CN" altLang="en-US" sz="2800" b="1" dirty="0"/>
              <a:t>整体思路类似</a:t>
            </a:r>
            <a:r>
              <a:rPr lang="en-US" altLang="zh-CN" sz="2800" b="1" dirty="0"/>
              <a:t>DP</a:t>
            </a:r>
            <a:r>
              <a:rPr lang="zh-CN" altLang="en-US" sz="2800" b="1" dirty="0"/>
              <a:t>。即策略评估和策略提升交替进行</a:t>
            </a:r>
            <a:endParaRPr lang="en-US" altLang="zh-CN" sz="2800" b="1" dirty="0"/>
          </a:p>
        </p:txBody>
      </p:sp>
      <p:pic>
        <p:nvPicPr>
          <p:cNvPr id="7" name="图片 6">
            <a:extLst>
              <a:ext uri="{FF2B5EF4-FFF2-40B4-BE49-F238E27FC236}">
                <a16:creationId xmlns:a16="http://schemas.microsoft.com/office/drawing/2014/main" id="{05D40319-B83C-767E-5463-33E845D2F3D5}"/>
              </a:ext>
            </a:extLst>
          </p:cNvPr>
          <p:cNvPicPr>
            <a:picLocks noChangeAspect="1"/>
          </p:cNvPicPr>
          <p:nvPr/>
        </p:nvPicPr>
        <p:blipFill>
          <a:blip r:embed="rId2"/>
          <a:stretch>
            <a:fillRect/>
          </a:stretch>
        </p:blipFill>
        <p:spPr>
          <a:xfrm>
            <a:off x="8790012" y="1059932"/>
            <a:ext cx="3036227" cy="293667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9E7306D-49E9-F3DB-C66A-B570527B2FB5}"/>
                  </a:ext>
                </a:extLst>
              </p:cNvPr>
              <p:cNvSpPr txBox="1"/>
              <p:nvPr/>
            </p:nvSpPr>
            <p:spPr>
              <a:xfrm>
                <a:off x="857721" y="2210482"/>
                <a:ext cx="8662505" cy="720582"/>
              </a:xfrm>
              <a:prstGeom prst="rect">
                <a:avLst/>
              </a:prstGeom>
              <a:noFill/>
            </p:spPr>
            <p:txBody>
              <a:bodyPr wrap="square">
                <a:spAutoFit/>
              </a:bodyPr>
              <a:lstStyle/>
              <a:p>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0</m:t>
                        </m:r>
                      </m:sub>
                    </m:sSub>
                    <m:groupChr>
                      <m:groupChrPr>
                        <m:chr m:val="→"/>
                        <m:vertJc m:val="bot"/>
                        <m:ctrlPr>
                          <a:rPr lang="en-US" altLang="zh-CN" sz="2800" i="1" smtClean="0">
                            <a:solidFill>
                              <a:srgbClr val="FF0000"/>
                            </a:solidFill>
                            <a:latin typeface="Cambria Math" panose="02040503050406030204" pitchFamily="18" charset="0"/>
                          </a:rPr>
                        </m:ctrlPr>
                      </m:groupChrPr>
                      <m:e>
                        <m:r>
                          <m:rPr>
                            <m:brk m:alnAt="2"/>
                          </m:rPr>
                          <a:rPr lang="en-US" altLang="zh-CN" sz="2800" b="0" i="1" smtClean="0">
                            <a:solidFill>
                              <a:srgbClr val="FF0000"/>
                            </a:solidFill>
                            <a:latin typeface="Cambria Math" panose="02040503050406030204" pitchFamily="18" charset="0"/>
                          </a:rPr>
                          <m:t>𝐸</m:t>
                        </m:r>
                      </m:e>
                    </m:groupCh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𝑞</m:t>
                        </m:r>
                      </m:e>
                      <m: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i="1">
                                <a:solidFill>
                                  <a:srgbClr val="FF0000"/>
                                </a:solidFill>
                                <a:latin typeface="Cambria Math" panose="02040503050406030204" pitchFamily="18" charset="0"/>
                              </a:rPr>
                              <m:t>0</m:t>
                            </m:r>
                          </m:sub>
                        </m:sSub>
                      </m:sub>
                    </m:sSub>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b="0" i="1" smtClean="0">
                            <a:solidFill>
                              <a:srgbClr val="FF0000"/>
                            </a:solidFill>
                            <a:latin typeface="Cambria Math" panose="02040503050406030204" pitchFamily="18" charset="0"/>
                          </a:rPr>
                          <m:t>𝐼</m:t>
                        </m:r>
                      </m:e>
                    </m:groupChr>
                  </m:oMath>
                </a14:m>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1</m:t>
                        </m:r>
                      </m:sub>
                    </m:sSub>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i="1">
                            <a:solidFill>
                              <a:srgbClr val="FF0000"/>
                            </a:solidFill>
                            <a:latin typeface="Cambria Math" panose="02040503050406030204" pitchFamily="18" charset="0"/>
                          </a:rPr>
                          <m:t>𝐸</m:t>
                        </m:r>
                      </m:e>
                    </m:groupCh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1</m:t>
                            </m:r>
                          </m:sub>
                        </m:sSub>
                      </m:sub>
                    </m:sSub>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i="1">
                            <a:solidFill>
                              <a:srgbClr val="FF0000"/>
                            </a:solidFill>
                            <a:latin typeface="Cambria Math" panose="02040503050406030204" pitchFamily="18" charset="0"/>
                          </a:rPr>
                          <m:t>𝐼</m:t>
                        </m:r>
                      </m:e>
                    </m:groupChr>
                  </m:oMath>
                </a14:m>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2</m:t>
                        </m:r>
                      </m:sub>
                    </m:sSub>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i="1">
                            <a:solidFill>
                              <a:srgbClr val="FF0000"/>
                            </a:solidFill>
                            <a:latin typeface="Cambria Math" panose="02040503050406030204" pitchFamily="18" charset="0"/>
                          </a:rPr>
                          <m:t>𝐸</m:t>
                        </m:r>
                      </m:e>
                    </m:groupChr>
                  </m:oMath>
                </a14:m>
                <a:r>
                  <a:rPr lang="en-US" altLang="zh-CN" sz="2800" dirty="0">
                    <a:solidFill>
                      <a:srgbClr val="FF0000"/>
                    </a:solidFill>
                  </a:rPr>
                  <a:t>… </a:t>
                </a:r>
                <a14:m>
                  <m:oMath xmlns:m="http://schemas.openxmlformats.org/officeDocument/2006/math">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i="1">
                            <a:solidFill>
                              <a:srgbClr val="FF0000"/>
                            </a:solidFill>
                            <a:latin typeface="Cambria Math" panose="02040503050406030204" pitchFamily="18" charset="0"/>
                          </a:rPr>
                          <m:t>𝐼</m:t>
                        </m:r>
                      </m:e>
                    </m:groupChr>
                  </m:oMath>
                </a14:m>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m:t>
                        </m:r>
                      </m:sub>
                    </m:sSub>
                    <m:groupChr>
                      <m:groupChrPr>
                        <m:chr m:val="→"/>
                        <m:vertJc m:val="bot"/>
                        <m:ctrlPr>
                          <a:rPr lang="en-US" altLang="zh-CN" sz="2800" i="1">
                            <a:solidFill>
                              <a:srgbClr val="FF0000"/>
                            </a:solidFill>
                            <a:latin typeface="Cambria Math" panose="02040503050406030204" pitchFamily="18" charset="0"/>
                          </a:rPr>
                        </m:ctrlPr>
                      </m:groupChrPr>
                      <m:e>
                        <m:r>
                          <m:rPr>
                            <m:brk m:alnAt="2"/>
                          </m:rPr>
                          <a:rPr lang="en-US" altLang="zh-CN" sz="2800" i="1">
                            <a:solidFill>
                              <a:srgbClr val="FF0000"/>
                            </a:solidFill>
                            <a:latin typeface="Cambria Math" panose="02040503050406030204" pitchFamily="18" charset="0"/>
                          </a:rPr>
                          <m:t>𝐸</m:t>
                        </m:r>
                      </m:e>
                    </m:groupCh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m:t>
                            </m:r>
                          </m:sub>
                        </m:sSub>
                      </m:sub>
                    </m:sSub>
                  </m:oMath>
                </a14:m>
                <a:endParaRPr lang="zh-CN" altLang="en-US" sz="2800" dirty="0"/>
              </a:p>
            </p:txBody>
          </p:sp>
        </mc:Choice>
        <mc:Fallback xmlns="">
          <p:sp>
            <p:nvSpPr>
              <p:cNvPr id="10" name="文本框 9">
                <a:extLst>
                  <a:ext uri="{FF2B5EF4-FFF2-40B4-BE49-F238E27FC236}">
                    <a16:creationId xmlns:a16="http://schemas.microsoft.com/office/drawing/2014/main" id="{E9E7306D-49E9-F3DB-C66A-B570527B2FB5}"/>
                  </a:ext>
                </a:extLst>
              </p:cNvPr>
              <p:cNvSpPr txBox="1">
                <a:spLocks noRot="1" noChangeAspect="1" noMove="1" noResize="1" noEditPoints="1" noAdjustHandles="1" noChangeArrowheads="1" noChangeShapeType="1" noTextEdit="1"/>
              </p:cNvSpPr>
              <p:nvPr/>
            </p:nvSpPr>
            <p:spPr>
              <a:xfrm>
                <a:off x="857721" y="2210482"/>
                <a:ext cx="8662505" cy="720582"/>
              </a:xfrm>
              <a:prstGeom prst="rect">
                <a:avLst/>
              </a:prstGeom>
              <a:blipFill>
                <a:blip r:embed="rId3"/>
                <a:stretch>
                  <a:fillRect b="-17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7B52A98-6831-7834-4CF3-848E8824F30A}"/>
                  </a:ext>
                </a:extLst>
              </p:cNvPr>
              <p:cNvSpPr txBox="1"/>
              <p:nvPr/>
            </p:nvSpPr>
            <p:spPr>
              <a:xfrm>
                <a:off x="240030" y="3188184"/>
                <a:ext cx="10035540" cy="2246769"/>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策略改进：可以基于当前价值函数贪心改进。</a:t>
                </a:r>
                <a:endParaRPr lang="en-US" altLang="zh-CN" sz="2800" b="1" dirty="0"/>
              </a:p>
              <a:p>
                <a:pPr marL="457200" indent="-457200">
                  <a:buFont typeface="Wingdings" panose="05000000000000000000" pitchFamily="2" charset="2"/>
                  <a:buChar char="l"/>
                </a:pPr>
                <a:r>
                  <a:rPr lang="zh-CN" altLang="en-US" sz="2800" b="1" dirty="0"/>
                  <a:t>由于我们已经拿到了动作价值函数</a:t>
                </a:r>
                <a14:m>
                  <m:oMath xmlns:m="http://schemas.openxmlformats.org/officeDocument/2006/math">
                    <m:r>
                      <a:rPr lang="en-US" altLang="zh-CN" sz="28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𝑞</m:t>
                    </m:r>
                  </m:oMath>
                </a14:m>
                <a:r>
                  <a:rPr lang="en-US" altLang="zh-CN" sz="2800" b="1" dirty="0"/>
                  <a:t>, </a:t>
                </a:r>
                <a:r>
                  <a:rPr lang="zh-CN" altLang="en-US" sz="2800" b="1" dirty="0"/>
                  <a:t>我们能直接构建贪心策略</a:t>
                </a:r>
                <a:endParaRPr lang="en-US" altLang="zh-CN" sz="2800" b="1" dirty="0"/>
              </a:p>
              <a:p>
                <a:pPr marL="457200" indent="-457200">
                  <a:buFont typeface="Wingdings" panose="05000000000000000000" pitchFamily="2" charset="2"/>
                  <a:buChar char="l"/>
                </a:pPr>
                <a:r>
                  <a:rPr lang="zh-CN" altLang="en-US" sz="2800" b="1" dirty="0"/>
                  <a:t>对于任意一个动作价值函数</a:t>
                </a:r>
                <a:r>
                  <a:rPr lang="en-US" altLang="zh-CN" sz="2800" b="1" dirty="0"/>
                  <a:t>q, </a:t>
                </a:r>
                <a:r>
                  <a:rPr lang="zh-CN" altLang="en-US" sz="2800" b="1" dirty="0"/>
                  <a:t>贪心策略就是：对于任意状态</a:t>
                </a:r>
                <a14:m>
                  <m:oMath xmlns:m="http://schemas.openxmlformats.org/officeDocument/2006/math">
                    <m:r>
                      <a:rPr lang="en-US" altLang="zh-CN" sz="2800" i="1" smtClean="0">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r>
                  <a:rPr lang="en-US" altLang="zh-CN" sz="2800" b="1" dirty="0"/>
                  <a:t>, </a:t>
                </a:r>
                <a:r>
                  <a:rPr lang="zh-CN" altLang="en-US" sz="2800" b="1" dirty="0"/>
                  <a:t>我们选择具有最大的动作价值的动作，即</a:t>
                </a:r>
                <a:endParaRPr lang="en-US" altLang="zh-CN" sz="2800" b="1" dirty="0"/>
              </a:p>
            </p:txBody>
          </p:sp>
        </mc:Choice>
        <mc:Fallback xmlns="">
          <p:sp>
            <p:nvSpPr>
              <p:cNvPr id="12" name="文本框 11">
                <a:extLst>
                  <a:ext uri="{FF2B5EF4-FFF2-40B4-BE49-F238E27FC236}">
                    <a16:creationId xmlns:a16="http://schemas.microsoft.com/office/drawing/2014/main" id="{27B52A98-6831-7834-4CF3-848E8824F30A}"/>
                  </a:ext>
                </a:extLst>
              </p:cNvPr>
              <p:cNvSpPr txBox="1">
                <a:spLocks noRot="1" noChangeAspect="1" noMove="1" noResize="1" noEditPoints="1" noAdjustHandles="1" noChangeArrowheads="1" noChangeShapeType="1" noTextEdit="1"/>
              </p:cNvSpPr>
              <p:nvPr/>
            </p:nvSpPr>
            <p:spPr>
              <a:xfrm>
                <a:off x="240030" y="3188184"/>
                <a:ext cx="10035540" cy="2246769"/>
              </a:xfrm>
              <a:prstGeom prst="rect">
                <a:avLst/>
              </a:prstGeom>
              <a:blipFill>
                <a:blip r:embed="rId4"/>
                <a:stretch>
                  <a:fillRect l="-1032" t="-3252" b="-6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33BD5FA-0B57-0D82-BB54-2336B124A851}"/>
                  </a:ext>
                </a:extLst>
              </p:cNvPr>
              <p:cNvSpPr txBox="1"/>
              <p:nvPr/>
            </p:nvSpPr>
            <p:spPr>
              <a:xfrm>
                <a:off x="2157715" y="5364066"/>
                <a:ext cx="3938285"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𝜋</m:t>
                      </m:r>
                      <m:d>
                        <m:dPr>
                          <m:ctrlP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𝑠</m:t>
                          </m:r>
                        </m:e>
                      </m:d>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 </m:t>
                      </m:r>
                      <m:func>
                        <m:funcPr>
                          <m:ctrlP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ctrlPr>
                        </m:funcPr>
                        <m:fName>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𝑎𝑟𝑔</m:t>
                          </m:r>
                          <m:limLow>
                            <m:limLowPr>
                              <m:ctrlP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ctrlPr>
                            </m:limLowPr>
                            <m:e>
                              <m:r>
                                <m:rPr>
                                  <m:sty m:val="p"/>
                                </m:rPr>
                                <a:rPr lang="en-US" altLang="zh-CN" sz="2800" b="0" i="0" smtClean="0">
                                  <a:latin typeface="Cambria Math" panose="02040503050406030204" pitchFamily="18" charset="0"/>
                                  <a:ea typeface="微软雅黑" panose="020B0503020204020204" pitchFamily="34" charset="-122"/>
                                  <a:cs typeface="Times New Roman" panose="02020603050405020304" pitchFamily="18" charset="0"/>
                                </a:rPr>
                                <m:t>max</m:t>
                              </m:r>
                            </m:e>
                            <m:lim>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𝑎</m:t>
                              </m:r>
                            </m:lim>
                          </m:limLow>
                        </m:fName>
                        <m:e>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b="0" i="1"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𝑞</m:t>
                          </m:r>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r>
                                <a:rPr lang="en-US" altLang="zh-CN" sz="2800" i="1">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m:t>
                              </m:r>
                            </m:e>
                          </m:d>
                        </m:e>
                      </m:func>
                    </m:oMath>
                  </m:oMathPara>
                </a14:m>
                <a:endParaRPr lang="zh-CN" altLang="en-US" sz="2800" dirty="0"/>
              </a:p>
            </p:txBody>
          </p:sp>
        </mc:Choice>
        <mc:Fallback xmlns="">
          <p:sp>
            <p:nvSpPr>
              <p:cNvPr id="3" name="文本框 2">
                <a:extLst>
                  <a:ext uri="{FF2B5EF4-FFF2-40B4-BE49-F238E27FC236}">
                    <a16:creationId xmlns:a16="http://schemas.microsoft.com/office/drawing/2014/main" id="{D33BD5FA-0B57-0D82-BB54-2336B124A851}"/>
                  </a:ext>
                </a:extLst>
              </p:cNvPr>
              <p:cNvSpPr txBox="1">
                <a:spLocks noRot="1" noChangeAspect="1" noMove="1" noResize="1" noEditPoints="1" noAdjustHandles="1" noChangeArrowheads="1" noChangeShapeType="1" noTextEdit="1"/>
              </p:cNvSpPr>
              <p:nvPr/>
            </p:nvSpPr>
            <p:spPr>
              <a:xfrm>
                <a:off x="2157715" y="5364066"/>
                <a:ext cx="3938285" cy="65601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07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317ED12-D331-17AD-F381-FBB4CB073C48}"/>
              </a:ext>
            </a:extLst>
          </p:cNvPr>
          <p:cNvSpPr>
            <a:spLocks noGrp="1"/>
          </p:cNvSpPr>
          <p:nvPr>
            <p:ph type="title"/>
          </p:nvPr>
        </p:nvSpPr>
        <p:spPr>
          <a:xfrm>
            <a:off x="0" y="34588"/>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 控制问题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C79711-AFA7-24E3-D0D6-021CD9309CBC}"/>
                  </a:ext>
                </a:extLst>
              </p:cNvPr>
              <p:cNvSpPr txBox="1"/>
              <p:nvPr/>
            </p:nvSpPr>
            <p:spPr>
              <a:xfrm>
                <a:off x="0" y="1050251"/>
                <a:ext cx="12009120" cy="142539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策略改进可以通过基于</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i="1">
                                <a:solidFill>
                                  <a:srgbClr val="FF0000"/>
                                </a:solidFill>
                                <a:latin typeface="Cambria Math" panose="02040503050406030204" pitchFamily="18" charset="0"/>
                              </a:rPr>
                              <m:t>𝑘</m:t>
                            </m:r>
                          </m:sub>
                        </m:sSub>
                      </m:sub>
                    </m:sSub>
                  </m:oMath>
                </a14:m>
                <a:r>
                  <a:rPr lang="zh-CN" altLang="en-US" sz="2800" b="1" dirty="0"/>
                  <a:t>构建一个新的贪心策略</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𝑘</m:t>
                        </m:r>
                        <m:r>
                          <a:rPr lang="en-US" altLang="zh-CN" sz="2800" b="0" i="1" smtClean="0">
                            <a:solidFill>
                              <a:srgbClr val="FF0000"/>
                            </a:solidFill>
                            <a:latin typeface="Cambria Math" panose="02040503050406030204" pitchFamily="18" charset="0"/>
                          </a:rPr>
                          <m:t>+1</m:t>
                        </m:r>
                      </m:sub>
                    </m:sSub>
                  </m:oMath>
                </a14:m>
                <a:r>
                  <a:rPr lang="en-US" altLang="zh-CN" sz="2800" b="1" dirty="0"/>
                  <a:t> </a:t>
                </a:r>
              </a:p>
              <a:p>
                <a:endParaRPr lang="en-US" altLang="zh-CN" sz="2800" b="1" dirty="0"/>
              </a:p>
              <a:p>
                <a:pPr marL="457200" indent="-457200">
                  <a:buFont typeface="Wingdings" panose="05000000000000000000" pitchFamily="2" charset="2"/>
                  <a:buChar char="p"/>
                </a:pPr>
                <a:r>
                  <a:rPr lang="zh-CN" altLang="en-US" sz="2800" b="1" dirty="0"/>
                  <a:t>上章的策略提升理论也适用于</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i="1">
                            <a:solidFill>
                              <a:srgbClr val="FF0000"/>
                            </a:solidFill>
                            <a:latin typeface="Cambria Math" panose="02040503050406030204" pitchFamily="18" charset="0"/>
                          </a:rPr>
                          <m:t>𝑘</m:t>
                        </m:r>
                      </m:sub>
                    </m:sSub>
                  </m:oMath>
                </a14:m>
                <a:r>
                  <a:rPr lang="en-US" altLang="zh-CN" sz="2800" b="1" dirty="0"/>
                  <a:t> </a:t>
                </a:r>
                <a:r>
                  <a:rPr lang="zh-CN" altLang="en-US" sz="2800" b="1" dirty="0"/>
                  <a:t>和</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𝜋</m:t>
                        </m:r>
                      </m:e>
                      <m:sub>
                        <m:r>
                          <a:rPr lang="en-US" altLang="zh-CN" sz="2800" b="0" i="1" smtClean="0">
                            <a:solidFill>
                              <a:srgbClr val="FF0000"/>
                            </a:solidFill>
                            <a:latin typeface="Cambria Math" panose="02040503050406030204" pitchFamily="18" charset="0"/>
                          </a:rPr>
                          <m:t>𝑘</m:t>
                        </m:r>
                        <m:r>
                          <a:rPr lang="en-US" altLang="zh-CN" sz="2800" b="0" i="1" smtClean="0">
                            <a:solidFill>
                              <a:srgbClr val="FF0000"/>
                            </a:solidFill>
                            <a:latin typeface="Cambria Math" panose="02040503050406030204" pitchFamily="18" charset="0"/>
                          </a:rPr>
                          <m:t>+1</m:t>
                        </m:r>
                      </m:sub>
                    </m:sSub>
                  </m:oMath>
                </a14:m>
                <a:r>
                  <a:rPr lang="en-US" altLang="zh-CN" sz="2800" b="1" dirty="0"/>
                  <a:t>, </a:t>
                </a:r>
                <a:r>
                  <a:rPr lang="zh-CN" altLang="en-US" sz="2800" b="1" dirty="0"/>
                  <a:t>这是因为对于任意</a:t>
                </a:r>
                <a14:m>
                  <m:oMath xmlns:m="http://schemas.openxmlformats.org/officeDocument/2006/math">
                    <m:r>
                      <a:rPr lang="en-US" altLang="zh-CN" sz="2800" i="1">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r>
                  <a:rPr lang="en-US" altLang="zh-CN" sz="2800" b="1" dirty="0"/>
                  <a:t>, </a:t>
                </a:r>
                <a:r>
                  <a:rPr lang="zh-CN" altLang="en-US" sz="2800" b="1" dirty="0"/>
                  <a:t>我们有</a:t>
                </a:r>
                <a:endParaRPr lang="en-US" altLang="zh-CN" sz="2800" b="1" dirty="0"/>
              </a:p>
            </p:txBody>
          </p:sp>
        </mc:Choice>
        <mc:Fallback xmlns="">
          <p:sp>
            <p:nvSpPr>
              <p:cNvPr id="5" name="文本框 4">
                <a:extLst>
                  <a:ext uri="{FF2B5EF4-FFF2-40B4-BE49-F238E27FC236}">
                    <a16:creationId xmlns:a16="http://schemas.microsoft.com/office/drawing/2014/main" id="{1FC79711-AFA7-24E3-D0D6-021CD9309CBC}"/>
                  </a:ext>
                </a:extLst>
              </p:cNvPr>
              <p:cNvSpPr txBox="1">
                <a:spLocks noRot="1" noChangeAspect="1" noMove="1" noResize="1" noEditPoints="1" noAdjustHandles="1" noChangeArrowheads="1" noChangeShapeType="1" noTextEdit="1"/>
              </p:cNvSpPr>
              <p:nvPr/>
            </p:nvSpPr>
            <p:spPr>
              <a:xfrm>
                <a:off x="0" y="1050251"/>
                <a:ext cx="12009120" cy="1425390"/>
              </a:xfrm>
              <a:prstGeom prst="rect">
                <a:avLst/>
              </a:prstGeom>
              <a:blipFill>
                <a:blip r:embed="rId2"/>
                <a:stretch>
                  <a:fillRect l="-863" t="-4274" r="-254" b="-1068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43E876F-2390-579A-CFBE-F692CB1F1DCE}"/>
              </a:ext>
            </a:extLst>
          </p:cNvPr>
          <p:cNvPicPr>
            <a:picLocks noChangeAspect="1"/>
          </p:cNvPicPr>
          <p:nvPr/>
        </p:nvPicPr>
        <p:blipFill>
          <a:blip r:embed="rId3"/>
          <a:stretch>
            <a:fillRect/>
          </a:stretch>
        </p:blipFill>
        <p:spPr>
          <a:xfrm>
            <a:off x="1078230" y="2653669"/>
            <a:ext cx="8359140" cy="2957435"/>
          </a:xfrm>
          <a:prstGeom prst="rect">
            <a:avLst/>
          </a:prstGeom>
        </p:spPr>
      </p:pic>
    </p:spTree>
    <p:extLst>
      <p:ext uri="{BB962C8B-B14F-4D97-AF65-F5344CB8AC3E}">
        <p14:creationId xmlns:p14="http://schemas.microsoft.com/office/powerpoint/2010/main" val="398933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000F3E-CB86-340E-B80F-F65A28AB2E3A}"/>
              </a:ext>
            </a:extLst>
          </p:cNvPr>
          <p:cNvSpPr>
            <a:spLocks noGrp="1"/>
          </p:cNvSpPr>
          <p:nvPr>
            <p:ph type="title"/>
          </p:nvPr>
        </p:nvSpPr>
        <p:spPr>
          <a:xfrm>
            <a:off x="0" y="34588"/>
            <a:ext cx="10515600" cy="530853"/>
          </a:xfrm>
        </p:spPr>
        <p:txBody>
          <a:bodyPr>
            <a:normAutofit/>
          </a:bodyPr>
          <a:lstStyle/>
          <a:p>
            <a:r>
              <a:rPr lang="zh-CN" altLang="en-US" sz="3200" b="1" dirty="0">
                <a:latin typeface="微软雅黑" panose="020B0503020204020204" pitchFamily="34" charset="-122"/>
                <a:ea typeface="微软雅黑" panose="020B0503020204020204" pitchFamily="34" charset="-122"/>
              </a:rPr>
              <a:t>蒙特卡洛控制：摒弃探索性开始（</a:t>
            </a:r>
            <a:r>
              <a:rPr lang="en-US" altLang="zh-CN" sz="3200" b="1" dirty="0">
                <a:latin typeface="微软雅黑" panose="020B0503020204020204" pitchFamily="34" charset="-122"/>
                <a:ea typeface="微软雅黑" panose="020B0503020204020204" pitchFamily="34" charset="-122"/>
              </a:rPr>
              <a:t>Exploring Starts</a:t>
            </a:r>
            <a:r>
              <a:rPr lang="zh-CN" altLang="en-US" sz="3200" b="1"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B3F597F0-B58C-CA46-38FE-6012A1170B0B}"/>
              </a:ext>
            </a:extLst>
          </p:cNvPr>
          <p:cNvSpPr txBox="1"/>
          <p:nvPr/>
        </p:nvSpPr>
        <p:spPr>
          <a:xfrm>
            <a:off x="0" y="565441"/>
            <a:ext cx="11753442" cy="1384995"/>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t>探索性开始，实际中不太可能</a:t>
            </a:r>
            <a:endParaRPr lang="en-US" altLang="zh-CN" sz="2800" b="1" dirty="0"/>
          </a:p>
          <a:p>
            <a:pPr marL="457200" indent="-457200">
              <a:buFont typeface="Wingdings" panose="05000000000000000000" pitchFamily="2" charset="2"/>
              <a:buChar char="p"/>
            </a:pPr>
            <a:r>
              <a:rPr lang="zh-CN" altLang="en-US" sz="2800" b="1" dirty="0"/>
              <a:t>更通用性策略就是：智能体将在后续交互中以非零概率持续选择所有可能的动作，有两种方法可以保证。</a:t>
            </a:r>
            <a:endParaRPr lang="en-US" altLang="zh-CN" sz="2800" b="1" dirty="0"/>
          </a:p>
        </p:txBody>
      </p:sp>
    </p:spTree>
    <p:extLst>
      <p:ext uri="{BB962C8B-B14F-4D97-AF65-F5344CB8AC3E}">
        <p14:creationId xmlns:p14="http://schemas.microsoft.com/office/powerpoint/2010/main" val="43897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0915A279-56DC-D56C-093A-01062F67A281}"/>
              </a:ext>
            </a:extLst>
          </p:cNvPr>
          <p:cNvSpPr/>
          <p:nvPr/>
        </p:nvSpPr>
        <p:spPr>
          <a:xfrm>
            <a:off x="8116365" y="1222290"/>
            <a:ext cx="571500" cy="426522"/>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B31AA38-E9AE-75EF-01EA-7DB9CA1C8925}"/>
              </a:ext>
            </a:extLst>
          </p:cNvPr>
          <p:cNvSpPr>
            <a:spLocks noGrp="1"/>
          </p:cNvSpPr>
          <p:nvPr>
            <p:ph type="title"/>
          </p:nvPr>
        </p:nvSpPr>
        <p:spPr>
          <a:xfrm>
            <a:off x="-66673" y="-4206"/>
            <a:ext cx="10515600" cy="788866"/>
          </a:xfrm>
        </p:spPr>
        <p:txBody>
          <a:bodyPr/>
          <a:lstStyle/>
          <a:p>
            <a:r>
              <a:rPr lang="zh-CN" altLang="en-US" sz="3200" b="1" dirty="0">
                <a:latin typeface="微软雅黑" panose="020B0503020204020204" pitchFamily="34" charset="-122"/>
                <a:ea typeface="微软雅黑" panose="020B0503020204020204" pitchFamily="34" charset="-122"/>
              </a:rPr>
              <a:t>回顾：回报（</a:t>
            </a:r>
            <a:r>
              <a:rPr lang="en-US" altLang="zh-CN" sz="3200" b="1" dirty="0">
                <a:latin typeface="微软雅黑" panose="020B0503020204020204" pitchFamily="34" charset="-122"/>
                <a:ea typeface="微软雅黑" panose="020B0503020204020204" pitchFamily="34" charset="-122"/>
              </a:rPr>
              <a:t>Return</a:t>
            </a:r>
            <a:r>
              <a:rPr lang="zh-CN" altLang="en-US" sz="3200" b="1" dirty="0">
                <a:latin typeface="微软雅黑" panose="020B0503020204020204" pitchFamily="34" charset="-122"/>
                <a:ea typeface="微软雅黑" panose="020B0503020204020204" pitchFamily="34" charset="-122"/>
              </a:rPr>
              <a:t>）</a:t>
            </a:r>
          </a:p>
        </p:txBody>
      </p:sp>
      <p:grpSp>
        <p:nvGrpSpPr>
          <p:cNvPr id="17" name="组合 16">
            <a:extLst>
              <a:ext uri="{FF2B5EF4-FFF2-40B4-BE49-F238E27FC236}">
                <a16:creationId xmlns:a16="http://schemas.microsoft.com/office/drawing/2014/main" id="{B3297886-3A6A-43B4-A8E9-83C6F6A33717}"/>
              </a:ext>
            </a:extLst>
          </p:cNvPr>
          <p:cNvGrpSpPr/>
          <p:nvPr/>
        </p:nvGrpSpPr>
        <p:grpSpPr>
          <a:xfrm>
            <a:off x="425450" y="1081146"/>
            <a:ext cx="571500" cy="561975"/>
            <a:chOff x="1276350" y="1690688"/>
            <a:chExt cx="571500" cy="561975"/>
          </a:xfrm>
        </p:grpSpPr>
        <p:sp>
          <p:nvSpPr>
            <p:cNvPr id="14" name="椭圆 13">
              <a:extLst>
                <a:ext uri="{FF2B5EF4-FFF2-40B4-BE49-F238E27FC236}">
                  <a16:creationId xmlns:a16="http://schemas.microsoft.com/office/drawing/2014/main" id="{C89C5C3F-9F98-915D-C396-02F45B119230}"/>
                </a:ext>
              </a:extLst>
            </p:cNvPr>
            <p:cNvSpPr/>
            <p:nvPr/>
          </p:nvSpPr>
          <p:spPr>
            <a:xfrm>
              <a:off x="1276350" y="1690688"/>
              <a:ext cx="571500" cy="56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6F3F498-681B-C7E3-212F-0228C2F17AD2}"/>
                    </a:ext>
                  </a:extLst>
                </p:cNvPr>
                <p:cNvSpPr txBox="1"/>
                <p:nvPr/>
              </p:nvSpPr>
              <p:spPr>
                <a:xfrm>
                  <a:off x="1338262" y="1768397"/>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𝟎</m:t>
                            </m:r>
                          </m:sub>
                        </m:sSub>
                      </m:oMath>
                    </m:oMathPara>
                  </a14:m>
                  <a:endParaRPr lang="zh-CN" altLang="en-US" b="1" dirty="0"/>
                </a:p>
              </p:txBody>
            </p:sp>
          </mc:Choice>
          <mc:Fallback xmlns="">
            <p:sp>
              <p:nvSpPr>
                <p:cNvPr id="16" name="文本框 15">
                  <a:extLst>
                    <a:ext uri="{FF2B5EF4-FFF2-40B4-BE49-F238E27FC236}">
                      <a16:creationId xmlns:a16="http://schemas.microsoft.com/office/drawing/2014/main" id="{A6F3F498-681B-C7E3-212F-0228C2F17AD2}"/>
                    </a:ext>
                  </a:extLst>
                </p:cNvPr>
                <p:cNvSpPr txBox="1">
                  <a:spLocks noRot="1" noChangeAspect="1" noMove="1" noResize="1" noEditPoints="1" noAdjustHandles="1" noChangeArrowheads="1" noChangeShapeType="1" noTextEdit="1"/>
                </p:cNvSpPr>
                <p:nvPr/>
              </p:nvSpPr>
              <p:spPr>
                <a:xfrm>
                  <a:off x="1338262" y="1768397"/>
                  <a:ext cx="447675" cy="369332"/>
                </a:xfrm>
                <a:prstGeom prst="rect">
                  <a:avLst/>
                </a:prstGeom>
                <a:blipFill>
                  <a:blip r:embed="rId2"/>
                  <a:stretch>
                    <a:fillRect/>
                  </a:stretch>
                </a:blipFill>
              </p:spPr>
              <p:txBody>
                <a:bodyPr/>
                <a:lstStyle/>
                <a:p>
                  <a:r>
                    <a:rPr lang="zh-CN" altLang="en-US">
                      <a:noFill/>
                    </a:rPr>
                    <a:t> </a:t>
                  </a:r>
                </a:p>
              </p:txBody>
            </p:sp>
          </mc:Fallback>
        </mc:AlternateContent>
      </p:grpSp>
      <p:cxnSp>
        <p:nvCxnSpPr>
          <p:cNvPr id="19" name="直接箭头连接符 18">
            <a:extLst>
              <a:ext uri="{FF2B5EF4-FFF2-40B4-BE49-F238E27FC236}">
                <a16:creationId xmlns:a16="http://schemas.microsoft.com/office/drawing/2014/main" id="{C802B1B8-6A21-37AA-95A9-A4487FBB94DF}"/>
              </a:ext>
            </a:extLst>
          </p:cNvPr>
          <p:cNvCxnSpPr>
            <a:stCxn id="14" idx="6"/>
          </p:cNvCxnSpPr>
          <p:nvPr/>
        </p:nvCxnSpPr>
        <p:spPr>
          <a:xfrm flipV="1">
            <a:off x="996950" y="1362133"/>
            <a:ext cx="8382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C2DBFE11-84A8-34D0-6BAA-EBF7A3651A7F}"/>
              </a:ext>
            </a:extLst>
          </p:cNvPr>
          <p:cNvGrpSpPr/>
          <p:nvPr/>
        </p:nvGrpSpPr>
        <p:grpSpPr>
          <a:xfrm>
            <a:off x="1844675" y="1106468"/>
            <a:ext cx="571500" cy="561975"/>
            <a:chOff x="1276350" y="1690688"/>
            <a:chExt cx="571500" cy="561975"/>
          </a:xfrm>
        </p:grpSpPr>
        <p:sp>
          <p:nvSpPr>
            <p:cNvPr id="21" name="椭圆 20">
              <a:extLst>
                <a:ext uri="{FF2B5EF4-FFF2-40B4-BE49-F238E27FC236}">
                  <a16:creationId xmlns:a16="http://schemas.microsoft.com/office/drawing/2014/main" id="{8CF87C63-CD49-C381-41C1-725E708EBEB9}"/>
                </a:ext>
              </a:extLst>
            </p:cNvPr>
            <p:cNvSpPr/>
            <p:nvPr/>
          </p:nvSpPr>
          <p:spPr>
            <a:xfrm>
              <a:off x="1276350" y="1690688"/>
              <a:ext cx="571500" cy="56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506C594-96DB-FFA7-96E6-FF3D493FEE1F}"/>
                    </a:ext>
                  </a:extLst>
                </p:cNvPr>
                <p:cNvSpPr txBox="1"/>
                <p:nvPr/>
              </p:nvSpPr>
              <p:spPr>
                <a:xfrm>
                  <a:off x="1338262" y="1768397"/>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22" name="文本框 21">
                  <a:extLst>
                    <a:ext uri="{FF2B5EF4-FFF2-40B4-BE49-F238E27FC236}">
                      <a16:creationId xmlns:a16="http://schemas.microsoft.com/office/drawing/2014/main" id="{D506C594-96DB-FFA7-96E6-FF3D493FEE1F}"/>
                    </a:ext>
                  </a:extLst>
                </p:cNvPr>
                <p:cNvSpPr txBox="1">
                  <a:spLocks noRot="1" noChangeAspect="1" noMove="1" noResize="1" noEditPoints="1" noAdjustHandles="1" noChangeArrowheads="1" noChangeShapeType="1" noTextEdit="1"/>
                </p:cNvSpPr>
                <p:nvPr/>
              </p:nvSpPr>
              <p:spPr>
                <a:xfrm>
                  <a:off x="1338262" y="1768397"/>
                  <a:ext cx="447675" cy="369332"/>
                </a:xfrm>
                <a:prstGeom prst="rect">
                  <a:avLst/>
                </a:prstGeom>
                <a:blipFill>
                  <a:blip r:embed="rId3"/>
                  <a:stretch>
                    <a:fillRect/>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55B7B45D-45EE-F8D5-73BD-7C045F0F5195}"/>
              </a:ext>
            </a:extLst>
          </p:cNvPr>
          <p:cNvGrpSpPr/>
          <p:nvPr/>
        </p:nvGrpSpPr>
        <p:grpSpPr>
          <a:xfrm>
            <a:off x="3254374" y="1106467"/>
            <a:ext cx="571500" cy="561975"/>
            <a:chOff x="1276350" y="1690688"/>
            <a:chExt cx="571500" cy="561975"/>
          </a:xfrm>
        </p:grpSpPr>
        <p:sp>
          <p:nvSpPr>
            <p:cNvPr id="24" name="椭圆 23">
              <a:extLst>
                <a:ext uri="{FF2B5EF4-FFF2-40B4-BE49-F238E27FC236}">
                  <a16:creationId xmlns:a16="http://schemas.microsoft.com/office/drawing/2014/main" id="{A150D3E1-6FA7-CD51-FD5B-1811C9DFF594}"/>
                </a:ext>
              </a:extLst>
            </p:cNvPr>
            <p:cNvSpPr/>
            <p:nvPr/>
          </p:nvSpPr>
          <p:spPr>
            <a:xfrm>
              <a:off x="1276350" y="1690688"/>
              <a:ext cx="571500" cy="56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3112913-A9F5-A17A-524D-3DD63E1FC404}"/>
                    </a:ext>
                  </a:extLst>
                </p:cNvPr>
                <p:cNvSpPr txBox="1"/>
                <p:nvPr/>
              </p:nvSpPr>
              <p:spPr>
                <a:xfrm>
                  <a:off x="1338262" y="1768397"/>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𝟐</m:t>
                            </m:r>
                          </m:sub>
                        </m:sSub>
                      </m:oMath>
                    </m:oMathPara>
                  </a14:m>
                  <a:endParaRPr lang="zh-CN" altLang="en-US" b="1" dirty="0"/>
                </a:p>
              </p:txBody>
            </p:sp>
          </mc:Choice>
          <mc:Fallback xmlns="">
            <p:sp>
              <p:nvSpPr>
                <p:cNvPr id="25" name="文本框 24">
                  <a:extLst>
                    <a:ext uri="{FF2B5EF4-FFF2-40B4-BE49-F238E27FC236}">
                      <a16:creationId xmlns:a16="http://schemas.microsoft.com/office/drawing/2014/main" id="{83112913-A9F5-A17A-524D-3DD63E1FC404}"/>
                    </a:ext>
                  </a:extLst>
                </p:cNvPr>
                <p:cNvSpPr txBox="1">
                  <a:spLocks noRot="1" noChangeAspect="1" noMove="1" noResize="1" noEditPoints="1" noAdjustHandles="1" noChangeArrowheads="1" noChangeShapeType="1" noTextEdit="1"/>
                </p:cNvSpPr>
                <p:nvPr/>
              </p:nvSpPr>
              <p:spPr>
                <a:xfrm>
                  <a:off x="1338262" y="1768397"/>
                  <a:ext cx="447675" cy="369332"/>
                </a:xfrm>
                <a:prstGeom prst="rect">
                  <a:avLst/>
                </a:prstGeom>
                <a:blipFill>
                  <a:blip r:embed="rId4"/>
                  <a:stretch>
                    <a:fillRect/>
                  </a:stretch>
                </a:blipFill>
              </p:spPr>
              <p:txBody>
                <a:bodyPr/>
                <a:lstStyle/>
                <a:p>
                  <a:r>
                    <a:rPr lang="zh-CN" altLang="en-US">
                      <a:noFill/>
                    </a:rPr>
                    <a:t> </a:t>
                  </a:r>
                </a:p>
              </p:txBody>
            </p:sp>
          </mc:Fallback>
        </mc:AlternateContent>
      </p:grpSp>
      <p:cxnSp>
        <p:nvCxnSpPr>
          <p:cNvPr id="26" name="直接箭头连接符 25">
            <a:extLst>
              <a:ext uri="{FF2B5EF4-FFF2-40B4-BE49-F238E27FC236}">
                <a16:creationId xmlns:a16="http://schemas.microsoft.com/office/drawing/2014/main" id="{4810F0A0-A2B0-FB8A-9530-15178C34629C}"/>
              </a:ext>
            </a:extLst>
          </p:cNvPr>
          <p:cNvCxnSpPr/>
          <p:nvPr/>
        </p:nvCxnSpPr>
        <p:spPr>
          <a:xfrm flipV="1">
            <a:off x="2416174" y="1378330"/>
            <a:ext cx="8382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2A3A5B9-D0B0-0CF0-CF6F-4B434B0BBEBA}"/>
                  </a:ext>
                </a:extLst>
              </p:cNvPr>
              <p:cNvSpPr txBox="1"/>
              <p:nvPr/>
            </p:nvSpPr>
            <p:spPr>
              <a:xfrm>
                <a:off x="944562" y="1036974"/>
                <a:ext cx="9048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𝑅</m:t>
                          </m:r>
                        </m:e>
                        <m:sub>
                          <m:r>
                            <a:rPr lang="en-US" altLang="zh-CN" b="0" i="1" smtClean="0">
                              <a:solidFill>
                                <a:srgbClr val="FF0000"/>
                              </a:solidFill>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D2A3A5B9-D0B0-0CF0-CF6F-4B434B0BBEBA}"/>
                  </a:ext>
                </a:extLst>
              </p:cNvPr>
              <p:cNvSpPr txBox="1">
                <a:spLocks noRot="1" noChangeAspect="1" noMove="1" noResize="1" noEditPoints="1" noAdjustHandles="1" noChangeArrowheads="1" noChangeShapeType="1" noTextEdit="1"/>
              </p:cNvSpPr>
              <p:nvPr/>
            </p:nvSpPr>
            <p:spPr>
              <a:xfrm>
                <a:off x="944562" y="1036974"/>
                <a:ext cx="90487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187526-C9CB-1A2E-0597-B2D29BF5C18D}"/>
                  </a:ext>
                </a:extLst>
              </p:cNvPr>
              <p:cNvSpPr txBox="1"/>
              <p:nvPr/>
            </p:nvSpPr>
            <p:spPr>
              <a:xfrm>
                <a:off x="2375433" y="1030029"/>
                <a:ext cx="9048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𝑅</m:t>
                          </m:r>
                        </m:e>
                        <m:sub>
                          <m:r>
                            <a:rPr lang="en-US" altLang="zh-CN" b="0" i="1" smtClean="0">
                              <a:solidFill>
                                <a:srgbClr val="FF0000"/>
                              </a:solidFill>
                              <a:latin typeface="Cambria Math" panose="02040503050406030204" pitchFamily="18" charset="0"/>
                              <a:ea typeface="Cambria Math" panose="02040503050406030204" pitchFamily="18" charset="0"/>
                            </a:rPr>
                            <m:t>2</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16187526-C9CB-1A2E-0597-B2D29BF5C18D}"/>
                  </a:ext>
                </a:extLst>
              </p:cNvPr>
              <p:cNvSpPr txBox="1">
                <a:spLocks noRot="1" noChangeAspect="1" noMove="1" noResize="1" noEditPoints="1" noAdjustHandles="1" noChangeArrowheads="1" noChangeShapeType="1" noTextEdit="1"/>
              </p:cNvSpPr>
              <p:nvPr/>
            </p:nvSpPr>
            <p:spPr>
              <a:xfrm>
                <a:off x="2375433" y="1030029"/>
                <a:ext cx="904873" cy="369332"/>
              </a:xfrm>
              <a:prstGeom prst="rect">
                <a:avLst/>
              </a:prstGeom>
              <a:blipFill>
                <a:blip r:embed="rId6"/>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783E1717-51AA-2129-86C7-8E7A495DA59F}"/>
              </a:ext>
            </a:extLst>
          </p:cNvPr>
          <p:cNvCxnSpPr>
            <a:cxnSpLocks/>
          </p:cNvCxnSpPr>
          <p:nvPr/>
        </p:nvCxnSpPr>
        <p:spPr>
          <a:xfrm>
            <a:off x="3825873" y="1378330"/>
            <a:ext cx="450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1B73F138-8072-E941-DAEF-5E2F65F9F20D}"/>
              </a:ext>
            </a:extLst>
          </p:cNvPr>
          <p:cNvGrpSpPr/>
          <p:nvPr/>
        </p:nvGrpSpPr>
        <p:grpSpPr>
          <a:xfrm>
            <a:off x="4980520" y="1125318"/>
            <a:ext cx="571500" cy="561975"/>
            <a:chOff x="1276350" y="1690688"/>
            <a:chExt cx="571500" cy="561975"/>
          </a:xfrm>
        </p:grpSpPr>
        <p:sp>
          <p:nvSpPr>
            <p:cNvPr id="32" name="椭圆 31">
              <a:extLst>
                <a:ext uri="{FF2B5EF4-FFF2-40B4-BE49-F238E27FC236}">
                  <a16:creationId xmlns:a16="http://schemas.microsoft.com/office/drawing/2014/main" id="{86B0A8C7-D7CC-9FA6-13D9-173AF62F720E}"/>
                </a:ext>
              </a:extLst>
            </p:cNvPr>
            <p:cNvSpPr/>
            <p:nvPr/>
          </p:nvSpPr>
          <p:spPr>
            <a:xfrm>
              <a:off x="1276350" y="1690688"/>
              <a:ext cx="571500" cy="56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C9E3B04-6CBC-554C-DCBE-4367983015A6}"/>
                    </a:ext>
                  </a:extLst>
                </p:cNvPr>
                <p:cNvSpPr txBox="1"/>
                <p:nvPr/>
              </p:nvSpPr>
              <p:spPr>
                <a:xfrm>
                  <a:off x="1338262" y="1768397"/>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𝒕</m:t>
                            </m:r>
                          </m:sub>
                        </m:sSub>
                      </m:oMath>
                    </m:oMathPara>
                  </a14:m>
                  <a:endParaRPr lang="zh-CN" altLang="en-US" b="1" dirty="0"/>
                </a:p>
              </p:txBody>
            </p:sp>
          </mc:Choice>
          <mc:Fallback xmlns="">
            <p:sp>
              <p:nvSpPr>
                <p:cNvPr id="33" name="文本框 32">
                  <a:extLst>
                    <a:ext uri="{FF2B5EF4-FFF2-40B4-BE49-F238E27FC236}">
                      <a16:creationId xmlns:a16="http://schemas.microsoft.com/office/drawing/2014/main" id="{9C9E3B04-6CBC-554C-DCBE-4367983015A6}"/>
                    </a:ext>
                  </a:extLst>
                </p:cNvPr>
                <p:cNvSpPr txBox="1">
                  <a:spLocks noRot="1" noChangeAspect="1" noMove="1" noResize="1" noEditPoints="1" noAdjustHandles="1" noChangeArrowheads="1" noChangeShapeType="1" noTextEdit="1"/>
                </p:cNvSpPr>
                <p:nvPr/>
              </p:nvSpPr>
              <p:spPr>
                <a:xfrm>
                  <a:off x="1338262" y="1768397"/>
                  <a:ext cx="447675" cy="369332"/>
                </a:xfrm>
                <a:prstGeom prst="rect">
                  <a:avLst/>
                </a:prstGeom>
                <a:blipFill>
                  <a:blip r:embed="rId7"/>
                  <a:stretch>
                    <a:fillRect/>
                  </a:stretch>
                </a:blipFill>
              </p:spPr>
              <p:txBody>
                <a:bodyPr/>
                <a:lstStyle/>
                <a:p>
                  <a:r>
                    <a:rPr lang="zh-CN" altLang="en-US">
                      <a:noFill/>
                    </a:rPr>
                    <a:t> </a:t>
                  </a:r>
                </a:p>
              </p:txBody>
            </p:sp>
          </mc:Fallback>
        </mc:AlternateContent>
      </p:grpSp>
      <p:cxnSp>
        <p:nvCxnSpPr>
          <p:cNvPr id="34" name="直接箭头连接符 33">
            <a:extLst>
              <a:ext uri="{FF2B5EF4-FFF2-40B4-BE49-F238E27FC236}">
                <a16:creationId xmlns:a16="http://schemas.microsoft.com/office/drawing/2014/main" id="{84EA9566-1437-16A6-296C-0C8B7569097C}"/>
              </a:ext>
            </a:extLst>
          </p:cNvPr>
          <p:cNvCxnSpPr/>
          <p:nvPr/>
        </p:nvCxnSpPr>
        <p:spPr>
          <a:xfrm flipV="1">
            <a:off x="5547260" y="1414520"/>
            <a:ext cx="83820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91C249A-27B4-0620-8BBD-9AEA6F763BCA}"/>
                  </a:ext>
                </a:extLst>
              </p:cNvPr>
              <p:cNvSpPr txBox="1"/>
              <p:nvPr/>
            </p:nvSpPr>
            <p:spPr>
              <a:xfrm>
                <a:off x="4237568" y="1145517"/>
                <a:ext cx="3286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36" name="文本框 35">
                <a:extLst>
                  <a:ext uri="{FF2B5EF4-FFF2-40B4-BE49-F238E27FC236}">
                    <a16:creationId xmlns:a16="http://schemas.microsoft.com/office/drawing/2014/main" id="{391C249A-27B4-0620-8BBD-9AEA6F763BCA}"/>
                  </a:ext>
                </a:extLst>
              </p:cNvPr>
              <p:cNvSpPr txBox="1">
                <a:spLocks noRot="1" noChangeAspect="1" noMove="1" noResize="1" noEditPoints="1" noAdjustHandles="1" noChangeArrowheads="1" noChangeShapeType="1" noTextEdit="1"/>
              </p:cNvSpPr>
              <p:nvPr/>
            </p:nvSpPr>
            <p:spPr>
              <a:xfrm>
                <a:off x="4237568" y="1145517"/>
                <a:ext cx="328612" cy="369332"/>
              </a:xfrm>
              <a:prstGeom prst="rect">
                <a:avLst/>
              </a:prstGeom>
              <a:blipFill>
                <a:blip r:embed="rId8"/>
                <a:stretch>
                  <a:fillRect/>
                </a:stretch>
              </a:blipFill>
            </p:spPr>
            <p:txBody>
              <a:bodyPr/>
              <a:lstStyle/>
              <a:p>
                <a:r>
                  <a:rPr lang="zh-CN" altLang="en-US">
                    <a:noFill/>
                  </a:rPr>
                  <a:t> </a:t>
                </a:r>
              </a:p>
            </p:txBody>
          </p:sp>
        </mc:Fallback>
      </mc:AlternateContent>
      <p:cxnSp>
        <p:nvCxnSpPr>
          <p:cNvPr id="39" name="直接箭头连接符 38">
            <a:extLst>
              <a:ext uri="{FF2B5EF4-FFF2-40B4-BE49-F238E27FC236}">
                <a16:creationId xmlns:a16="http://schemas.microsoft.com/office/drawing/2014/main" id="{B9511BC1-FF74-575C-36AD-7C3F3DB94671}"/>
              </a:ext>
            </a:extLst>
          </p:cNvPr>
          <p:cNvCxnSpPr>
            <a:cxnSpLocks/>
          </p:cNvCxnSpPr>
          <p:nvPr/>
        </p:nvCxnSpPr>
        <p:spPr>
          <a:xfrm>
            <a:off x="4530464" y="1375664"/>
            <a:ext cx="450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0C42C8A1-6289-D97E-6C94-EB249CF4CAFE}"/>
              </a:ext>
            </a:extLst>
          </p:cNvPr>
          <p:cNvGrpSpPr/>
          <p:nvPr/>
        </p:nvGrpSpPr>
        <p:grpSpPr>
          <a:xfrm>
            <a:off x="6385460" y="1145439"/>
            <a:ext cx="571500" cy="561975"/>
            <a:chOff x="1276350" y="1690688"/>
            <a:chExt cx="571500" cy="561975"/>
          </a:xfrm>
        </p:grpSpPr>
        <p:sp>
          <p:nvSpPr>
            <p:cNvPr id="41" name="椭圆 40">
              <a:extLst>
                <a:ext uri="{FF2B5EF4-FFF2-40B4-BE49-F238E27FC236}">
                  <a16:creationId xmlns:a16="http://schemas.microsoft.com/office/drawing/2014/main" id="{895F4AC7-B632-32CB-931B-4BFA281471D3}"/>
                </a:ext>
              </a:extLst>
            </p:cNvPr>
            <p:cNvSpPr/>
            <p:nvPr/>
          </p:nvSpPr>
          <p:spPr>
            <a:xfrm>
              <a:off x="1276350" y="1690688"/>
              <a:ext cx="571500" cy="56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B351E4D-F4F5-1EA3-9AFB-6D2DDBE5B5B1}"/>
                    </a:ext>
                  </a:extLst>
                </p:cNvPr>
                <p:cNvSpPr txBox="1"/>
                <p:nvPr/>
              </p:nvSpPr>
              <p:spPr>
                <a:xfrm>
                  <a:off x="1338262" y="1768397"/>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b="1" dirty="0"/>
                </a:p>
              </p:txBody>
            </p:sp>
          </mc:Choice>
          <mc:Fallback xmlns="">
            <p:sp>
              <p:nvSpPr>
                <p:cNvPr id="42" name="文本框 41">
                  <a:extLst>
                    <a:ext uri="{FF2B5EF4-FFF2-40B4-BE49-F238E27FC236}">
                      <a16:creationId xmlns:a16="http://schemas.microsoft.com/office/drawing/2014/main" id="{4B351E4D-F4F5-1EA3-9AFB-6D2DDBE5B5B1}"/>
                    </a:ext>
                  </a:extLst>
                </p:cNvPr>
                <p:cNvSpPr txBox="1">
                  <a:spLocks noRot="1" noChangeAspect="1" noMove="1" noResize="1" noEditPoints="1" noAdjustHandles="1" noChangeArrowheads="1" noChangeShapeType="1" noTextEdit="1"/>
                </p:cNvSpPr>
                <p:nvPr/>
              </p:nvSpPr>
              <p:spPr>
                <a:xfrm>
                  <a:off x="1338262" y="1768397"/>
                  <a:ext cx="447675" cy="369332"/>
                </a:xfrm>
                <a:prstGeom prst="rect">
                  <a:avLst/>
                </a:prstGeom>
                <a:blipFill>
                  <a:blip r:embed="rId9"/>
                  <a:stretch>
                    <a:fillRect r="-30137"/>
                  </a:stretch>
                </a:blipFill>
              </p:spPr>
              <p:txBody>
                <a:bodyPr/>
                <a:lstStyle/>
                <a:p>
                  <a:r>
                    <a:rPr lang="zh-CN" altLang="en-US">
                      <a:noFill/>
                    </a:rPr>
                    <a:t> </a:t>
                  </a:r>
                </a:p>
              </p:txBody>
            </p:sp>
          </mc:Fallback>
        </mc:AlternateContent>
      </p:grpSp>
      <p:cxnSp>
        <p:nvCxnSpPr>
          <p:cNvPr id="43" name="直接箭头连接符 42">
            <a:extLst>
              <a:ext uri="{FF2B5EF4-FFF2-40B4-BE49-F238E27FC236}">
                <a16:creationId xmlns:a16="http://schemas.microsoft.com/office/drawing/2014/main" id="{718563AE-50A4-CE15-D289-0C70FE2079CC}"/>
              </a:ext>
            </a:extLst>
          </p:cNvPr>
          <p:cNvCxnSpPr>
            <a:cxnSpLocks/>
          </p:cNvCxnSpPr>
          <p:nvPr/>
        </p:nvCxnSpPr>
        <p:spPr>
          <a:xfrm>
            <a:off x="6956959" y="1426233"/>
            <a:ext cx="450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F6BA7AB5-4459-DCE1-DFAE-1AA83301FD5E}"/>
                  </a:ext>
                </a:extLst>
              </p:cNvPr>
              <p:cNvSpPr txBox="1"/>
              <p:nvPr/>
            </p:nvSpPr>
            <p:spPr>
              <a:xfrm>
                <a:off x="8173518" y="1250930"/>
                <a:ext cx="4476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𝑺</m:t>
                          </m:r>
                        </m:e>
                        <m:sub>
                          <m:r>
                            <a:rPr lang="en-US" altLang="zh-CN" b="1" i="1" smtClean="0">
                              <a:latin typeface="Cambria Math" panose="02040503050406030204" pitchFamily="18" charset="0"/>
                            </a:rPr>
                            <m:t>𝑻</m:t>
                          </m:r>
                        </m:sub>
                      </m:sSub>
                    </m:oMath>
                  </m:oMathPara>
                </a14:m>
                <a:endParaRPr lang="zh-CN" altLang="en-US" b="1" dirty="0"/>
              </a:p>
            </p:txBody>
          </p:sp>
        </mc:Choice>
        <mc:Fallback xmlns="">
          <p:sp>
            <p:nvSpPr>
              <p:cNvPr id="46" name="文本框 45">
                <a:extLst>
                  <a:ext uri="{FF2B5EF4-FFF2-40B4-BE49-F238E27FC236}">
                    <a16:creationId xmlns:a16="http://schemas.microsoft.com/office/drawing/2014/main" id="{F6BA7AB5-4459-DCE1-DFAE-1AA83301FD5E}"/>
                  </a:ext>
                </a:extLst>
              </p:cNvPr>
              <p:cNvSpPr txBox="1">
                <a:spLocks noRot="1" noChangeAspect="1" noMove="1" noResize="1" noEditPoints="1" noAdjustHandles="1" noChangeArrowheads="1" noChangeShapeType="1" noTextEdit="1"/>
              </p:cNvSpPr>
              <p:nvPr/>
            </p:nvSpPr>
            <p:spPr>
              <a:xfrm>
                <a:off x="8173518" y="1250930"/>
                <a:ext cx="44767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4D369E6-71A5-3474-A5A1-6937C626E93D}"/>
                  </a:ext>
                </a:extLst>
              </p:cNvPr>
              <p:cNvSpPr txBox="1"/>
              <p:nvPr/>
            </p:nvSpPr>
            <p:spPr>
              <a:xfrm>
                <a:off x="7368654" y="1193420"/>
                <a:ext cx="3286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7" name="文本框 46">
                <a:extLst>
                  <a:ext uri="{FF2B5EF4-FFF2-40B4-BE49-F238E27FC236}">
                    <a16:creationId xmlns:a16="http://schemas.microsoft.com/office/drawing/2014/main" id="{F4D369E6-71A5-3474-A5A1-6937C626E93D}"/>
                  </a:ext>
                </a:extLst>
              </p:cNvPr>
              <p:cNvSpPr txBox="1">
                <a:spLocks noRot="1" noChangeAspect="1" noMove="1" noResize="1" noEditPoints="1" noAdjustHandles="1" noChangeArrowheads="1" noChangeShapeType="1" noTextEdit="1"/>
              </p:cNvSpPr>
              <p:nvPr/>
            </p:nvSpPr>
            <p:spPr>
              <a:xfrm>
                <a:off x="7368654" y="1193420"/>
                <a:ext cx="328612" cy="369332"/>
              </a:xfrm>
              <a:prstGeom prst="rect">
                <a:avLst/>
              </a:prstGeom>
              <a:blipFill>
                <a:blip r:embed="rId11"/>
                <a:stretch>
                  <a:fillRect/>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C9201E0A-636F-0E84-ADDE-D0B1A7B4035C}"/>
              </a:ext>
            </a:extLst>
          </p:cNvPr>
          <p:cNvCxnSpPr>
            <a:cxnSpLocks/>
          </p:cNvCxnSpPr>
          <p:nvPr/>
        </p:nvCxnSpPr>
        <p:spPr>
          <a:xfrm>
            <a:off x="7661550" y="1423567"/>
            <a:ext cx="450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49006155-7B87-1281-FC98-BDB76FF95C6A}"/>
                  </a:ext>
                </a:extLst>
              </p:cNvPr>
              <p:cNvSpPr txBox="1"/>
              <p:nvPr/>
            </p:nvSpPr>
            <p:spPr>
              <a:xfrm>
                <a:off x="5480586" y="1087695"/>
                <a:ext cx="9048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𝑅</m:t>
                          </m:r>
                        </m:e>
                        <m:sub>
                          <m:r>
                            <a:rPr lang="en-US" altLang="zh-CN" b="0" i="1" smtClean="0">
                              <a:solidFill>
                                <a:srgbClr val="FF0000"/>
                              </a:solidFill>
                              <a:latin typeface="Cambria Math" panose="02040503050406030204" pitchFamily="18" charset="0"/>
                              <a:ea typeface="Cambria Math" panose="02040503050406030204" pitchFamily="18" charset="0"/>
                            </a:rPr>
                            <m:t>𝑡</m:t>
                          </m:r>
                          <m:r>
                            <a:rPr lang="en-US" altLang="zh-CN" b="0" i="1" smtClean="0">
                              <a:solidFill>
                                <a:srgbClr val="FF0000"/>
                              </a:solidFill>
                              <a:latin typeface="Cambria Math" panose="02040503050406030204" pitchFamily="18" charset="0"/>
                              <a:ea typeface="Cambria Math" panose="02040503050406030204" pitchFamily="18" charset="0"/>
                            </a:rPr>
                            <m:t>+1</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49006155-7B87-1281-FC98-BDB76FF95C6A}"/>
                  </a:ext>
                </a:extLst>
              </p:cNvPr>
              <p:cNvSpPr txBox="1">
                <a:spLocks noRot="1" noChangeAspect="1" noMove="1" noResize="1" noEditPoints="1" noAdjustHandles="1" noChangeArrowheads="1" noChangeShapeType="1" noTextEdit="1"/>
              </p:cNvSpPr>
              <p:nvPr/>
            </p:nvSpPr>
            <p:spPr>
              <a:xfrm>
                <a:off x="5480586" y="1087695"/>
                <a:ext cx="904873"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D78B279-2FFB-F42E-845F-FE4E01FFBB91}"/>
                  </a:ext>
                </a:extLst>
              </p:cNvPr>
              <p:cNvSpPr txBox="1"/>
              <p:nvPr/>
            </p:nvSpPr>
            <p:spPr>
              <a:xfrm>
                <a:off x="7427667" y="1096604"/>
                <a:ext cx="9048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𝑅</m:t>
                          </m:r>
                        </m:e>
                        <m:sub>
                          <m:r>
                            <a:rPr lang="en-US" altLang="zh-CN" b="0" i="1" smtClean="0">
                              <a:solidFill>
                                <a:srgbClr val="FF0000"/>
                              </a:solidFill>
                              <a:latin typeface="Cambria Math" panose="02040503050406030204" pitchFamily="18" charset="0"/>
                              <a:ea typeface="Cambria Math" panose="02040503050406030204" pitchFamily="18" charset="0"/>
                            </a:rPr>
                            <m:t>𝑇</m:t>
                          </m:r>
                        </m:sub>
                      </m:sSub>
                    </m:oMath>
                  </m:oMathPara>
                </a14:m>
                <a:endParaRPr lang="zh-CN" altLang="en-US" dirty="0"/>
              </a:p>
            </p:txBody>
          </p:sp>
        </mc:Choice>
        <mc:Fallback xmlns="">
          <p:sp>
            <p:nvSpPr>
              <p:cNvPr id="50" name="文本框 49">
                <a:extLst>
                  <a:ext uri="{FF2B5EF4-FFF2-40B4-BE49-F238E27FC236}">
                    <a16:creationId xmlns:a16="http://schemas.microsoft.com/office/drawing/2014/main" id="{5D78B279-2FFB-F42E-845F-FE4E01FFBB91}"/>
                  </a:ext>
                </a:extLst>
              </p:cNvPr>
              <p:cNvSpPr txBox="1">
                <a:spLocks noRot="1" noChangeAspect="1" noMove="1" noResize="1" noEditPoints="1" noAdjustHandles="1" noChangeArrowheads="1" noChangeShapeType="1" noTextEdit="1"/>
              </p:cNvSpPr>
              <p:nvPr/>
            </p:nvSpPr>
            <p:spPr>
              <a:xfrm>
                <a:off x="7427667" y="1096604"/>
                <a:ext cx="904873"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468907B-03AF-5EF2-2348-DBE8F9BE3536}"/>
                  </a:ext>
                </a:extLst>
              </p:cNvPr>
              <p:cNvSpPr txBox="1"/>
              <p:nvPr/>
            </p:nvSpPr>
            <p:spPr>
              <a:xfrm>
                <a:off x="74818" y="2517517"/>
                <a:ext cx="11783084" cy="424731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4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智能体与环境交互，有如下几种情形</a:t>
                </a:r>
                <a:endParaRPr lang="en-US" altLang="zh-CN" sz="24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回合制</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：交互过程分成很子序列，这些子序列有被称为回合</a:t>
                </a:r>
                <a:r>
                  <a:rPr lang="en-US" altLang="zh-CN" sz="24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0" i="0" u="none" strike="noStrike" baseline="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episodes</a:t>
                </a:r>
                <a:r>
                  <a:rPr lang="en-US" altLang="zh-CN" sz="24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每个子序列有终止状态。比如，玩了一把王者荣耀，玩了一局超级玛丽，下了一局围棋等等。这些任务也被成为回合制任务（</a:t>
                </a:r>
                <a:r>
                  <a:rPr lang="en-US" altLang="zh-CN" sz="2400" b="0" i="0" u="none" strike="noStrike" baseline="0" dirty="0">
                    <a:latin typeface="微软雅黑" panose="020B0503020204020204" pitchFamily="34" charset="-122"/>
                    <a:ea typeface="微软雅黑" panose="020B0503020204020204" pitchFamily="34" charset="-122"/>
                  </a:rPr>
                  <a:t> </a:t>
                </a:r>
                <a:r>
                  <a:rPr lang="en-US" altLang="zh-CN" sz="2400" b="1" i="0" u="none" strike="noStrike" baseline="0" dirty="0">
                    <a:solidFill>
                      <a:srgbClr val="FF0000"/>
                    </a:solidFill>
                    <a:latin typeface="微软雅黑" panose="020B0503020204020204" pitchFamily="34" charset="-122"/>
                    <a:ea typeface="微软雅黑" panose="020B0503020204020204" pitchFamily="34" charset="-122"/>
                  </a:rPr>
                  <a:t>episodic tasks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），回合制有个特殊状态叫做终止状态，即终止与于</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注意</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oMath>
                </a14:m>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也是一个随机变量，不同回合，</a:t>
                </a:r>
                <a:r>
                  <a:rPr lang="en-US" altLang="zh-CN" sz="2400" b="0" dirty="0">
                    <a:solidFill>
                      <a:srgbClr val="FF0000"/>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oMath>
                </a14:m>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也不一样。</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持续性任务</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：任务没有结束，即</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i="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被称为范围</a:t>
                </a:r>
                <a:r>
                  <a:rPr lang="en-US"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(Horizon)</a:t>
                </a: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p:txBody>
          </p:sp>
        </mc:Choice>
        <mc:Fallback xmlns="">
          <p:sp>
            <p:nvSpPr>
              <p:cNvPr id="57" name="文本框 56">
                <a:extLst>
                  <a:ext uri="{FF2B5EF4-FFF2-40B4-BE49-F238E27FC236}">
                    <a16:creationId xmlns:a16="http://schemas.microsoft.com/office/drawing/2014/main" id="{4468907B-03AF-5EF2-2348-DBE8F9BE3536}"/>
                  </a:ext>
                </a:extLst>
              </p:cNvPr>
              <p:cNvSpPr txBox="1">
                <a:spLocks noRot="1" noChangeAspect="1" noMove="1" noResize="1" noEditPoints="1" noAdjustHandles="1" noChangeArrowheads="1" noChangeShapeType="1" noTextEdit="1"/>
              </p:cNvSpPr>
              <p:nvPr/>
            </p:nvSpPr>
            <p:spPr>
              <a:xfrm>
                <a:off x="74818" y="2517517"/>
                <a:ext cx="11783084" cy="4247317"/>
              </a:xfrm>
              <a:prstGeom prst="rect">
                <a:avLst/>
              </a:prstGeom>
              <a:blipFill>
                <a:blip r:embed="rId14"/>
                <a:stretch>
                  <a:fillRect l="-673" r="-51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032BE74-1F8C-31D5-B158-D6B032715BC1}"/>
              </a:ext>
            </a:extLst>
          </p:cNvPr>
          <p:cNvSpPr txBox="1"/>
          <p:nvPr/>
        </p:nvSpPr>
        <p:spPr>
          <a:xfrm>
            <a:off x="2534666" y="1858080"/>
            <a:ext cx="5576940" cy="523220"/>
          </a:xfrm>
          <a:prstGeom prst="rect">
            <a:avLst/>
          </a:prstGeom>
          <a:noFill/>
        </p:spPr>
        <p:txBody>
          <a:bodyPr wrap="square" rtlCol="0">
            <a:spAutoFit/>
          </a:bodyPr>
          <a:lstStyle/>
          <a:p>
            <a:r>
              <a:rPr lang="zh-CN" altLang="en-US" sz="2800" b="1" dirty="0">
                <a:solidFill>
                  <a:srgbClr val="FF0000"/>
                </a:solidFill>
              </a:rPr>
              <a:t>链上一切皆为随机变量</a:t>
            </a:r>
          </a:p>
        </p:txBody>
      </p:sp>
    </p:spTree>
    <p:extLst>
      <p:ext uri="{BB962C8B-B14F-4D97-AF65-F5344CB8AC3E}">
        <p14:creationId xmlns:p14="http://schemas.microsoft.com/office/powerpoint/2010/main" val="4002250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8E85ECD-1273-9C89-29A0-206EA994313E}"/>
                  </a:ext>
                </a:extLst>
              </p:cNvPr>
              <p:cNvSpPr txBox="1"/>
              <p:nvPr/>
            </p:nvSpPr>
            <p:spPr>
              <a:xfrm>
                <a:off x="0" y="784084"/>
                <a:ext cx="10378440" cy="3539430"/>
              </a:xfrm>
              <a:prstGeom prst="rect">
                <a:avLst/>
              </a:prstGeom>
              <a:noFill/>
            </p:spPr>
            <p:txBody>
              <a:bodyPr wrap="square">
                <a:spAutoFit/>
              </a:bodyPr>
              <a:lstStyle/>
              <a:p>
                <a:pPr marL="457200" indent="-457200">
                  <a:buFont typeface="Wingdings" panose="05000000000000000000" pitchFamily="2" charset="2"/>
                  <a:buChar char="p"/>
                </a:pPr>
                <a:r>
                  <a:rPr lang="zh-CN" altLang="en-US" sz="2800" dirty="0">
                    <a:solidFill>
                      <a:srgbClr val="24292E"/>
                    </a:solidFill>
                    <a:latin typeface="Helvetica Neue"/>
                  </a:rPr>
                  <a:t>在线策略控制中的</a:t>
                </a:r>
                <a:r>
                  <a:rPr lang="zh-CN" altLang="en-US" sz="2800" b="0" i="0" dirty="0">
                    <a:solidFill>
                      <a:srgbClr val="24292E"/>
                    </a:solidFill>
                    <a:effectLst/>
                    <a:latin typeface="Helvetica Neue"/>
                  </a:rPr>
                  <a:t>软性策略</a:t>
                </a:r>
                <a14:m>
                  <m:oMath xmlns:m="http://schemas.openxmlformats.org/officeDocument/2006/math">
                    <m:r>
                      <a:rPr lang="zh-CN" altLang="en-US" sz="2800" i="1" smtClean="0">
                        <a:solidFill>
                          <a:srgbClr val="FF0000"/>
                        </a:solidFill>
                        <a:latin typeface="Cambria Math" panose="02040503050406030204" pitchFamily="18" charset="0"/>
                      </a:rPr>
                      <m:t>𝜋</m:t>
                    </m:r>
                    <m:d>
                      <m:dPr>
                        <m:ctrlPr>
                          <a:rPr lang="en-US" altLang="zh-CN" sz="28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i="1">
                            <a:latin typeface="Cambria Math" panose="02040503050406030204" pitchFamily="18" charset="0"/>
                            <a:ea typeface="微软雅黑" panose="020B0503020204020204" pitchFamily="34" charset="-122"/>
                            <a:cs typeface="Times New Roman" panose="02020603050405020304" pitchFamily="18" charset="0"/>
                          </a:rPr>
                          <m:t>𝑠</m:t>
                        </m:r>
                      </m:e>
                    </m:d>
                  </m:oMath>
                </a14:m>
                <a:endParaRPr lang="en-US" altLang="zh-CN" sz="2800" b="0" i="0" dirty="0">
                  <a:solidFill>
                    <a:srgbClr val="24292E"/>
                  </a:solidFill>
                  <a:effectLst/>
                  <a:latin typeface="Helvetica Neue"/>
                </a:endParaRPr>
              </a:p>
              <a:p>
                <a:pPr marL="514350" indent="-514350">
                  <a:buFont typeface="Wingdings" panose="05000000000000000000" pitchFamily="2" charset="2"/>
                  <a:buChar char="l"/>
                </a:pPr>
                <a14:m>
                  <m:oMath xmlns:m="http://schemas.openxmlformats.org/officeDocument/2006/math">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𝐟𝐨𝐫</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𝐚𝐥𝐥</m:t>
                    </m:r>
                    <m:r>
                      <a:rPr lang="en-US" altLang="zh-CN" sz="28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a:latin typeface="Cambria Math" panose="02040503050406030204" pitchFamily="18" charset="0"/>
                      </a:rPr>
                      <m:t>𝑠</m:t>
                    </m:r>
                    <m:r>
                      <m:rPr>
                        <m:nor/>
                      </m:rP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m:t> </m:t>
                    </m:r>
                    <m:r>
                      <a:rPr lang="en-US" altLang="zh-CN" sz="2800" dirty="0">
                        <a:latin typeface="Cambria Math" panose="02040503050406030204" pitchFamily="18" charset="0"/>
                      </a:rPr>
                      <m:t>∈</m:t>
                    </m:r>
                    <m:r>
                      <a:rPr lang="zh-CN" altLang="en-US" sz="2800">
                        <a:latin typeface="Cambria Math" panose="02040503050406030204" pitchFamily="18" charset="0"/>
                      </a:rPr>
                      <m:t>𝓢</m:t>
                    </m:r>
                    <m:r>
                      <a:rPr lang="zh-CN" altLang="en-US" sz="2800" i="1">
                        <a:latin typeface="Cambria Math" panose="02040503050406030204" pitchFamily="18" charset="0"/>
                      </a:rPr>
                      <m:t>，</m:t>
                    </m:r>
                    <m:r>
                      <a:rPr lang="en-US" altLang="zh-CN" sz="2800" b="0" i="1" smtClean="0">
                        <a:latin typeface="Cambria Math" panose="02040503050406030204" pitchFamily="18" charset="0"/>
                      </a:rPr>
                      <m:t>𝑎</m:t>
                    </m:r>
                    <m:r>
                      <a:rPr lang="en-US" altLang="zh-CN" sz="2800" dirty="0">
                        <a:latin typeface="Cambria Math" panose="02040503050406030204" pitchFamily="18" charset="0"/>
                      </a:rPr>
                      <m:t>∈</m:t>
                    </m:r>
                    <m:r>
                      <a:rPr lang="zh-CN" altLang="en-US" sz="2800" i="1" dirty="0" smtClean="0">
                        <a:latin typeface="Cambria Math" panose="02040503050406030204" pitchFamily="18" charset="0"/>
                      </a:rPr>
                      <m:t>𝒜</m:t>
                    </m:r>
                  </m:oMath>
                </a14:m>
                <a:r>
                  <a:rPr lang="en-US" altLang="zh-CN" sz="2800" b="0" i="0" dirty="0">
                    <a:solidFill>
                      <a:srgbClr val="24292E"/>
                    </a:solidFill>
                    <a:effectLst/>
                    <a:latin typeface="Helvetica Neue"/>
                  </a:rPr>
                  <a:t>,</a:t>
                </a:r>
                <a14:m>
                  <m:oMath xmlns:m="http://schemas.openxmlformats.org/officeDocument/2006/math">
                    <m:r>
                      <a:rPr lang="en-US" altLang="zh-CN" sz="2800" b="0" i="0" smtClean="0">
                        <a:solidFill>
                          <a:srgbClr val="FF0000"/>
                        </a:solidFill>
                        <a:latin typeface="Cambria Math" panose="02040503050406030204" pitchFamily="18" charset="0"/>
                      </a:rPr>
                      <m:t> </m:t>
                    </m:r>
                    <m:r>
                      <a:rPr lang="en-US" altLang="zh-CN" sz="2800" b="0" i="1" smtClean="0">
                        <a:solidFill>
                          <a:srgbClr val="FF0000"/>
                        </a:solidFill>
                        <a:latin typeface="Cambria Math" panose="02040503050406030204" pitchFamily="18" charset="0"/>
                      </a:rPr>
                      <m:t> </m:t>
                    </m:r>
                    <m:r>
                      <a:rPr lang="zh-CN" altLang="en-US" sz="2800" i="1">
                        <a:solidFill>
                          <a:srgbClr val="FF0000"/>
                        </a:solidFill>
                        <a:latin typeface="Cambria Math" panose="02040503050406030204" pitchFamily="18" charset="0"/>
                      </a:rPr>
                      <m:t>𝜋</m:t>
                    </m:r>
                    <m:d>
                      <m:dPr>
                        <m:ctrlPr>
                          <a:rPr lang="en-US" altLang="zh-CN" sz="28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i="1">
                            <a:latin typeface="Cambria Math" panose="02040503050406030204" pitchFamily="18" charset="0"/>
                            <a:ea typeface="微软雅黑" panose="020B0503020204020204" pitchFamily="34" charset="-122"/>
                            <a:cs typeface="Times New Roman" panose="02020603050405020304" pitchFamily="18" charset="0"/>
                          </a:rPr>
                          <m:t>𝑠</m:t>
                        </m:r>
                      </m:e>
                    </m:d>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&gt;0</m:t>
                    </m:r>
                  </m:oMath>
                </a14:m>
                <a:endParaRPr lang="en-US" altLang="zh-CN" sz="2800" b="0" i="0" dirty="0">
                  <a:solidFill>
                    <a:srgbClr val="24292E"/>
                  </a:solidFill>
                  <a:effectLst/>
                  <a:latin typeface="Helvetica Neue"/>
                </a:endParaRPr>
              </a:p>
              <a:p>
                <a:pPr marL="514350" indent="-514350">
                  <a:buFont typeface="Wingdings" panose="05000000000000000000" pitchFamily="2" charset="2"/>
                  <a:buChar char="l"/>
                </a:pPr>
                <a:r>
                  <a:rPr lang="zh-CN" altLang="en-US" sz="2800" b="0" i="0" dirty="0">
                    <a:solidFill>
                      <a:srgbClr val="24292E"/>
                    </a:solidFill>
                    <a:effectLst/>
                    <a:latin typeface="Helvetica Neue"/>
                  </a:rPr>
                  <a:t>逐渐收敛到确定下的最优策略上</a:t>
                </a:r>
                <a:endParaRPr lang="en-US" altLang="zh-CN" sz="2800" b="0" i="0" dirty="0">
                  <a:solidFill>
                    <a:srgbClr val="24292E"/>
                  </a:solidFill>
                  <a:effectLst/>
                  <a:latin typeface="Helvetica Neue"/>
                </a:endParaRPr>
              </a:p>
              <a:p>
                <a:pPr marL="514350" indent="-514350">
                  <a:buFont typeface="Wingdings" panose="05000000000000000000" pitchFamily="2" charset="2"/>
                  <a:buChar char="p"/>
                </a:pPr>
                <a:r>
                  <a:rPr lang="en-US" altLang="zh-CN" sz="2800" b="0" i="0" dirty="0">
                    <a:solidFill>
                      <a:srgbClr val="24292E"/>
                    </a:solidFill>
                    <a:effectLst/>
                    <a:latin typeface="Helvetica Neue"/>
                  </a:rPr>
                  <a:t>ε-</a:t>
                </a:r>
                <a:r>
                  <a:rPr lang="zh-CN" altLang="en-US" sz="2800" b="0" i="0" dirty="0">
                    <a:solidFill>
                      <a:srgbClr val="24292E"/>
                    </a:solidFill>
                    <a:effectLst/>
                    <a:latin typeface="Helvetica Neue"/>
                  </a:rPr>
                  <a:t>贪婪策略：</a:t>
                </a:r>
                <a:r>
                  <a:rPr lang="en-US" altLang="zh-CN" sz="2800" b="0" i="0" dirty="0">
                    <a:solidFill>
                      <a:srgbClr val="24292E"/>
                    </a:solidFill>
                    <a:effectLst/>
                    <a:latin typeface="Helvetica Neue"/>
                  </a:rPr>
                  <a:t> ε-</a:t>
                </a:r>
                <a:r>
                  <a:rPr lang="zh-CN" altLang="en-US" sz="2800" b="0" i="0" dirty="0">
                    <a:solidFill>
                      <a:srgbClr val="24292E"/>
                    </a:solidFill>
                    <a:effectLst/>
                    <a:latin typeface="Helvetica Neue"/>
                  </a:rPr>
                  <a:t>贪婪策略是</a:t>
                </a:r>
                <a:r>
                  <a:rPr lang="en-US" altLang="zh-CN" sz="2800" b="0" i="0" dirty="0">
                    <a:solidFill>
                      <a:srgbClr val="24292E"/>
                    </a:solidFill>
                    <a:effectLst/>
                    <a:latin typeface="Helvetica Neue"/>
                  </a:rPr>
                  <a:t>ε-</a:t>
                </a:r>
                <a:r>
                  <a:rPr lang="zh-CN" altLang="en-US" sz="2800" b="0" i="0" dirty="0">
                    <a:solidFill>
                      <a:srgbClr val="24292E"/>
                    </a:solidFill>
                    <a:effectLst/>
                    <a:latin typeface="Helvetica Neue"/>
                  </a:rPr>
                  <a:t>软策略中的一种特殊例子。</a:t>
                </a:r>
                <a:endParaRPr lang="en-US" altLang="zh-CN" sz="2800" dirty="0">
                  <a:solidFill>
                    <a:srgbClr val="24292E"/>
                  </a:solidFill>
                  <a:latin typeface="Helvetica Neue"/>
                </a:endParaRPr>
              </a:p>
              <a:p>
                <a:pPr marL="514350" indent="-514350">
                  <a:buFont typeface="Wingdings" panose="05000000000000000000" pitchFamily="2" charset="2"/>
                  <a:buChar char="l"/>
                </a:pPr>
                <a:r>
                  <a:rPr lang="en-US" altLang="zh-CN" sz="2800" dirty="0">
                    <a:solidFill>
                      <a:srgbClr val="24292E"/>
                    </a:solidFill>
                    <a:latin typeface="Helvetica Neue"/>
                  </a:rPr>
                  <a:t>1-</a:t>
                </a:r>
                <a:r>
                  <a:rPr lang="en-US" altLang="zh-CN" sz="2800" b="0" i="0" dirty="0">
                    <a:solidFill>
                      <a:srgbClr val="24292E"/>
                    </a:solidFill>
                    <a:effectLst/>
                    <a:latin typeface="Helvetica Neue"/>
                  </a:rPr>
                  <a:t> ε</a:t>
                </a:r>
                <a:r>
                  <a:rPr lang="zh-CN" altLang="en-US" sz="2800" b="0" i="0" dirty="0">
                    <a:solidFill>
                      <a:srgbClr val="24292E"/>
                    </a:solidFill>
                    <a:effectLst/>
                    <a:latin typeface="Helvetica Neue"/>
                  </a:rPr>
                  <a:t>的概率它们选择具有最大估计动作值的动作，但以概率</a:t>
                </a:r>
                <a:r>
                  <a:rPr lang="en-US" altLang="zh-CN" sz="2800" b="0" i="0" dirty="0">
                    <a:solidFill>
                      <a:srgbClr val="24292E"/>
                    </a:solidFill>
                    <a:effectLst/>
                    <a:latin typeface="Helvetica Neue"/>
                  </a:rPr>
                  <a:t>ε</a:t>
                </a:r>
                <a:r>
                  <a:rPr lang="zh-CN" altLang="en-US" sz="2800" b="0" i="0" dirty="0">
                    <a:solidFill>
                      <a:srgbClr val="24292E"/>
                    </a:solidFill>
                    <a:effectLst/>
                    <a:latin typeface="Helvetica Neue"/>
                  </a:rPr>
                  <a:t>选择一个随机动作。</a:t>
                </a:r>
                <a:endParaRPr lang="en-US" altLang="zh-CN" sz="2800" b="0" i="0" dirty="0">
                  <a:solidFill>
                    <a:srgbClr val="24292E"/>
                  </a:solidFill>
                  <a:effectLst/>
                  <a:latin typeface="Helvetica Neue"/>
                </a:endParaRPr>
              </a:p>
              <a:p>
                <a:pPr marL="514350" indent="-514350">
                  <a:buFont typeface="Wingdings" panose="05000000000000000000" pitchFamily="2" charset="2"/>
                  <a:buChar char="l"/>
                </a:pPr>
                <a:r>
                  <a:rPr lang="zh-CN" altLang="en-US" sz="2800" b="0" i="0" dirty="0">
                    <a:solidFill>
                      <a:srgbClr val="24292E"/>
                    </a:solidFill>
                    <a:effectLst/>
                    <a:latin typeface="Helvetica Neue"/>
                  </a:rPr>
                  <a:t>在</a:t>
                </a:r>
                <a:r>
                  <a:rPr lang="en-US" altLang="zh-CN" sz="2800" b="0" i="0" dirty="0">
                    <a:solidFill>
                      <a:srgbClr val="24292E"/>
                    </a:solidFill>
                    <a:effectLst/>
                    <a:latin typeface="Helvetica Neue"/>
                  </a:rPr>
                  <a:t>ε-</a:t>
                </a:r>
                <a:r>
                  <a:rPr lang="zh-CN" altLang="en-US" sz="2800" b="0" i="0" dirty="0">
                    <a:solidFill>
                      <a:srgbClr val="24292E"/>
                    </a:solidFill>
                    <a:effectLst/>
                    <a:latin typeface="Helvetica Neue"/>
                  </a:rPr>
                  <a:t>软策略中，</a:t>
                </a:r>
                <a:r>
                  <a:rPr lang="en-US" altLang="zh-CN" sz="2800" b="0" i="0" dirty="0">
                    <a:solidFill>
                      <a:srgbClr val="24292E"/>
                    </a:solidFill>
                    <a:effectLst/>
                    <a:latin typeface="Helvetica Neue"/>
                  </a:rPr>
                  <a:t>ε-</a:t>
                </a:r>
                <a:r>
                  <a:rPr lang="zh-CN" altLang="en-US" sz="2800" b="0" i="0" dirty="0">
                    <a:solidFill>
                      <a:srgbClr val="24292E"/>
                    </a:solidFill>
                    <a:effectLst/>
                    <a:latin typeface="Helvetica Neue"/>
                  </a:rPr>
                  <a:t>贪婪策略在某种意义上是最接近贪婪策略的策略。</a:t>
                </a:r>
                <a:endParaRPr lang="zh-CN" altLang="en-US" sz="2800" dirty="0"/>
              </a:p>
            </p:txBody>
          </p:sp>
        </mc:Choice>
        <mc:Fallback xmlns="">
          <p:sp>
            <p:nvSpPr>
              <p:cNvPr id="5" name="文本框 4">
                <a:extLst>
                  <a:ext uri="{FF2B5EF4-FFF2-40B4-BE49-F238E27FC236}">
                    <a16:creationId xmlns:a16="http://schemas.microsoft.com/office/drawing/2014/main" id="{F8E85ECD-1273-9C89-29A0-206EA994313E}"/>
                  </a:ext>
                </a:extLst>
              </p:cNvPr>
              <p:cNvSpPr txBox="1">
                <a:spLocks noRot="1" noChangeAspect="1" noMove="1" noResize="1" noEditPoints="1" noAdjustHandles="1" noChangeArrowheads="1" noChangeShapeType="1" noTextEdit="1"/>
              </p:cNvSpPr>
              <p:nvPr/>
            </p:nvSpPr>
            <p:spPr>
              <a:xfrm>
                <a:off x="0" y="784084"/>
                <a:ext cx="10378440" cy="3539430"/>
              </a:xfrm>
              <a:prstGeom prst="rect">
                <a:avLst/>
              </a:prstGeom>
              <a:blipFill>
                <a:blip r:embed="rId2"/>
                <a:stretch>
                  <a:fillRect l="-998" t="-1897" r="-294" b="-379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A6240F71-E05A-F7CF-66DB-1A96EE2A454E}"/>
              </a:ext>
            </a:extLst>
          </p:cNvPr>
          <p:cNvSpPr>
            <a:spLocks noGrp="1"/>
          </p:cNvSpPr>
          <p:nvPr>
            <p:ph type="title"/>
          </p:nvPr>
        </p:nvSpPr>
        <p:spPr>
          <a:xfrm>
            <a:off x="-81023" y="154595"/>
            <a:ext cx="12273023" cy="530853"/>
          </a:xfrm>
        </p:spPr>
        <p:txBody>
          <a:bodyPr>
            <a:normAutofit/>
          </a:bodyPr>
          <a:lstStyle/>
          <a:p>
            <a:r>
              <a:rPr lang="zh-CN" altLang="en-US" sz="2800" b="1" dirty="0">
                <a:latin typeface="微软雅黑" panose="020B0503020204020204" pitchFamily="34" charset="-122"/>
                <a:ea typeface="微软雅黑" panose="020B0503020204020204" pitchFamily="34" charset="-122"/>
              </a:rPr>
              <a:t>摒弃探索性开始的</a:t>
            </a:r>
            <a:r>
              <a:rPr lang="en-US" altLang="zh-CN" sz="2800" b="1" dirty="0">
                <a:latin typeface="微软雅黑" panose="020B0503020204020204" pitchFamily="34" charset="-122"/>
                <a:ea typeface="微软雅黑" panose="020B0503020204020204" pitchFamily="34" charset="-122"/>
              </a:rPr>
              <a:t>MC</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Monte Carlo Control without Exploring Starts</a:t>
            </a:r>
            <a:r>
              <a:rPr lang="zh-CN" altLang="en-US" sz="28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04772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E4D5C1-E1B2-0936-3391-7EB694EE1006}"/>
              </a:ext>
            </a:extLst>
          </p:cNvPr>
          <p:cNvPicPr>
            <a:picLocks noChangeAspect="1"/>
          </p:cNvPicPr>
          <p:nvPr/>
        </p:nvPicPr>
        <p:blipFill>
          <a:blip r:embed="rId2"/>
          <a:stretch>
            <a:fillRect/>
          </a:stretch>
        </p:blipFill>
        <p:spPr>
          <a:xfrm>
            <a:off x="176902" y="659757"/>
            <a:ext cx="7991646" cy="5078725"/>
          </a:xfrm>
          <a:prstGeom prst="rect">
            <a:avLst/>
          </a:prstGeom>
        </p:spPr>
      </p:pic>
      <p:sp>
        <p:nvSpPr>
          <p:cNvPr id="4" name="矩形: 圆角 3">
            <a:extLst>
              <a:ext uri="{FF2B5EF4-FFF2-40B4-BE49-F238E27FC236}">
                <a16:creationId xmlns:a16="http://schemas.microsoft.com/office/drawing/2014/main" id="{1D722858-F70B-AF3B-B215-0ABEA6E7045C}"/>
              </a:ext>
            </a:extLst>
          </p:cNvPr>
          <p:cNvSpPr/>
          <p:nvPr/>
        </p:nvSpPr>
        <p:spPr>
          <a:xfrm>
            <a:off x="1248697" y="4522840"/>
            <a:ext cx="6941751" cy="1102456"/>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7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5D51183-1612-52D6-8DAB-63B9021BDBC6}"/>
                  </a:ext>
                </a:extLst>
              </p:cNvPr>
              <p:cNvSpPr txBox="1"/>
              <p:nvPr/>
            </p:nvSpPr>
            <p:spPr>
              <a:xfrm>
                <a:off x="358816" y="726414"/>
                <a:ext cx="11644132" cy="954107"/>
              </a:xfrm>
              <a:prstGeom prst="rect">
                <a:avLst/>
              </a:prstGeom>
              <a:noFill/>
            </p:spPr>
            <p:txBody>
              <a:bodyPr wrap="square" rtlCol="0">
                <a:spAutoFit/>
              </a:bodyPr>
              <a:lstStyle/>
              <a:p>
                <a:r>
                  <a:rPr lang="zh-CN" altLang="en-US" sz="2800" b="1" i="0" dirty="0">
                    <a:solidFill>
                      <a:srgbClr val="24292E"/>
                    </a:solidFill>
                    <a:effectLst/>
                    <a:latin typeface="Helvetica Neue"/>
                  </a:rPr>
                  <a:t>对于任何一个</a:t>
                </a:r>
                <a14:m>
                  <m:oMath xmlns:m="http://schemas.openxmlformats.org/officeDocument/2006/math">
                    <m:r>
                      <a:rPr lang="zh-CN" altLang="en-US" sz="2800" i="1">
                        <a:latin typeface="Cambria Math" panose="02040503050406030204" pitchFamily="18" charset="0"/>
                        <a:ea typeface="微软雅黑" panose="020B0503020204020204" pitchFamily="34" charset="-122"/>
                        <a:cs typeface="Times New Roman" panose="02020603050405020304" pitchFamily="18" charset="0"/>
                      </a:rPr>
                      <m:t>𝜀</m:t>
                    </m:r>
                  </m:oMath>
                </a14:m>
                <a:r>
                  <a:rPr lang="en-US" altLang="zh-CN" sz="2800" b="1" i="0" dirty="0">
                    <a:solidFill>
                      <a:srgbClr val="24292E"/>
                    </a:solidFill>
                    <a:effectLst/>
                    <a:latin typeface="Helvetica Neue"/>
                  </a:rPr>
                  <a:t>-</a:t>
                </a:r>
                <a:r>
                  <a:rPr lang="zh-CN" altLang="en-US" sz="2800" b="1" i="0" dirty="0">
                    <a:solidFill>
                      <a:srgbClr val="24292E"/>
                    </a:solidFill>
                    <a:effectLst/>
                    <a:latin typeface="Helvetica Neue"/>
                  </a:rPr>
                  <a:t>软策略</a:t>
                </a:r>
                <a14:m>
                  <m:oMath xmlns:m="http://schemas.openxmlformats.org/officeDocument/2006/math">
                    <m:r>
                      <a:rPr lang="zh-CN" altLang="en-US" sz="2800" b="1" i="1" smtClean="0">
                        <a:solidFill>
                          <a:srgbClr val="FF0000"/>
                        </a:solidFill>
                        <a:latin typeface="Cambria Math" panose="02040503050406030204" pitchFamily="18" charset="0"/>
                      </a:rPr>
                      <m:t>𝝅</m:t>
                    </m:r>
                  </m:oMath>
                </a14:m>
                <a:r>
                  <a:rPr lang="zh-CN" altLang="en-US" sz="2800" b="1" i="0" dirty="0">
                    <a:solidFill>
                      <a:srgbClr val="24292E"/>
                    </a:solidFill>
                    <a:effectLst/>
                    <a:latin typeface="Helvetica Neue"/>
                  </a:rPr>
                  <a:t>，</a:t>
                </a:r>
                <a:r>
                  <a:rPr lang="en-US" altLang="zh-CN" sz="2800" b="1" i="0" dirty="0">
                    <a:solidFill>
                      <a:srgbClr val="24292E"/>
                    </a:solidFill>
                    <a:effectLst/>
                    <a:latin typeface="Helvetica Neue"/>
                  </a:rPr>
                  <a:t> </a:t>
                </a:r>
                <a:r>
                  <a:rPr lang="zh-CN" altLang="en-US" sz="2800" b="1" i="0" dirty="0">
                    <a:solidFill>
                      <a:srgbClr val="24292E"/>
                    </a:solidFill>
                    <a:effectLst/>
                    <a:latin typeface="Helvetica Neue"/>
                  </a:rPr>
                  <a:t>基于</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𝒒</m:t>
                        </m:r>
                      </m:e>
                      <m:sub>
                        <m:r>
                          <a:rPr lang="zh-CN" altLang="en-US" sz="2800" b="1" i="1">
                            <a:solidFill>
                              <a:srgbClr val="FF0000"/>
                            </a:solidFill>
                            <a:latin typeface="Cambria Math" panose="02040503050406030204" pitchFamily="18" charset="0"/>
                          </a:rPr>
                          <m:t>𝝅</m:t>
                        </m:r>
                      </m:sub>
                    </m:sSub>
                  </m:oMath>
                </a14:m>
                <a:r>
                  <a:rPr lang="zh-CN" altLang="en-US" sz="2800" b="1" i="0" dirty="0">
                    <a:solidFill>
                      <a:srgbClr val="24292E"/>
                    </a:solidFill>
                    <a:effectLst/>
                    <a:latin typeface="Helvetica Neue"/>
                  </a:rPr>
                  <a:t>得到的</a:t>
                </a:r>
                <a14:m>
                  <m:oMath xmlns:m="http://schemas.openxmlformats.org/officeDocument/2006/math">
                    <m:r>
                      <a:rPr lang="zh-CN" altLang="en-US" sz="2800" i="1">
                        <a:latin typeface="Cambria Math" panose="02040503050406030204" pitchFamily="18" charset="0"/>
                        <a:ea typeface="微软雅黑" panose="020B0503020204020204" pitchFamily="34" charset="-122"/>
                        <a:cs typeface="Times New Roman" panose="02020603050405020304" pitchFamily="18" charset="0"/>
                      </a:rPr>
                      <m:t>𝜀</m:t>
                    </m:r>
                  </m:oMath>
                </a14:m>
                <a:r>
                  <a:rPr lang="en-US" altLang="zh-CN" sz="2800" b="1" i="0" dirty="0">
                    <a:solidFill>
                      <a:srgbClr val="24292E"/>
                    </a:solidFill>
                    <a:effectLst/>
                    <a:latin typeface="Helvetica Neue"/>
                  </a:rPr>
                  <a:t>-</a:t>
                </a:r>
                <a:r>
                  <a:rPr lang="zh-CN" altLang="en-US" sz="2800" b="1" i="0" dirty="0">
                    <a:solidFill>
                      <a:srgbClr val="24292E"/>
                    </a:solidFill>
                    <a:effectLst/>
                    <a:latin typeface="Helvetica Neue"/>
                  </a:rPr>
                  <a:t>贪心策略能保证优于或者不差于</a:t>
                </a:r>
                <a14:m>
                  <m:oMath xmlns:m="http://schemas.openxmlformats.org/officeDocument/2006/math">
                    <m:r>
                      <a:rPr lang="zh-CN" altLang="en-US" sz="2800" b="1" i="1">
                        <a:solidFill>
                          <a:srgbClr val="FF0000"/>
                        </a:solidFill>
                        <a:latin typeface="Cambria Math" panose="02040503050406030204" pitchFamily="18" charset="0"/>
                      </a:rPr>
                      <m:t>𝝅</m:t>
                    </m:r>
                  </m:oMath>
                </a14:m>
                <a:endParaRPr lang="zh-CN" altLang="en-US" sz="2800" b="1" dirty="0"/>
              </a:p>
            </p:txBody>
          </p:sp>
        </mc:Choice>
        <mc:Fallback xmlns="">
          <p:sp>
            <p:nvSpPr>
              <p:cNvPr id="2" name="文本框 1">
                <a:extLst>
                  <a:ext uri="{FF2B5EF4-FFF2-40B4-BE49-F238E27FC236}">
                    <a16:creationId xmlns:a16="http://schemas.microsoft.com/office/drawing/2014/main" id="{E5D51183-1612-52D6-8DAB-63B9021BDBC6}"/>
                  </a:ext>
                </a:extLst>
              </p:cNvPr>
              <p:cNvSpPr txBox="1">
                <a:spLocks noRot="1" noChangeAspect="1" noMove="1" noResize="1" noEditPoints="1" noAdjustHandles="1" noChangeArrowheads="1" noChangeShapeType="1" noTextEdit="1"/>
              </p:cNvSpPr>
              <p:nvPr/>
            </p:nvSpPr>
            <p:spPr>
              <a:xfrm>
                <a:off x="358816" y="726414"/>
                <a:ext cx="11644132" cy="954107"/>
              </a:xfrm>
              <a:prstGeom prst="rect">
                <a:avLst/>
              </a:prstGeom>
              <a:blipFill>
                <a:blip r:embed="rId2"/>
                <a:stretch>
                  <a:fillRect l="-1099" t="-7643" b="-16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E17FF1-480D-46E2-CBD5-D77BA7316884}"/>
                  </a:ext>
                </a:extLst>
              </p:cNvPr>
              <p:cNvSpPr txBox="1"/>
              <p:nvPr/>
            </p:nvSpPr>
            <p:spPr>
              <a:xfrm>
                <a:off x="1212849" y="1546342"/>
                <a:ext cx="11211341" cy="3890168"/>
              </a:xfrm>
              <a:prstGeom prst="rect">
                <a:avLst/>
              </a:prstGeom>
              <a:noFill/>
            </p:spPr>
            <p:txBody>
              <a:bodyPr wrap="square">
                <a:spAutoFit/>
              </a:bodyPr>
              <a:lstStyle/>
              <a:p>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r>
                          <a:rPr lang="en-US" altLang="zh-CN" sz="2800" i="1">
                            <a:solidFill>
                              <a:srgbClr val="FF0000"/>
                            </a:solidFill>
                            <a:latin typeface="Cambria Math" panose="02040503050406030204" pitchFamily="18" charset="0"/>
                          </a:rPr>
                          <m:t>,</m:t>
                        </m:r>
                        <m:r>
                          <a:rPr lang="zh-CN" altLang="en-US" sz="2800" b="0" i="1">
                            <a:solidFill>
                              <a:srgbClr val="FF0000"/>
                            </a:solidFill>
                            <a:latin typeface="Cambria Math" panose="02040503050406030204" pitchFamily="18" charset="0"/>
                          </a:rPr>
                          <m:t>𝜋</m:t>
                        </m:r>
                        <m:r>
                          <a:rPr lang="en-US" altLang="zh-CN" sz="2800" b="1"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𝑠</m:t>
                        </m:r>
                        <m:r>
                          <a:rPr lang="en-US" altLang="zh-CN" sz="2800" b="1" i="1" smtClean="0">
                            <a:solidFill>
                              <a:srgbClr val="FF0000"/>
                            </a:solidFill>
                            <a:latin typeface="Cambria Math" panose="02040503050406030204" pitchFamily="18" charset="0"/>
                          </a:rPr>
                          <m:t>)</m:t>
                        </m:r>
                      </m:e>
                    </m:d>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m:t>
                    </m:r>
                    <m:nary>
                      <m:naryPr>
                        <m:chr m:val="∑"/>
                        <m:supHide m:val="on"/>
                        <m:ctrlPr>
                          <a:rPr lang="en-US" altLang="zh-CN" sz="2800" i="1" smtClean="0">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r>
                          <a:rPr lang="zh-CN" altLang="en-US" sz="2800" b="0" i="1">
                            <a:solidFill>
                              <a:schemeClr val="accent1"/>
                            </a:solidFill>
                            <a:latin typeface="Cambria Math" panose="02040503050406030204" pitchFamily="18" charset="0"/>
                          </a:rPr>
                          <m:t>𝜋</m:t>
                        </m:r>
                        <m:r>
                          <a:rPr lang="en-US" altLang="zh-CN" sz="2800" b="0" i="1">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𝑎</m:t>
                        </m:r>
                        <m:r>
                          <a:rPr lang="en-US" altLang="zh-CN" sz="2800" b="0" i="1" smtClean="0">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𝑠</m:t>
                        </m:r>
                        <m:r>
                          <a:rPr lang="en-US" altLang="zh-CN" sz="2800" b="0" i="1" smtClean="0">
                            <a:solidFill>
                              <a:schemeClr val="accent1"/>
                            </a:solidFill>
                            <a:latin typeface="Cambria Math" panose="02040503050406030204" pitchFamily="18" charset="0"/>
                          </a:rPr>
                          <m:t>) </m:t>
                        </m:r>
                      </m:e>
                    </m:nary>
                  </m:oMath>
                </a14:m>
                <a:r>
                  <a:rPr lang="en-US" altLang="zh-CN" sz="2800" dirty="0">
                    <a:solidFill>
                      <a:schemeClr val="accent1"/>
                    </a:solidFill>
                  </a:rPr>
                  <a:t> </a:t>
                </a:r>
                <a14:m>
                  <m:oMath xmlns:m="http://schemas.openxmlformats.org/officeDocument/2006/math">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𝑎</m:t>
                        </m:r>
                      </m:e>
                    </m:d>
                  </m:oMath>
                </a14:m>
                <a:endParaRPr lang="en-US" altLang="zh-CN" sz="2800" i="1" dirty="0">
                  <a:latin typeface="Cambria Math" panose="02040503050406030204" pitchFamily="18" charset="0"/>
                  <a:ea typeface="微软雅黑" panose="020B0503020204020204" pitchFamily="34" charset="-122"/>
                  <a:cs typeface="Times New Roman" panose="02020603050405020304" pitchFamily="18" charset="0"/>
                </a:endParaRPr>
              </a:p>
              <a:p>
                <a14:m>
                  <m:oMath xmlns:m="http://schemas.openxmlformats.org/officeDocument/2006/math">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           =</m:t>
                    </m:r>
                    <m:f>
                      <m:fPr>
                        <m:ctrlPr>
                          <a:rPr lang="en-US" altLang="zh-CN" sz="280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oMath>
                </a14:m>
                <a:r>
                  <a:rPr lang="en-US" altLang="zh-CN" sz="2800" dirty="0">
                    <a:solidFill>
                      <a:schemeClr val="accent1"/>
                    </a:solidFill>
                  </a:rPr>
                  <a:t> </a:t>
                </a:r>
                <a14:m>
                  <m:oMath xmlns:m="http://schemas.openxmlformats.org/officeDocument/2006/math">
                    <m:nary>
                      <m:naryPr>
                        <m:chr m:val="∑"/>
                        <m:supHide m:val="on"/>
                        <m:ctrlPr>
                          <a:rPr lang="en-US" altLang="zh-CN" sz="2800" i="1">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e>
                    </m:nary>
                    <m:r>
                      <a:rPr lang="en-US" altLang="zh-CN" sz="2800" b="0" i="1">
                        <a:solidFill>
                          <a:schemeClr val="accent1"/>
                        </a:solidFill>
                        <a:latin typeface="Cambria Math" panose="02040503050406030204" pitchFamily="18" charset="0"/>
                      </a:rPr>
                      <m:t> </m:t>
                    </m:r>
                  </m:oMath>
                </a14:m>
                <a:r>
                  <a:rPr lang="en-US" altLang="zh-CN" sz="2800" dirty="0"/>
                  <a:t>+ (</a:t>
                </a:r>
                <a14:m>
                  <m:oMath xmlns:m="http://schemas.openxmlformats.org/officeDocument/2006/math">
                    <m:r>
                      <a:rPr lang="en-US" altLang="zh-CN" sz="2800" b="0" i="0" smtClean="0">
                        <a:latin typeface="Cambria Math" panose="02040503050406030204" pitchFamily="18" charset="0"/>
                        <a:ea typeface="微软雅黑" panose="020B0503020204020204" pitchFamily="34" charset="-122"/>
                        <a:cs typeface="Times New Roman" panose="02020603050405020304" pitchFamily="18" charset="0"/>
                      </a:rPr>
                      <m:t>1−</m:t>
                    </m:r>
                    <m:r>
                      <a:rPr lang="zh-CN" altLang="en-US" sz="2800" b="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𝜀</m:t>
                    </m:r>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m:t>
                    </m:r>
                    <m:func>
                      <m:funcPr>
                        <m:ctrlPr>
                          <a:rPr lang="en-US" altLang="zh-CN" sz="2800" i="1">
                            <a:solidFill>
                              <a:srgbClr val="FF0000"/>
                            </a:solidFill>
                            <a:latin typeface="Cambria Math" panose="02040503050406030204" pitchFamily="18" charset="0"/>
                          </a:rPr>
                        </m:ctrlPr>
                      </m:funcPr>
                      <m:fName>
                        <m:limLow>
                          <m:limLowPr>
                            <m:ctrlPr>
                              <a:rPr lang="en-US" altLang="zh-CN" sz="2800" i="1">
                                <a:solidFill>
                                  <a:srgbClr val="FF0000"/>
                                </a:solidFill>
                                <a:latin typeface="Cambria Math" panose="02040503050406030204" pitchFamily="18" charset="0"/>
                              </a:rPr>
                            </m:ctrlPr>
                          </m:limLowPr>
                          <m:e>
                            <m:r>
                              <a:rPr lang="en-US" altLang="zh-CN" sz="2800" b="0" i="1">
                                <a:solidFill>
                                  <a:srgbClr val="FF0000"/>
                                </a:solidFill>
                                <a:latin typeface="Cambria Math" panose="02040503050406030204" pitchFamily="18" charset="0"/>
                              </a:rPr>
                              <m:t>𝑚𝑎𝑥</m:t>
                            </m:r>
                          </m:e>
                          <m:lim>
                            <m:r>
                              <a:rPr lang="en-US" altLang="zh-CN" sz="2800" b="0" i="1">
                                <a:solidFill>
                                  <a:srgbClr val="FF0000"/>
                                </a:solidFill>
                                <a:latin typeface="Cambria Math" panose="02040503050406030204" pitchFamily="18" charset="0"/>
                              </a:rPr>
                              <m:t>𝑎</m:t>
                            </m:r>
                          </m:lim>
                        </m:limLow>
                      </m:fName>
                      <m:e>
                        <m:sSub>
                          <m:sSubPr>
                            <m:ctrlPr>
                              <a:rPr lang="en-US" altLang="zh-CN" sz="2800" i="1">
                                <a:solidFill>
                                  <a:srgbClr val="FF0000"/>
                                </a:solidFill>
                                <a:latin typeface="Cambria Math" panose="02040503050406030204" pitchFamily="18" charset="0"/>
                              </a:rPr>
                            </m:ctrlPr>
                          </m:sSubPr>
                          <m:e>
                            <m:r>
                              <a:rPr lang="en-US" altLang="zh-CN" sz="2800" b="0" i="1">
                                <a:solidFill>
                                  <a:srgbClr val="FF0000"/>
                                </a:solidFill>
                                <a:latin typeface="Cambria Math" panose="02040503050406030204" pitchFamily="18" charset="0"/>
                              </a:rPr>
                              <m:t>𝑞</m:t>
                            </m:r>
                          </m:e>
                          <m:sub>
                            <m:r>
                              <a:rPr lang="zh-CN" altLang="en-US" sz="2800" b="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b="0" i="1">
                                <a:solidFill>
                                  <a:srgbClr val="FF0000"/>
                                </a:solidFill>
                                <a:latin typeface="Cambria Math" panose="02040503050406030204" pitchFamily="18" charset="0"/>
                              </a:rPr>
                              <m:t>𝑠</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𝑎</m:t>
                            </m:r>
                          </m:e>
                        </m:d>
                      </m:e>
                    </m:func>
                  </m:oMath>
                </a14:m>
                <a:endParaRPr lang="en-US" altLang="zh-CN" sz="2800" dirty="0"/>
              </a:p>
              <a:p>
                <a:r>
                  <a:rPr lang="en-US" altLang="zh-CN" sz="2800" dirty="0"/>
                  <a:t>         = </a:t>
                </a:r>
                <a14:m>
                  <m:oMath xmlns:m="http://schemas.openxmlformats.org/officeDocument/2006/math">
                    <m:f>
                      <m:fPr>
                        <m:ctrlPr>
                          <a:rPr lang="en-US" altLang="zh-CN" sz="280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oMath>
                </a14:m>
                <a:r>
                  <a:rPr lang="en-US" altLang="zh-CN" sz="2800" dirty="0">
                    <a:solidFill>
                      <a:schemeClr val="accent1"/>
                    </a:solidFill>
                  </a:rPr>
                  <a:t> </a:t>
                </a:r>
                <a14:m>
                  <m:oMath xmlns:m="http://schemas.openxmlformats.org/officeDocument/2006/math">
                    <m:nary>
                      <m:naryPr>
                        <m:chr m:val="∑"/>
                        <m:supHide m:val="on"/>
                        <m:ctrlPr>
                          <a:rPr lang="en-US" altLang="zh-CN" sz="2800" i="1">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e>
                    </m:nary>
                    <m:r>
                      <a:rPr lang="en-US" altLang="zh-CN" sz="2800" b="0" i="1">
                        <a:solidFill>
                          <a:schemeClr val="accent1"/>
                        </a:solidFill>
                        <a:latin typeface="Cambria Math" panose="02040503050406030204" pitchFamily="18" charset="0"/>
                      </a:rPr>
                      <m:t> </m:t>
                    </m:r>
                  </m:oMath>
                </a14:m>
                <a:r>
                  <a:rPr lang="en-US" altLang="zh-CN" sz="2800" dirty="0"/>
                  <a:t>+ (</a:t>
                </a:r>
                <a14:m>
                  <m:oMath xmlns:m="http://schemas.openxmlformats.org/officeDocument/2006/math">
                    <m:r>
                      <a:rPr lang="en-US" altLang="zh-CN" sz="2800" b="0" i="0" smtClean="0">
                        <a:latin typeface="Cambria Math" panose="02040503050406030204" pitchFamily="18" charset="0"/>
                        <a:ea typeface="微软雅黑" panose="020B0503020204020204" pitchFamily="34" charset="-122"/>
                        <a:cs typeface="Times New Roman" panose="02020603050405020304" pitchFamily="18" charset="0"/>
                      </a:rPr>
                      <m:t>1−</m:t>
                    </m:r>
                    <m:r>
                      <a:rPr lang="zh-CN" altLang="en-US" sz="2800" b="0"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𝜀</m:t>
                    </m:r>
                    <m:r>
                      <a:rPr lang="en-US" altLang="zh-CN" sz="2800" b="0" i="1"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800" dirty="0">
                    <a:solidFill>
                      <a:srgbClr val="FF0000"/>
                    </a:solidFill>
                  </a:rPr>
                  <a:t> </a:t>
                </a:r>
                <a14:m>
                  <m:oMath xmlns:m="http://schemas.openxmlformats.org/officeDocument/2006/math">
                    <m:nary>
                      <m:naryPr>
                        <m:chr m:val="∑"/>
                        <m:supHide m:val="on"/>
                        <m:ctrlPr>
                          <a:rPr lang="en-US" altLang="zh-CN" sz="2800" i="1" smtClean="0">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f>
                          <m:fPr>
                            <m:ctrlPr>
                              <a:rPr lang="en-US" altLang="zh-CN" sz="2800" i="1">
                                <a:solidFill>
                                  <a:schemeClr val="accent1"/>
                                </a:solidFill>
                                <a:latin typeface="Cambria Math" panose="02040503050406030204" pitchFamily="18" charset="0"/>
                              </a:rPr>
                            </m:ctrlPr>
                          </m:fPr>
                          <m:num>
                            <m:r>
                              <a:rPr lang="zh-CN" altLang="en-US" sz="2800" b="0" i="1">
                                <a:solidFill>
                                  <a:schemeClr val="accent1"/>
                                </a:solidFill>
                                <a:latin typeface="Cambria Math" panose="02040503050406030204" pitchFamily="18" charset="0"/>
                              </a:rPr>
                              <m:t>𝜋</m:t>
                            </m:r>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𝑎</m:t>
                                </m:r>
                              </m:e>
                              <m:e>
                                <m:r>
                                  <a:rPr lang="en-US" altLang="zh-CN" sz="2800" b="0" i="1">
                                    <a:solidFill>
                                      <a:schemeClr val="accent1"/>
                                    </a:solidFill>
                                    <a:latin typeface="Cambria Math" panose="02040503050406030204" pitchFamily="18" charset="0"/>
                                  </a:rPr>
                                  <m:t>𝑠</m:t>
                                </m:r>
                              </m:e>
                            </m:d>
                            <m:r>
                              <a:rPr lang="en-US" altLang="zh-CN" sz="2800" b="0" i="1">
                                <a:solidFill>
                                  <a:schemeClr val="accent1"/>
                                </a:solidFill>
                                <a:latin typeface="Cambria Math" panose="02040503050406030204" pitchFamily="18" charset="0"/>
                              </a:rPr>
                              <m:t>−</m:t>
                            </m:r>
                            <m:f>
                              <m:fPr>
                                <m:ctrlPr>
                                  <a:rPr lang="en-US" altLang="zh-CN" sz="280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num>
                          <m:den>
                            <m:r>
                              <a:rPr lang="en-US" altLang="zh-CN" sz="2800" b="0" i="1">
                                <a:solidFill>
                                  <a:schemeClr val="accent1"/>
                                </a:solidFill>
                                <a:latin typeface="Cambria Math" panose="02040503050406030204" pitchFamily="18" charset="0"/>
                              </a:rPr>
                              <m:t>1−</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den>
                        </m:f>
                      </m:e>
                    </m:nary>
                  </m:oMath>
                </a14:m>
                <a:r>
                  <a:rPr lang="en-US" altLang="zh-CN" sz="2800" dirty="0">
                    <a:solidFill>
                      <a:schemeClr val="accent1"/>
                    </a:solidFill>
                  </a:rPr>
                  <a:t> </a:t>
                </a:r>
                <a14:m>
                  <m:oMath xmlns:m="http://schemas.openxmlformats.org/officeDocument/2006/math">
                    <m:func>
                      <m:funcPr>
                        <m:ctrlPr>
                          <a:rPr lang="en-US" altLang="zh-CN" sz="2800" i="1" smtClean="0">
                            <a:solidFill>
                              <a:srgbClr val="FF0000"/>
                            </a:solidFill>
                            <a:latin typeface="Cambria Math" panose="02040503050406030204" pitchFamily="18" charset="0"/>
                          </a:rPr>
                        </m:ctrlPr>
                      </m:funcPr>
                      <m:fName>
                        <m:limLow>
                          <m:limLowPr>
                            <m:ctrlPr>
                              <a:rPr lang="en-US" altLang="zh-CN" sz="2800" i="1" smtClean="0">
                                <a:solidFill>
                                  <a:srgbClr val="FF0000"/>
                                </a:solidFill>
                                <a:latin typeface="Cambria Math" panose="02040503050406030204" pitchFamily="18" charset="0"/>
                              </a:rPr>
                            </m:ctrlPr>
                          </m:limLowPr>
                          <m:e>
                            <m:r>
                              <a:rPr lang="en-US" altLang="zh-CN" sz="2800" b="0" i="1">
                                <a:solidFill>
                                  <a:srgbClr val="FF0000"/>
                                </a:solidFill>
                                <a:latin typeface="Cambria Math" panose="02040503050406030204" pitchFamily="18" charset="0"/>
                              </a:rPr>
                              <m:t>𝑚𝑎𝑥</m:t>
                            </m:r>
                          </m:e>
                          <m:lim>
                            <m:r>
                              <a:rPr lang="en-US" altLang="zh-CN" sz="2800" b="0" i="1">
                                <a:solidFill>
                                  <a:srgbClr val="FF0000"/>
                                </a:solidFill>
                                <a:latin typeface="Cambria Math" panose="02040503050406030204" pitchFamily="18" charset="0"/>
                              </a:rPr>
                              <m:t>𝑎</m:t>
                            </m:r>
                          </m:lim>
                        </m:limLow>
                      </m:fName>
                      <m:e>
                        <m:sSub>
                          <m:sSubPr>
                            <m:ctrlPr>
                              <a:rPr lang="en-US" altLang="zh-CN" sz="2800" i="1">
                                <a:solidFill>
                                  <a:srgbClr val="FF0000"/>
                                </a:solidFill>
                                <a:latin typeface="Cambria Math" panose="02040503050406030204" pitchFamily="18" charset="0"/>
                              </a:rPr>
                            </m:ctrlPr>
                          </m:sSubPr>
                          <m:e>
                            <m:r>
                              <a:rPr lang="en-US" altLang="zh-CN" sz="2800" b="0" i="1">
                                <a:solidFill>
                                  <a:srgbClr val="FF0000"/>
                                </a:solidFill>
                                <a:latin typeface="Cambria Math" panose="02040503050406030204" pitchFamily="18" charset="0"/>
                              </a:rPr>
                              <m:t>𝑞</m:t>
                            </m:r>
                          </m:e>
                          <m:sub>
                            <m:r>
                              <a:rPr lang="zh-CN" altLang="en-US" sz="2800" b="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b="0" i="1">
                                <a:solidFill>
                                  <a:srgbClr val="FF0000"/>
                                </a:solidFill>
                                <a:latin typeface="Cambria Math" panose="02040503050406030204" pitchFamily="18" charset="0"/>
                              </a:rPr>
                              <m:t>𝑠</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𝑎</m:t>
                            </m:r>
                          </m:e>
                        </m:d>
                      </m:e>
                    </m:func>
                  </m:oMath>
                </a14:m>
                <a:endParaRPr lang="en-US" altLang="zh-CN" sz="2800" dirty="0"/>
              </a:p>
              <a:p>
                <a:r>
                  <a:rPr lang="en-US" altLang="zh-CN" sz="2800" dirty="0"/>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oMath>
                </a14:m>
                <a:r>
                  <a:rPr lang="en-US" altLang="zh-CN" sz="2800" dirty="0">
                    <a:ea typeface="微软雅黑" panose="020B0503020204020204" pitchFamily="34" charset="-122"/>
                    <a:cs typeface="Times New Roman" panose="02020603050405020304" pitchFamily="18" charset="0"/>
                  </a:rPr>
                  <a:t> </a:t>
                </a:r>
                <a14:m>
                  <m:oMath xmlns:m="http://schemas.openxmlformats.org/officeDocument/2006/math">
                    <m:f>
                      <m:fPr>
                        <m:ctrlPr>
                          <a:rPr lang="en-US" altLang="zh-CN" sz="280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oMath>
                </a14:m>
                <a:r>
                  <a:rPr lang="en-US" altLang="zh-CN" sz="2800" dirty="0">
                    <a:solidFill>
                      <a:schemeClr val="accent1"/>
                    </a:solidFill>
                  </a:rPr>
                  <a:t> </a:t>
                </a:r>
                <a14:m>
                  <m:oMath xmlns:m="http://schemas.openxmlformats.org/officeDocument/2006/math">
                    <m:nary>
                      <m:naryPr>
                        <m:chr m:val="∑"/>
                        <m:supHide m:val="on"/>
                        <m:ctrlPr>
                          <a:rPr lang="en-US" altLang="zh-CN" sz="2800" i="1">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e>
                    </m:nary>
                    <m:r>
                      <a:rPr lang="en-US" altLang="zh-CN" sz="2800" b="0" i="1">
                        <a:solidFill>
                          <a:schemeClr val="accent1"/>
                        </a:solidFill>
                        <a:latin typeface="Cambria Math" panose="02040503050406030204" pitchFamily="18" charset="0"/>
                      </a:rPr>
                      <m:t> </m:t>
                    </m:r>
                  </m:oMath>
                </a14:m>
                <a:r>
                  <a:rPr lang="en-US" altLang="zh-CN" sz="2800" dirty="0">
                    <a:solidFill>
                      <a:schemeClr val="accent1"/>
                    </a:solidFill>
                  </a:rPr>
                  <a:t>+ (</a:t>
                </a:r>
                <a14:m>
                  <m:oMath xmlns:m="http://schemas.openxmlformats.org/officeDocument/2006/math">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2800" b="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supHide m:val="on"/>
                        <m:ctrlPr>
                          <a:rPr lang="en-US" altLang="zh-CN" sz="2800" i="1" smtClean="0">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f>
                              <m:fPr>
                                <m:ctrlPr>
                                  <a:rPr lang="en-US" altLang="zh-CN" sz="2800" i="1" smtClean="0">
                                    <a:solidFill>
                                      <a:schemeClr val="accent1"/>
                                    </a:solidFill>
                                    <a:latin typeface="Cambria Math" panose="02040503050406030204" pitchFamily="18" charset="0"/>
                                  </a:rPr>
                                </m:ctrlPr>
                              </m:fPr>
                              <m:num>
                                <m:r>
                                  <a:rPr lang="zh-CN" altLang="en-US" sz="2800" b="0" i="1">
                                    <a:solidFill>
                                      <a:schemeClr val="accent1"/>
                                    </a:solidFill>
                                    <a:latin typeface="Cambria Math" panose="02040503050406030204" pitchFamily="18" charset="0"/>
                                  </a:rPr>
                                  <m:t>𝜋</m:t>
                                </m:r>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𝑎</m:t>
                                    </m:r>
                                  </m:e>
                                  <m:e>
                                    <m:r>
                                      <a:rPr lang="en-US" altLang="zh-CN" sz="2800" b="0" i="1">
                                        <a:solidFill>
                                          <a:schemeClr val="accent1"/>
                                        </a:solidFill>
                                        <a:latin typeface="Cambria Math" panose="02040503050406030204" pitchFamily="18" charset="0"/>
                                      </a:rPr>
                                      <m:t>𝑠</m:t>
                                    </m:r>
                                  </m:e>
                                </m:d>
                                <m:r>
                                  <a:rPr lang="en-US" altLang="zh-CN" sz="2800" b="0" i="1" smtClean="0">
                                    <a:solidFill>
                                      <a:schemeClr val="accent1"/>
                                    </a:solidFill>
                                    <a:latin typeface="Cambria Math" panose="02040503050406030204" pitchFamily="18" charset="0"/>
                                  </a:rPr>
                                  <m:t>−</m:t>
                                </m:r>
                                <m:f>
                                  <m:fPr>
                                    <m:ctrlPr>
                                      <a:rPr lang="en-US" altLang="zh-CN" sz="280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num>
                              <m:den>
                                <m:r>
                                  <a:rPr lang="en-US" altLang="zh-CN" sz="2800" b="0" i="1" smtClean="0">
                                    <a:solidFill>
                                      <a:schemeClr val="accent1"/>
                                    </a:solidFill>
                                    <a:latin typeface="Cambria Math" panose="02040503050406030204" pitchFamily="18" charset="0"/>
                                  </a:rPr>
                                  <m:t>1−</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den>
                            </m:f>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e>
                    </m:nary>
                  </m:oMath>
                </a14:m>
                <a:endParaRPr lang="en-US" altLang="zh-CN" sz="2800" dirty="0"/>
              </a:p>
              <a:p>
                <a:r>
                  <a:rPr lang="en-US" altLang="zh-CN" sz="2800" dirty="0">
                    <a:ea typeface="Cambria Math" panose="02040503050406030204" pitchFamily="18" charset="0"/>
                  </a:rPr>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 </m:t>
                    </m:r>
                    <m:f>
                      <m:fPr>
                        <m:ctrlPr>
                          <a:rPr lang="en-US" altLang="zh-CN" sz="2800" i="1" smtClean="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den>
                    </m:f>
                  </m:oMath>
                </a14:m>
                <a:r>
                  <a:rPr lang="en-US" altLang="zh-CN" sz="2800" dirty="0">
                    <a:solidFill>
                      <a:schemeClr val="accent1"/>
                    </a:solidFill>
                  </a:rPr>
                  <a:t> </a:t>
                </a:r>
                <a14:m>
                  <m:oMath xmlns:m="http://schemas.openxmlformats.org/officeDocument/2006/math">
                    <m:nary>
                      <m:naryPr>
                        <m:chr m:val="∑"/>
                        <m:supHide m:val="on"/>
                        <m:ctrlPr>
                          <a:rPr lang="en-US" altLang="zh-CN" sz="2800" i="1">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e>
                    </m:nary>
                    <m:r>
                      <a:rPr lang="en-US" altLang="zh-CN" sz="2800" b="0" i="1">
                        <a:solidFill>
                          <a:schemeClr val="accent1"/>
                        </a:solidFill>
                        <a:latin typeface="Cambria Math" panose="02040503050406030204" pitchFamily="18" charset="0"/>
                      </a:rPr>
                      <m:t> </m:t>
                    </m:r>
                    <m:r>
                      <a:rPr lang="en-US" altLang="zh-CN" sz="2800" b="0">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sz="280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𝜀</m:t>
                        </m:r>
                      </m:num>
                      <m:den>
                        <m:d>
                          <m:dPr>
                            <m:begChr m:val="|"/>
                            <m:endChr m:val="|"/>
                            <m:ctrlPr>
                              <a:rPr lang="en-US" altLang="zh-CN" sz="280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dPr>
                          <m:e>
                            <m:r>
                              <a:rPr lang="zh-CN" altLang="en-US"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𝒜</m:t>
                            </m:r>
                            <m:d>
                              <m:dPr>
                                <m:ctrlPr>
                                  <a:rPr lang="en-US" altLang="zh-CN" sz="280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800" b="0" i="1">
                                    <a:solidFill>
                                      <a:schemeClr val="accent1"/>
                                    </a:solidFill>
                                    <a:latin typeface="Cambria Math" panose="02040503050406030204" pitchFamily="18" charset="0"/>
                                    <a:ea typeface="微软雅黑" panose="020B0503020204020204" pitchFamily="34" charset="-122"/>
                                    <a:cs typeface="Times New Roman" panose="02020603050405020304" pitchFamily="18" charset="0"/>
                                  </a:rPr>
                                  <m:t>𝑠</m:t>
                                </m:r>
                              </m:e>
                            </m:d>
                          </m:e>
                        </m:d>
                      </m:den>
                    </m:f>
                    <m:r>
                      <m:rPr>
                        <m:nor/>
                      </m:rPr>
                      <a:rPr lang="en-US" altLang="zh-CN" sz="2800" dirty="0">
                        <a:solidFill>
                          <a:schemeClr val="accent1"/>
                        </a:solidFill>
                      </a:rPr>
                      <m:t> </m:t>
                    </m:r>
                    <m:nary>
                      <m:naryPr>
                        <m:chr m:val="∑"/>
                        <m:supHide m:val="on"/>
                        <m:ctrlPr>
                          <a:rPr lang="en-US" altLang="zh-CN" sz="2800" i="1">
                            <a:solidFill>
                              <a:schemeClr val="accent1"/>
                            </a:solidFill>
                            <a:latin typeface="Cambria Math" panose="02040503050406030204" pitchFamily="18" charset="0"/>
                          </a:rPr>
                        </m:ctrlPr>
                      </m:naryPr>
                      <m:sub>
                        <m:r>
                          <a:rPr lang="en-US" altLang="zh-CN" sz="2800" b="0" i="1">
                            <a:solidFill>
                              <a:schemeClr val="accent1"/>
                            </a:solidFill>
                            <a:latin typeface="Cambria Math" panose="02040503050406030204" pitchFamily="18" charset="0"/>
                          </a:rPr>
                          <m:t>𝑎</m:t>
                        </m:r>
                      </m:sub>
                      <m:sup/>
                      <m:e>
                        <m:sSub>
                          <m:sSubPr>
                            <m:ctrlPr>
                              <a:rPr lang="en-US" altLang="zh-CN" sz="2800" i="1">
                                <a:solidFill>
                                  <a:schemeClr val="accent1"/>
                                </a:solidFill>
                                <a:latin typeface="Cambria Math" panose="02040503050406030204" pitchFamily="18" charset="0"/>
                              </a:rPr>
                            </m:ctrlPr>
                          </m:sSubPr>
                          <m:e>
                            <m:r>
                              <a:rPr lang="en-US" altLang="zh-CN" sz="2800" b="0" i="1">
                                <a:solidFill>
                                  <a:schemeClr val="accent1"/>
                                </a:solidFill>
                                <a:latin typeface="Cambria Math" panose="02040503050406030204" pitchFamily="18" charset="0"/>
                              </a:rPr>
                              <m:t>𝑞</m:t>
                            </m:r>
                          </m:e>
                          <m:sub>
                            <m:r>
                              <a:rPr lang="zh-CN" altLang="en-US" sz="2800" b="0" i="1">
                                <a:solidFill>
                                  <a:schemeClr val="accent1"/>
                                </a:solidFill>
                                <a:latin typeface="Cambria Math" panose="02040503050406030204" pitchFamily="18" charset="0"/>
                              </a:rPr>
                              <m:t>𝜋</m:t>
                            </m:r>
                          </m:sub>
                        </m:sSub>
                        <m:d>
                          <m:dPr>
                            <m:ctrlPr>
                              <a:rPr lang="en-US" altLang="zh-CN" sz="2800" i="1">
                                <a:solidFill>
                                  <a:schemeClr val="accent1"/>
                                </a:solidFill>
                                <a:latin typeface="Cambria Math" panose="02040503050406030204" pitchFamily="18" charset="0"/>
                              </a:rPr>
                            </m:ctrlPr>
                          </m:dPr>
                          <m:e>
                            <m:r>
                              <a:rPr lang="en-US" altLang="zh-CN" sz="2800" b="0" i="1">
                                <a:solidFill>
                                  <a:schemeClr val="accent1"/>
                                </a:solidFill>
                                <a:latin typeface="Cambria Math" panose="02040503050406030204" pitchFamily="18" charset="0"/>
                              </a:rPr>
                              <m:t>𝑠</m:t>
                            </m:r>
                            <m:r>
                              <a:rPr lang="en-US" altLang="zh-CN" sz="2800" b="0" i="1">
                                <a:solidFill>
                                  <a:schemeClr val="accent1"/>
                                </a:solidFill>
                                <a:latin typeface="Cambria Math" panose="02040503050406030204" pitchFamily="18" charset="0"/>
                              </a:rPr>
                              <m:t>,</m:t>
                            </m:r>
                            <m:r>
                              <a:rPr lang="en-US" altLang="zh-CN" sz="2800" b="0" i="1">
                                <a:solidFill>
                                  <a:schemeClr val="accent1"/>
                                </a:solidFill>
                                <a:latin typeface="Cambria Math" panose="02040503050406030204" pitchFamily="18" charset="0"/>
                              </a:rPr>
                              <m:t>𝑎</m:t>
                            </m:r>
                          </m:e>
                        </m:d>
                        <m:r>
                          <a:rPr lang="en-US" altLang="zh-CN" sz="2800" b="0" i="1" smtClean="0">
                            <a:solidFill>
                              <a:schemeClr val="accent1"/>
                            </a:solidFill>
                            <a:latin typeface="Cambria Math" panose="02040503050406030204" pitchFamily="18" charset="0"/>
                          </a:rPr>
                          <m:t>+ </m:t>
                        </m:r>
                      </m:e>
                    </m:nary>
                    <m:nary>
                      <m:naryPr>
                        <m:chr m:val="∑"/>
                        <m:supHide m:val="on"/>
                        <m:ctrlPr>
                          <a:rPr lang="en-US" altLang="zh-CN" sz="2800" i="1" smtClean="0">
                            <a:solidFill>
                              <a:srgbClr val="FF0000"/>
                            </a:solidFill>
                            <a:latin typeface="Cambria Math" panose="02040503050406030204" pitchFamily="18" charset="0"/>
                          </a:rPr>
                        </m:ctrlPr>
                      </m:naryPr>
                      <m:sub>
                        <m:r>
                          <a:rPr lang="en-US" altLang="zh-CN" sz="2800" b="0" i="1">
                            <a:solidFill>
                              <a:srgbClr val="FF0000"/>
                            </a:solidFill>
                            <a:latin typeface="Cambria Math" panose="02040503050406030204" pitchFamily="18" charset="0"/>
                          </a:rPr>
                          <m:t>𝑎</m:t>
                        </m:r>
                      </m:sub>
                      <m:sup/>
                      <m:e>
                        <m:sSub>
                          <m:sSubPr>
                            <m:ctrlPr>
                              <a:rPr lang="en-US" altLang="zh-CN" sz="2800" i="1">
                                <a:solidFill>
                                  <a:srgbClr val="FF0000"/>
                                </a:solidFill>
                                <a:latin typeface="Cambria Math" panose="02040503050406030204" pitchFamily="18" charset="0"/>
                              </a:rPr>
                            </m:ctrlPr>
                          </m:sSubPr>
                          <m:e>
                            <m:r>
                              <a:rPr lang="zh-CN" altLang="en-US" sz="2800" b="0" i="1">
                                <a:solidFill>
                                  <a:srgbClr val="FF0000"/>
                                </a:solidFill>
                                <a:latin typeface="Cambria Math" panose="02040503050406030204" pitchFamily="18" charset="0"/>
                              </a:rPr>
                              <m:t>𝜋</m:t>
                            </m:r>
                            <m:d>
                              <m:dPr>
                                <m:ctrlPr>
                                  <a:rPr lang="en-US" altLang="zh-CN" sz="2800" i="1">
                                    <a:solidFill>
                                      <a:srgbClr val="FF0000"/>
                                    </a:solidFill>
                                    <a:latin typeface="Cambria Math" panose="02040503050406030204" pitchFamily="18" charset="0"/>
                                  </a:rPr>
                                </m:ctrlPr>
                              </m:dPr>
                              <m:e>
                                <m:r>
                                  <a:rPr lang="en-US" altLang="zh-CN" sz="2800" b="0" i="1">
                                    <a:solidFill>
                                      <a:srgbClr val="FF0000"/>
                                    </a:solidFill>
                                    <a:latin typeface="Cambria Math" panose="02040503050406030204" pitchFamily="18" charset="0"/>
                                  </a:rPr>
                                  <m:t>𝑎</m:t>
                                </m:r>
                              </m:e>
                              <m:e>
                                <m:r>
                                  <a:rPr lang="en-US" altLang="zh-CN" sz="2800" b="0" i="1">
                                    <a:solidFill>
                                      <a:srgbClr val="FF0000"/>
                                    </a:solidFill>
                                    <a:latin typeface="Cambria Math" panose="02040503050406030204" pitchFamily="18" charset="0"/>
                                  </a:rPr>
                                  <m:t>𝑠</m:t>
                                </m:r>
                              </m:e>
                            </m:d>
                            <m:r>
                              <a:rPr lang="en-US" altLang="zh-CN" sz="2800" b="0" i="1" smtClean="0">
                                <a:solidFill>
                                  <a:srgbClr val="FF0000"/>
                                </a:solidFill>
                                <a:latin typeface="Cambria Math" panose="02040503050406030204" pitchFamily="18" charset="0"/>
                              </a:rPr>
                              <m:t>𝑞</m:t>
                            </m:r>
                          </m:e>
                          <m:sub>
                            <m:r>
                              <a:rPr lang="zh-CN" altLang="en-US" sz="2800" b="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b="0" i="1">
                                <a:solidFill>
                                  <a:srgbClr val="FF0000"/>
                                </a:solidFill>
                                <a:latin typeface="Cambria Math" panose="02040503050406030204" pitchFamily="18" charset="0"/>
                              </a:rPr>
                              <m:t>𝑠</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𝑎</m:t>
                            </m:r>
                          </m:e>
                        </m:d>
                      </m:e>
                    </m:nary>
                  </m:oMath>
                </a14:m>
                <a:endParaRPr lang="en-US" altLang="zh-CN" sz="2800" dirty="0">
                  <a:solidFill>
                    <a:srgbClr val="FF0000"/>
                  </a:solidFill>
                </a:endParaRPr>
              </a:p>
              <a:p>
                <a:r>
                  <a:rPr lang="en-US" altLang="zh-CN" sz="2800" dirty="0"/>
                  <a:t>         </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oMath>
                </a14:m>
                <a:r>
                  <a:rPr lang="en-US" altLang="zh-CN" sz="2800" dirty="0">
                    <a:solidFill>
                      <a:srgbClr val="FF0000"/>
                    </a:solidFill>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a:solidFill>
                              <a:srgbClr val="FF0000"/>
                            </a:solidFill>
                            <a:latin typeface="Cambria Math" panose="02040503050406030204" pitchFamily="18" charset="0"/>
                          </a:rPr>
                          <m:t>𝑣</m:t>
                        </m:r>
                      </m:e>
                      <m:sub>
                        <m:r>
                          <a:rPr lang="zh-CN" altLang="en-US" sz="2800" b="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𝑠</m:t>
                        </m:r>
                      </m:e>
                    </m:d>
                  </m:oMath>
                </a14:m>
                <a:endParaRPr lang="en-US" altLang="zh-CN" sz="2800" dirty="0"/>
              </a:p>
            </p:txBody>
          </p:sp>
        </mc:Choice>
        <mc:Fallback xmlns="">
          <p:sp>
            <p:nvSpPr>
              <p:cNvPr id="4" name="文本框 3">
                <a:extLst>
                  <a:ext uri="{FF2B5EF4-FFF2-40B4-BE49-F238E27FC236}">
                    <a16:creationId xmlns:a16="http://schemas.microsoft.com/office/drawing/2014/main" id="{F1E17FF1-480D-46E2-CBD5-D77BA7316884}"/>
                  </a:ext>
                </a:extLst>
              </p:cNvPr>
              <p:cNvSpPr txBox="1">
                <a:spLocks noRot="1" noChangeAspect="1" noMove="1" noResize="1" noEditPoints="1" noAdjustHandles="1" noChangeArrowheads="1" noChangeShapeType="1" noTextEdit="1"/>
              </p:cNvSpPr>
              <p:nvPr/>
            </p:nvSpPr>
            <p:spPr>
              <a:xfrm>
                <a:off x="1212849" y="1546342"/>
                <a:ext cx="11211341" cy="38901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F03B729-38AF-8C73-1BD9-1343B81B3D2A}"/>
                  </a:ext>
                </a:extLst>
              </p:cNvPr>
              <p:cNvSpPr txBox="1"/>
              <p:nvPr/>
            </p:nvSpPr>
            <p:spPr>
              <a:xfrm>
                <a:off x="996453" y="5509567"/>
                <a:ext cx="11644132" cy="523220"/>
              </a:xfrm>
              <a:prstGeom prst="rect">
                <a:avLst/>
              </a:prstGeom>
              <a:noFill/>
            </p:spPr>
            <p:txBody>
              <a:bodyPr wrap="square" rtlCol="0">
                <a:spAutoFit/>
              </a:bodyPr>
              <a:lstStyle/>
              <a:p>
                <a:r>
                  <a:rPr lang="zh-CN" altLang="en-US" sz="2800" b="1" dirty="0">
                    <a:solidFill>
                      <a:srgbClr val="24292E"/>
                    </a:solidFill>
                    <a:latin typeface="Helvetica Neue"/>
                  </a:rPr>
                  <a:t>因此，上述满足策略提升理论，即</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zh-CN" altLang="en-US" sz="2800" i="1">
                            <a:solidFill>
                              <a:srgbClr val="FF0000"/>
                            </a:solidFill>
                            <a:latin typeface="Cambria Math" panose="02040503050406030204" pitchFamily="18" charset="0"/>
                          </a:rPr>
                          <m:t>𝜋</m:t>
                        </m:r>
                        <m:r>
                          <a:rPr lang="en-US" altLang="zh-CN" sz="2800" b="0" i="1" smtClean="0">
                            <a:solidFill>
                              <a:srgbClr val="FF0000"/>
                            </a:solidFill>
                            <a:latin typeface="Cambria Math" panose="02040503050406030204" pitchFamily="18" charset="0"/>
                          </a:rPr>
                          <m:t>′</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e>
                    </m:d>
                    <m:r>
                      <a:rPr lang="en-US" altLang="zh-CN" sz="2800" b="0" i="1" smtClean="0">
                        <a:solidFill>
                          <a:srgbClr val="FF0000"/>
                        </a:solidFill>
                        <a:latin typeface="Cambria Math" panose="02040503050406030204" pitchFamily="18" charset="0"/>
                      </a:rPr>
                      <m:t>&gt;</m:t>
                    </m:r>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𝑠</m:t>
                        </m:r>
                      </m:e>
                    </m:d>
                  </m:oMath>
                </a14:m>
                <a:r>
                  <a:rPr lang="en-US" altLang="zh-CN" sz="2800" b="1" dirty="0"/>
                  <a:t>, </a:t>
                </a:r>
                <a14:m>
                  <m:oMath xmlns:m="http://schemas.openxmlformats.org/officeDocument/2006/math">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𝐟𝐨𝐫</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𝐚𝐥𝐥</m:t>
                    </m:r>
                    <m:r>
                      <a:rPr lang="en-US" altLang="zh-CN" sz="28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a:latin typeface="Cambria Math" panose="02040503050406030204" pitchFamily="18" charset="0"/>
                      </a:rPr>
                      <m:t>𝑠</m:t>
                    </m:r>
                    <m:r>
                      <m:rPr>
                        <m:nor/>
                      </m:rP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m:t> </m:t>
                    </m:r>
                    <m:r>
                      <a:rPr lang="en-US" altLang="zh-CN" sz="2800" dirty="0">
                        <a:latin typeface="Cambria Math" panose="02040503050406030204" pitchFamily="18" charset="0"/>
                      </a:rPr>
                      <m:t>∈</m:t>
                    </m:r>
                    <m:r>
                      <a:rPr lang="zh-CN" altLang="en-US" sz="2800">
                        <a:latin typeface="Cambria Math" panose="02040503050406030204" pitchFamily="18" charset="0"/>
                      </a:rPr>
                      <m:t>𝓢</m:t>
                    </m:r>
                  </m:oMath>
                </a14:m>
                <a:endParaRPr lang="zh-CN" altLang="en-US" sz="2800" b="1" dirty="0"/>
              </a:p>
            </p:txBody>
          </p:sp>
        </mc:Choice>
        <mc:Fallback xmlns="">
          <p:sp>
            <p:nvSpPr>
              <p:cNvPr id="6" name="文本框 5">
                <a:extLst>
                  <a:ext uri="{FF2B5EF4-FFF2-40B4-BE49-F238E27FC236}">
                    <a16:creationId xmlns:a16="http://schemas.microsoft.com/office/drawing/2014/main" id="{DF03B729-38AF-8C73-1BD9-1343B81B3D2A}"/>
                  </a:ext>
                </a:extLst>
              </p:cNvPr>
              <p:cNvSpPr txBox="1">
                <a:spLocks noRot="1" noChangeAspect="1" noMove="1" noResize="1" noEditPoints="1" noAdjustHandles="1" noChangeArrowheads="1" noChangeShapeType="1" noTextEdit="1"/>
              </p:cNvSpPr>
              <p:nvPr/>
            </p:nvSpPr>
            <p:spPr>
              <a:xfrm>
                <a:off x="996453" y="5509567"/>
                <a:ext cx="11644132" cy="523220"/>
              </a:xfrm>
              <a:prstGeom prst="rect">
                <a:avLst/>
              </a:prstGeom>
              <a:blipFill>
                <a:blip r:embed="rId4"/>
                <a:stretch>
                  <a:fillRect l="-1047"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51B877A-0BFD-FF5C-9FB8-E44FF650031E}"/>
                  </a:ext>
                </a:extLst>
              </p:cNvPr>
              <p:cNvSpPr txBox="1"/>
              <p:nvPr/>
            </p:nvSpPr>
            <p:spPr>
              <a:xfrm>
                <a:off x="0" y="185548"/>
                <a:ext cx="12192000" cy="5194242"/>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pPr>
                <a:r>
                  <a:rPr lang="zh-CN" altLang="zh-CN" sz="2800" b="1" dirty="0">
                    <a:solidFill>
                      <a:srgbClr val="24292E"/>
                    </a:solidFill>
                    <a:latin typeface="Helvetica Neue"/>
                  </a:rPr>
                  <a:t>困境：试图学习</a:t>
                </a:r>
                <a:r>
                  <a:rPr lang="zh-CN" altLang="en-US" sz="2800" b="1" dirty="0">
                    <a:solidFill>
                      <a:srgbClr val="24292E"/>
                    </a:solidFill>
                    <a:latin typeface="Helvetica Neue"/>
                  </a:rPr>
                  <a:t>的动作价值依赖于后续</a:t>
                </a:r>
                <a:r>
                  <a:rPr lang="zh-CN" altLang="zh-CN" sz="2800" b="1" dirty="0">
                    <a:solidFill>
                      <a:srgbClr val="24292E"/>
                    </a:solidFill>
                    <a:latin typeface="Helvetica Neue"/>
                  </a:rPr>
                  <a:t>最优行为</a:t>
                </a:r>
                <a:r>
                  <a:rPr lang="zh-CN" altLang="en-US" sz="2800" b="1" dirty="0">
                    <a:solidFill>
                      <a:srgbClr val="24292E"/>
                    </a:solidFill>
                    <a:latin typeface="Helvetica Neue"/>
                  </a:rPr>
                  <a:t>作为条件</a:t>
                </a:r>
                <a:r>
                  <a:rPr lang="zh-CN" altLang="zh-CN" sz="2800" b="1" dirty="0">
                    <a:solidFill>
                      <a:srgbClr val="24292E"/>
                    </a:solidFill>
                    <a:latin typeface="Helvetica Neue"/>
                  </a:rPr>
                  <a:t>，但为了探索所有动作(以找到最优动作)，它们需要表现出非最优行为。</a:t>
                </a:r>
                <a:endParaRPr lang="en-US" altLang="zh-CN" sz="2800" b="1" dirty="0">
                  <a:solidFill>
                    <a:srgbClr val="24292E"/>
                  </a:solidFill>
                  <a:latin typeface="Helvetica Neue"/>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pPr>
                <a:r>
                  <a:rPr lang="zh-CN" altLang="en-US" sz="2800" b="1" dirty="0">
                    <a:solidFill>
                      <a:srgbClr val="24292E"/>
                    </a:solidFill>
                    <a:latin typeface="Helvetica Neue"/>
                  </a:rPr>
                  <a:t>如何基于一个探索性次最优策略学习到最优动作价值呢？</a:t>
                </a:r>
                <a:endParaRPr lang="en-US" altLang="zh-CN" sz="2800" b="1" dirty="0">
                  <a:solidFill>
                    <a:srgbClr val="24292E"/>
                  </a:solidFill>
                  <a:latin typeface="Helvetica Neue"/>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lang="en-US" altLang="zh-CN" sz="2800" b="1" dirty="0">
                    <a:solidFill>
                      <a:srgbClr val="24292E"/>
                    </a:solidFill>
                    <a:latin typeface="Helvetica Neue"/>
                  </a:rPr>
                  <a:t>On-policy</a:t>
                </a:r>
                <a:r>
                  <a:rPr lang="zh-CN" altLang="en-US" sz="2800" b="1" dirty="0">
                    <a:solidFill>
                      <a:srgbClr val="24292E"/>
                    </a:solidFill>
                    <a:latin typeface="Helvetica Neue"/>
                  </a:rPr>
                  <a:t>方法：选择</a:t>
                </a:r>
                <a:r>
                  <a:rPr lang="zh-CN" altLang="zh-CN" sz="2800" b="1" dirty="0">
                    <a:solidFill>
                      <a:srgbClr val="24292E"/>
                    </a:solidFill>
                    <a:latin typeface="Helvetica Neue"/>
                  </a:rPr>
                  <a:t>一个接近最优策略但仍然具有探索性的策略</a:t>
                </a:r>
                <a:r>
                  <a:rPr lang="zh-CN" altLang="en-US" sz="2800" b="1" dirty="0">
                    <a:solidFill>
                      <a:srgbClr val="24292E"/>
                    </a:solidFill>
                    <a:latin typeface="Helvetica Neue"/>
                  </a:rPr>
                  <a:t>（</a:t>
                </a:r>
                <a14:m>
                  <m:oMath xmlns:m="http://schemas.openxmlformats.org/officeDocument/2006/math">
                    <m:r>
                      <a:rPr lang="zh-CN" altLang="en-US" sz="2800" b="1" i="1" dirty="0">
                        <a:solidFill>
                          <a:srgbClr val="24292E"/>
                        </a:solidFill>
                        <a:latin typeface="Cambria Math" panose="02040503050406030204" pitchFamily="18" charset="0"/>
                        <a:ea typeface="微软雅黑" panose="020B0503020204020204" pitchFamily="34" charset="-122"/>
                        <a:cs typeface="Times New Roman" panose="02020603050405020304" pitchFamily="18" charset="0"/>
                      </a:rPr>
                      <m:t>即</m:t>
                    </m:r>
                    <m:r>
                      <a:rPr lang="zh-CN" altLang="en-US" sz="2800" i="1" smtClean="0">
                        <a:latin typeface="Cambria Math" panose="02040503050406030204" pitchFamily="18" charset="0"/>
                        <a:ea typeface="微软雅黑" panose="020B0503020204020204" pitchFamily="34" charset="-122"/>
                        <a:cs typeface="Times New Roman" panose="02020603050405020304" pitchFamily="18" charset="0"/>
                      </a:rPr>
                      <m:t>𝜀</m:t>
                    </m:r>
                  </m:oMath>
                </a14:m>
                <a:r>
                  <a:rPr lang="en-US" altLang="zh-CN" sz="2800" b="1" i="0" dirty="0">
                    <a:solidFill>
                      <a:srgbClr val="24292E"/>
                    </a:solidFill>
                    <a:effectLst/>
                    <a:latin typeface="Helvetica Neue"/>
                  </a:rPr>
                  <a:t>-</a:t>
                </a:r>
                <a:r>
                  <a:rPr lang="zh-CN" altLang="en-US" sz="2800" b="1" i="0" dirty="0">
                    <a:solidFill>
                      <a:srgbClr val="24292E"/>
                    </a:solidFill>
                    <a:effectLst/>
                    <a:latin typeface="Helvetica Neue"/>
                  </a:rPr>
                  <a:t>贪心策略</a:t>
                </a:r>
                <a:r>
                  <a:rPr lang="zh-CN" altLang="en-US" sz="2800" b="1" dirty="0">
                    <a:solidFill>
                      <a:srgbClr val="24292E"/>
                    </a:solidFill>
                    <a:latin typeface="Helvetica Neue"/>
                  </a:rPr>
                  <a:t>）</a:t>
                </a:r>
                <a:endParaRPr lang="en-US" altLang="zh-CN" sz="2800" b="1" dirty="0">
                  <a:solidFill>
                    <a:srgbClr val="24292E"/>
                  </a:solidFill>
                  <a:latin typeface="Helvetica Neue"/>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lang="en-US" altLang="zh-CN" sz="2800" b="1" dirty="0">
                    <a:solidFill>
                      <a:srgbClr val="FF0000"/>
                    </a:solidFill>
                    <a:latin typeface="Helvetica Neue"/>
                  </a:rPr>
                  <a:t>Off-policy </a:t>
                </a:r>
                <a:r>
                  <a:rPr lang="zh-CN" altLang="en-US" sz="2800" b="1" dirty="0">
                    <a:solidFill>
                      <a:srgbClr val="FF0000"/>
                    </a:solidFill>
                    <a:latin typeface="Helvetica Neue"/>
                  </a:rPr>
                  <a:t>方法：</a:t>
                </a:r>
                <a:r>
                  <a:rPr lang="zh-CN" altLang="en-US" sz="2800" b="1" dirty="0">
                    <a:solidFill>
                      <a:srgbClr val="24292E"/>
                    </a:solidFill>
                    <a:latin typeface="Helvetica Neue"/>
                  </a:rPr>
                  <a:t>使用</a:t>
                </a:r>
                <a:r>
                  <a:rPr lang="zh-CN" altLang="zh-CN" sz="2800" b="1" dirty="0">
                    <a:solidFill>
                      <a:srgbClr val="24292E"/>
                    </a:solidFill>
                    <a:latin typeface="Helvetica Neue"/>
                  </a:rPr>
                  <a:t>两种策略</a:t>
                </a:r>
                <a:r>
                  <a:rPr lang="zh-CN" altLang="en-US" sz="2800" b="1" dirty="0">
                    <a:solidFill>
                      <a:srgbClr val="24292E"/>
                    </a:solidFill>
                    <a:latin typeface="Helvetica Neue"/>
                  </a:rPr>
                  <a:t> </a:t>
                </a:r>
                <a:r>
                  <a:rPr lang="en-US" altLang="zh-CN" sz="2800" b="1" dirty="0">
                    <a:solidFill>
                      <a:srgbClr val="24292E"/>
                    </a:solidFill>
                    <a:latin typeface="Helvetica Neue"/>
                  </a:rPr>
                  <a:t>1</a:t>
                </a:r>
                <a:r>
                  <a:rPr lang="zh-CN" altLang="en-US" sz="2800" b="1" dirty="0">
                    <a:solidFill>
                      <a:srgbClr val="24292E"/>
                    </a:solidFill>
                    <a:latin typeface="Helvetica Neue"/>
                  </a:rPr>
                  <a:t>）</a:t>
                </a:r>
                <a:r>
                  <a:rPr lang="zh-CN" altLang="zh-CN" sz="2800" b="1" dirty="0">
                    <a:solidFill>
                      <a:srgbClr val="24292E"/>
                    </a:solidFill>
                    <a:latin typeface="Helvetica Neue"/>
                  </a:rPr>
                  <a:t>目标策略</a:t>
                </a:r>
                <a:r>
                  <a:rPr lang="zh-CN" altLang="en-US" sz="2800" b="1" dirty="0">
                    <a:solidFill>
                      <a:srgbClr val="24292E"/>
                    </a:solidFill>
                    <a:latin typeface="Helvetica Neue"/>
                  </a:rPr>
                  <a:t>（</a:t>
                </a:r>
                <a:r>
                  <a:rPr lang="en-US" altLang="zh-CN" sz="2800" b="1" dirty="0">
                    <a:solidFill>
                      <a:srgbClr val="24292E"/>
                    </a:solidFill>
                    <a:latin typeface="Helvetica Neue"/>
                  </a:rPr>
                  <a:t>target policy</a:t>
                </a:r>
                <a:r>
                  <a:rPr lang="zh-CN" altLang="en-US" sz="2800" b="1" dirty="0">
                    <a:solidFill>
                      <a:srgbClr val="24292E"/>
                    </a:solidFill>
                    <a:latin typeface="Helvetica Neue"/>
                  </a:rPr>
                  <a:t>）： </a:t>
                </a:r>
                <a:r>
                  <a:rPr lang="zh-CN" altLang="zh-CN" sz="2800" b="1" dirty="0">
                    <a:solidFill>
                      <a:srgbClr val="24292E"/>
                    </a:solidFill>
                    <a:latin typeface="Helvetica Neue"/>
                  </a:rPr>
                  <a:t>一种是被学习的并成为最优策略的策略</a:t>
                </a:r>
                <a:r>
                  <a:rPr lang="zh-CN" altLang="en-US" sz="2800" b="1" dirty="0">
                    <a:solidFill>
                      <a:srgbClr val="24292E"/>
                    </a:solidFill>
                    <a:latin typeface="Helvetica Neue"/>
                  </a:rPr>
                  <a:t>，</a:t>
                </a:r>
                <a:r>
                  <a:rPr lang="en-US" altLang="zh-CN" sz="2800" b="1" dirty="0">
                    <a:solidFill>
                      <a:srgbClr val="24292E"/>
                    </a:solidFill>
                    <a:latin typeface="Helvetica Neue"/>
                  </a:rPr>
                  <a:t>2</a:t>
                </a:r>
                <a:r>
                  <a:rPr lang="zh-CN" altLang="en-US" sz="2800" b="1" dirty="0">
                    <a:solidFill>
                      <a:srgbClr val="24292E"/>
                    </a:solidFill>
                    <a:latin typeface="Helvetica Neue"/>
                  </a:rPr>
                  <a:t>）</a:t>
                </a:r>
                <a:r>
                  <a:rPr lang="zh-CN" altLang="zh-CN" sz="2800" b="1" dirty="0">
                    <a:solidFill>
                      <a:srgbClr val="24292E"/>
                    </a:solidFill>
                    <a:latin typeface="Helvetica Neue"/>
                  </a:rPr>
                  <a:t>行为策略</a:t>
                </a:r>
                <a:r>
                  <a:rPr lang="en-US" altLang="zh-CN" sz="2800" b="1" dirty="0">
                    <a:solidFill>
                      <a:srgbClr val="24292E"/>
                    </a:solidFill>
                    <a:latin typeface="Helvetica Neue"/>
                  </a:rPr>
                  <a:t> (behavior policy)</a:t>
                </a:r>
                <a:r>
                  <a:rPr lang="zh-CN" altLang="en-US" sz="2800" b="1" dirty="0">
                    <a:solidFill>
                      <a:srgbClr val="24292E"/>
                    </a:solidFill>
                    <a:latin typeface="Helvetica Neue"/>
                  </a:rPr>
                  <a:t>： </a:t>
                </a:r>
                <a:r>
                  <a:rPr lang="zh-CN" altLang="zh-CN" sz="2800" b="1" dirty="0">
                    <a:solidFill>
                      <a:srgbClr val="24292E"/>
                    </a:solidFill>
                    <a:latin typeface="Helvetica Neue"/>
                  </a:rPr>
                  <a:t>更具探索性的用于生成行为的策略。</a:t>
                </a:r>
                <a:endParaRPr lang="en-US" altLang="zh-CN" sz="2800" b="1" dirty="0">
                  <a:solidFill>
                    <a:srgbClr val="24292E"/>
                  </a:solidFill>
                  <a:latin typeface="Helvetica Neue"/>
                </a:endParaRPr>
              </a:p>
            </p:txBody>
          </p:sp>
        </mc:Choice>
        <mc:Fallback xmlns="">
          <p:sp>
            <p:nvSpPr>
              <p:cNvPr id="3" name="文本框 2">
                <a:extLst>
                  <a:ext uri="{FF2B5EF4-FFF2-40B4-BE49-F238E27FC236}">
                    <a16:creationId xmlns:a16="http://schemas.microsoft.com/office/drawing/2014/main" id="{051B877A-0BFD-FF5C-9FB8-E44FF650031E}"/>
                  </a:ext>
                </a:extLst>
              </p:cNvPr>
              <p:cNvSpPr txBox="1">
                <a:spLocks noRot="1" noChangeAspect="1" noMove="1" noResize="1" noEditPoints="1" noAdjustHandles="1" noChangeArrowheads="1" noChangeShapeType="1" noTextEdit="1"/>
              </p:cNvSpPr>
              <p:nvPr/>
            </p:nvSpPr>
            <p:spPr>
              <a:xfrm>
                <a:off x="0" y="185548"/>
                <a:ext cx="12192000" cy="5194242"/>
              </a:xfrm>
              <a:prstGeom prst="rect">
                <a:avLst/>
              </a:prstGeom>
              <a:blipFill>
                <a:blip r:embed="rId2"/>
                <a:stretch>
                  <a:fillRect l="-850" r="-600" b="-22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552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8BAD3-06E3-D787-A073-179EC2296EDC}"/>
              </a:ext>
            </a:extLst>
          </p:cNvPr>
          <p:cNvSpPr>
            <a:spLocks noGrp="1"/>
          </p:cNvSpPr>
          <p:nvPr>
            <p:ph type="title"/>
          </p:nvPr>
        </p:nvSpPr>
        <p:spPr>
          <a:xfrm>
            <a:off x="152657" y="103795"/>
            <a:ext cx="12273023" cy="530853"/>
          </a:xfrm>
        </p:spPr>
        <p:txBody>
          <a:bodyPr>
            <a:norm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Off-policy </a:t>
            </a:r>
            <a:r>
              <a:rPr lang="zh-CN" altLang="en-US" sz="2800" b="1" dirty="0">
                <a:solidFill>
                  <a:srgbClr val="FF0000"/>
                </a:solidFill>
                <a:latin typeface="微软雅黑" panose="020B0503020204020204" pitchFamily="34" charset="-122"/>
                <a:ea typeface="微软雅黑" panose="020B0503020204020204" pitchFamily="34" charset="-122"/>
              </a:rPr>
              <a:t>方法基础理论</a:t>
            </a:r>
            <a:r>
              <a:rPr lang="zh-CN" altLang="en-US" sz="2800" b="1" dirty="0">
                <a:latin typeface="微软雅黑" panose="020B0503020204020204" pitchFamily="34" charset="-122"/>
                <a:ea typeface="微软雅黑" panose="020B0503020204020204" pitchFamily="34" charset="-122"/>
              </a:rPr>
              <a:t>：重要性采样</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2406C93-9E2B-5202-82E6-30AF65C62A42}"/>
                  </a:ext>
                </a:extLst>
              </p:cNvPr>
              <p:cNvSpPr txBox="1"/>
              <p:nvPr/>
            </p:nvSpPr>
            <p:spPr>
              <a:xfrm>
                <a:off x="152657" y="681525"/>
                <a:ext cx="12273022" cy="1384995"/>
              </a:xfrm>
              <a:prstGeom prst="rect">
                <a:avLst/>
              </a:prstGeom>
              <a:noFill/>
            </p:spPr>
            <p:txBody>
              <a:bodyPr wrap="square">
                <a:spAutoFit/>
              </a:bodyPr>
              <a:lstStyle/>
              <a:p>
                <a:pPr marL="457200" indent="-457200">
                  <a:buFont typeface="Wingdings" panose="05000000000000000000" pitchFamily="2" charset="2"/>
                  <a:buChar char="p"/>
                </a:pPr>
                <a:r>
                  <a:rPr lang="zh-CN" altLang="en-US" sz="2800" dirty="0"/>
                  <a:t>根据目标策略和行为策略下轨迹相对概率，对off-policy的回报加权处理。</a:t>
                </a:r>
                <a:endParaRPr lang="en-US" altLang="zh-CN" sz="2800" dirty="0"/>
              </a:p>
              <a:p>
                <a:pPr marL="457200" indent="-457200">
                  <a:buFont typeface="Wingdings" panose="05000000000000000000" pitchFamily="2" charset="2"/>
                  <a:buChar char="p"/>
                </a:pPr>
                <a:r>
                  <a:rPr lang="zh-CN" altLang="en-US" sz="2800" dirty="0"/>
                  <a:t>从初始</a:t>
                </a:r>
                <a14:m>
                  <m:oMath xmlns:m="http://schemas.openxmlformats.org/officeDocument/2006/math">
                    <m:r>
                      <a:rPr lang="zh-CN" altLang="en-US" sz="2800" b="1" i="1" dirty="0">
                        <a:latin typeface="Cambria Math" panose="02040503050406030204" pitchFamily="18" charset="0"/>
                      </a:rPr>
                      <m:t>状态</m:t>
                    </m:r>
                    <m:sSub>
                      <m:sSubPr>
                        <m:ctrlPr>
                          <a:rPr lang="en-US" altLang="zh-CN" sz="2800" i="1" smtClean="0">
                            <a:latin typeface="Cambria Math" panose="02040503050406030204" pitchFamily="18" charset="0"/>
                          </a:rPr>
                        </m:ctrlPr>
                      </m:sSubPr>
                      <m:e>
                        <m:r>
                          <a:rPr lang="en-US" altLang="zh-CN" sz="2800" b="0" i="1">
                            <a:latin typeface="Cambria Math" panose="02040503050406030204" pitchFamily="18" charset="0"/>
                          </a:rPr>
                          <m:t>𝑆</m:t>
                        </m:r>
                      </m:e>
                      <m:sub>
                        <m:r>
                          <a:rPr lang="en-US" altLang="zh-CN" sz="2800" b="0" i="1" smtClean="0">
                            <a:latin typeface="Cambria Math" panose="02040503050406030204" pitchFamily="18" charset="0"/>
                          </a:rPr>
                          <m:t>𝑡</m:t>
                        </m:r>
                      </m:sub>
                    </m:sSub>
                  </m:oMath>
                </a14:m>
                <a:r>
                  <a:rPr lang="zh-CN" altLang="en-US" sz="2800" dirty="0"/>
                  <a:t>出发，遵循策略</a:t>
                </a:r>
                <a14:m>
                  <m:oMath xmlns:m="http://schemas.openxmlformats.org/officeDocument/2006/math">
                    <m:r>
                      <a:rPr lang="zh-CN" altLang="en-US" sz="2800" b="0" i="1">
                        <a:solidFill>
                          <a:srgbClr val="FF0000"/>
                        </a:solidFill>
                        <a:latin typeface="Cambria Math" panose="02040503050406030204" pitchFamily="18" charset="0"/>
                      </a:rPr>
                      <m:t>𝜋</m:t>
                    </m:r>
                  </m:oMath>
                </a14:m>
                <a:r>
                  <a:rPr lang="zh-CN" altLang="en-US" sz="2800" dirty="0"/>
                  <a:t>，生成状态</a:t>
                </a:r>
                <a:r>
                  <a:rPr lang="en-US" altLang="zh-CN" sz="2800" dirty="0"/>
                  <a:t>-</a:t>
                </a:r>
                <a:r>
                  <a:rPr lang="zh-CN" altLang="en-US" sz="2800" dirty="0"/>
                  <a:t>动作轨迹</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sub>
                    </m:sSub>
                    <m:r>
                      <a:rPr lang="en-US" altLang="zh-CN" sz="2800" b="1" i="1">
                        <a:latin typeface="Cambria Math" panose="02040503050406030204" pitchFamily="18" charset="0"/>
                      </a:rPr>
                      <m:t>,</m:t>
                    </m:r>
                    <m:r>
                      <a:rPr lang="en-US" altLang="zh-CN" sz="2800" b="1" i="0" smtClean="0">
                        <a:latin typeface="Cambria Math" panose="02040503050406030204" pitchFamily="18" charset="0"/>
                      </a:rPr>
                      <m:t>  </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m:t>
                        </m:r>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𝑻</m:t>
                        </m:r>
                      </m:sub>
                    </m:sSub>
                  </m:oMath>
                </a14:m>
                <a:r>
                  <a:rPr lang="zh-CN" altLang="en-US" sz="2800" dirty="0"/>
                  <a:t>的概率</a:t>
                </a:r>
                <a:r>
                  <a:rPr lang="en-US" altLang="zh-CN" sz="2800" dirty="0"/>
                  <a:t>(MDP)</a:t>
                </a:r>
                <a:r>
                  <a:rPr lang="zh-CN" altLang="en-US" sz="2800" dirty="0"/>
                  <a:t>如下</a:t>
                </a:r>
                <a:r>
                  <a:rPr lang="en-US" altLang="zh-CN" sz="2800" dirty="0"/>
                  <a:t>:</a:t>
                </a:r>
              </a:p>
            </p:txBody>
          </p:sp>
        </mc:Choice>
        <mc:Fallback xmlns="">
          <p:sp>
            <p:nvSpPr>
              <p:cNvPr id="5" name="文本框 4">
                <a:extLst>
                  <a:ext uri="{FF2B5EF4-FFF2-40B4-BE49-F238E27FC236}">
                    <a16:creationId xmlns:a16="http://schemas.microsoft.com/office/drawing/2014/main" id="{22406C93-9E2B-5202-82E6-30AF65C62A42}"/>
                  </a:ext>
                </a:extLst>
              </p:cNvPr>
              <p:cNvSpPr txBox="1">
                <a:spLocks noRot="1" noChangeAspect="1" noMove="1" noResize="1" noEditPoints="1" noAdjustHandles="1" noChangeArrowheads="1" noChangeShapeType="1" noTextEdit="1"/>
              </p:cNvSpPr>
              <p:nvPr/>
            </p:nvSpPr>
            <p:spPr>
              <a:xfrm>
                <a:off x="152657" y="681525"/>
                <a:ext cx="12273022" cy="1384995"/>
              </a:xfrm>
              <a:prstGeom prst="rect">
                <a:avLst/>
              </a:prstGeom>
              <a:blipFill>
                <a:blip r:embed="rId2"/>
                <a:stretch>
                  <a:fillRect l="-845" t="-5286" b="-110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9EA196-1A18-B2DF-C3D8-2D7C8667264A}"/>
                  </a:ext>
                </a:extLst>
              </p:cNvPr>
              <p:cNvSpPr txBox="1"/>
              <p:nvPr/>
            </p:nvSpPr>
            <p:spPr>
              <a:xfrm>
                <a:off x="703072" y="2145023"/>
                <a:ext cx="11722607" cy="1402307"/>
              </a:xfrm>
              <a:prstGeom prst="rect">
                <a:avLst/>
              </a:prstGeom>
              <a:noFill/>
            </p:spPr>
            <p:txBody>
              <a:bodyPr wrap="square">
                <a:spAutoFit/>
              </a:bodyPr>
              <a:lstStyle/>
              <a:p>
                <a:r>
                  <a:rPr lang="en-US" altLang="zh-CN" sz="2800" b="1" dirty="0"/>
                  <a:t>Pr(</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sub>
                    </m:sSub>
                    <m:r>
                      <a:rPr lang="en-US" altLang="zh-CN" sz="2800" b="1" i="1">
                        <a:latin typeface="Cambria Math" panose="02040503050406030204" pitchFamily="18" charset="0"/>
                      </a:rPr>
                      <m:t>,</m:t>
                    </m:r>
                    <m:r>
                      <a:rPr lang="en-US" altLang="zh-CN" sz="2800" b="1" i="0" smtClean="0">
                        <a:latin typeface="Cambria Math" panose="02040503050406030204" pitchFamily="18" charset="0"/>
                      </a:rPr>
                      <m:t> </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m:t>
                        </m:r>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𝑻</m:t>
                        </m:r>
                      </m:sub>
                    </m:sSub>
                    <m:d>
                      <m:dPr>
                        <m:begChr m:val="|"/>
                        <m:ctrlPr>
                          <a:rPr lang="en-US" altLang="zh-CN" sz="2800" b="0" i="1" smtClean="0">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zh-CN" altLang="en-US" sz="2800" b="1" i="1">
                            <a:solidFill>
                              <a:srgbClr val="FF0000"/>
                            </a:solidFill>
                            <a:latin typeface="Cambria Math" panose="02040503050406030204" pitchFamily="18" charset="0"/>
                          </a:rPr>
                          <m:t>𝝅</m:t>
                        </m:r>
                      </m:e>
                    </m:d>
                  </m:oMath>
                </a14:m>
                <a:endParaRPr lang="en-US" altLang="zh-CN" sz="28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b="0" i="0" smtClean="0">
                          <a:solidFill>
                            <a:srgbClr val="FF0000"/>
                          </a:solidFill>
                          <a:latin typeface="Cambria Math" panose="02040503050406030204" pitchFamily="18" charset="0"/>
                        </a:rPr>
                        <m:t>=</m:t>
                      </m:r>
                      <m:r>
                        <a:rPr lang="zh-CN" altLang="en-US" sz="2800" b="1" i="1">
                          <a:solidFill>
                            <a:srgbClr val="FF0000"/>
                          </a:solidFill>
                          <a:latin typeface="Cambria Math" panose="02040503050406030204" pitchFamily="18" charset="0"/>
                        </a:rPr>
                        <m:t>𝝅</m:t>
                      </m:r>
                      <m:d>
                        <m:dPr>
                          <m:ctrlPr>
                            <a:rPr lang="en-US" altLang="zh-CN" sz="2800" b="1" i="1" smtClean="0">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sub>
                          </m:sSub>
                        </m:e>
                      </m:d>
                      <m:r>
                        <a:rPr lang="en-US" altLang="zh-CN" sz="2800" b="1" i="1" smtClean="0">
                          <a:solidFill>
                            <a:srgbClr val="FF0000"/>
                          </a:solidFill>
                          <a:latin typeface="Cambria Math" panose="02040503050406030204" pitchFamily="18" charset="0"/>
                        </a:rPr>
                        <m:t>𝒑</m:t>
                      </m:r>
                      <m:d>
                        <m:dPr>
                          <m:ctrlPr>
                            <a:rPr lang="en-US" altLang="zh-CN" sz="2800" b="1" i="1" smtClean="0">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sub>
                          </m:sSub>
                          <m:r>
                            <a:rPr lang="en-US" altLang="zh-CN" sz="2800" b="1" i="1" smtClean="0">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sub>
                          </m:sSub>
                        </m:e>
                      </m:d>
                      <m:r>
                        <a:rPr lang="zh-CN" altLang="en-US" sz="2800" b="1" i="1">
                          <a:solidFill>
                            <a:srgbClr val="FF0000"/>
                          </a:solidFill>
                          <a:latin typeface="Cambria Math" panose="02040503050406030204" pitchFamily="18" charset="0"/>
                        </a:rPr>
                        <m:t>𝝅</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e>
                      </m:d>
                      <m:r>
                        <a:rPr lang="en-US" altLang="zh-CN" sz="2800" b="1" i="1" smtClean="0">
                          <a:latin typeface="Cambria Math" panose="02040503050406030204" pitchFamily="18" charset="0"/>
                        </a:rPr>
                        <m:t>…</m:t>
                      </m:r>
                      <m:r>
                        <a:rPr lang="en-US" altLang="zh-CN" sz="2800" b="1" i="1">
                          <a:solidFill>
                            <a:srgbClr val="FF0000"/>
                          </a:solidFill>
                          <a:latin typeface="Cambria Math" panose="02040503050406030204" pitchFamily="18" charset="0"/>
                        </a:rPr>
                        <m:t>𝒑</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𝑻</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e>
                      </m:d>
                    </m:oMath>
                  </m:oMathPara>
                </a14:m>
                <a:endParaRPr lang="en-US" altLang="zh-CN" sz="2800" b="1" dirty="0">
                  <a:solidFill>
                    <a:srgbClr val="FF0000"/>
                  </a:solidFill>
                </a:endParaRPr>
              </a:p>
              <a:p>
                <a:r>
                  <a:rPr lang="zh-CN" altLang="en-US" sz="2800" dirty="0"/>
                  <a:t>                                                          </a:t>
                </a:r>
                <a14:m>
                  <m:oMath xmlns:m="http://schemas.openxmlformats.org/officeDocument/2006/math">
                    <m:r>
                      <a:rPr lang="en-US" altLang="zh-CN" sz="2800" b="0" i="0" smtClean="0">
                        <a:solidFill>
                          <a:srgbClr val="FF0000"/>
                        </a:solidFill>
                        <a:latin typeface="Cambria Math" panose="02040503050406030204" pitchFamily="18" charset="0"/>
                      </a:rPr>
                      <m:t> =</m:t>
                    </m:r>
                  </m:oMath>
                </a14:m>
                <a:r>
                  <a:rPr lang="zh-CN" altLang="en-US" sz="2800" dirty="0"/>
                  <a:t> </a:t>
                </a:r>
                <a14:m>
                  <m:oMath xmlns:m="http://schemas.openxmlformats.org/officeDocument/2006/math">
                    <m:nary>
                      <m:naryPr>
                        <m:chr m:val="∏"/>
                        <m:ctrlPr>
                          <a:rPr lang="zh-CN" altLang="en-US" sz="2800" i="1" dirty="0" smtClean="0">
                            <a:latin typeface="Cambria Math" panose="02040503050406030204" pitchFamily="18" charset="0"/>
                          </a:rPr>
                        </m:ctrlPr>
                      </m:naryPr>
                      <m:sub>
                        <m:r>
                          <m:rPr>
                            <m:brk m:alnAt="23"/>
                          </m:rPr>
                          <a:rPr lang="en-US" altLang="zh-CN" sz="2800" b="0" i="1" dirty="0" smtClean="0">
                            <a:latin typeface="Cambria Math" panose="02040503050406030204" pitchFamily="18" charset="0"/>
                          </a:rPr>
                          <m:t>𝑘</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𝑡</m:t>
                        </m:r>
                      </m:sub>
                      <m:sup>
                        <m:r>
                          <a:rPr lang="en-US" altLang="zh-CN" sz="2800" b="0" i="1" dirty="0" smtClean="0">
                            <a:latin typeface="Cambria Math" panose="02040503050406030204" pitchFamily="18" charset="0"/>
                          </a:rPr>
                          <m:t>𝑇</m:t>
                        </m:r>
                        <m:r>
                          <a:rPr lang="en-US" altLang="zh-CN" sz="2800" b="0" i="1" dirty="0" smtClean="0">
                            <a:latin typeface="Cambria Math" panose="02040503050406030204" pitchFamily="18" charset="0"/>
                          </a:rPr>
                          <m:t>−1</m:t>
                        </m:r>
                      </m:sup>
                      <m:e>
                        <m:r>
                          <a:rPr lang="zh-CN" altLang="en-US" sz="2800" b="1" i="1">
                            <a:solidFill>
                              <a:srgbClr val="FF0000"/>
                            </a:solidFill>
                            <a:latin typeface="Cambria Math" panose="02040503050406030204" pitchFamily="18" charset="0"/>
                          </a:rPr>
                          <m:t>𝝅</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smtClean="0">
                                    <a:latin typeface="Cambria Math" panose="02040503050406030204" pitchFamily="18" charset="0"/>
                                  </a:rPr>
                                  <m:t>𝒌</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𝒌</m:t>
                                </m:r>
                              </m:sub>
                            </m:sSub>
                          </m:e>
                        </m:d>
                        <m:r>
                          <a:rPr lang="en-US" altLang="zh-CN" sz="2800" b="1" i="1">
                            <a:solidFill>
                              <a:srgbClr val="FF0000"/>
                            </a:solidFill>
                            <a:latin typeface="Cambria Math" panose="02040503050406030204" pitchFamily="18" charset="0"/>
                          </a:rPr>
                          <m:t>𝒑</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𝒌</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e>
                          <m:e>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𝒌</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smtClean="0">
                                    <a:latin typeface="Cambria Math" panose="02040503050406030204" pitchFamily="18" charset="0"/>
                                  </a:rPr>
                                  <m:t>𝒌</m:t>
                                </m:r>
                              </m:sub>
                            </m:sSub>
                          </m:e>
                        </m:d>
                      </m:e>
                    </m:nary>
                  </m:oMath>
                </a14:m>
                <a:endParaRPr lang="zh-CN" altLang="en-US" sz="2800" dirty="0"/>
              </a:p>
            </p:txBody>
          </p:sp>
        </mc:Choice>
        <mc:Fallback xmlns="">
          <p:sp>
            <p:nvSpPr>
              <p:cNvPr id="8" name="文本框 7">
                <a:extLst>
                  <a:ext uri="{FF2B5EF4-FFF2-40B4-BE49-F238E27FC236}">
                    <a16:creationId xmlns:a16="http://schemas.microsoft.com/office/drawing/2014/main" id="{139EA196-1A18-B2DF-C3D8-2D7C8667264A}"/>
                  </a:ext>
                </a:extLst>
              </p:cNvPr>
              <p:cNvSpPr txBox="1">
                <a:spLocks noRot="1" noChangeAspect="1" noMove="1" noResize="1" noEditPoints="1" noAdjustHandles="1" noChangeArrowheads="1" noChangeShapeType="1" noTextEdit="1"/>
              </p:cNvSpPr>
              <p:nvPr/>
            </p:nvSpPr>
            <p:spPr>
              <a:xfrm>
                <a:off x="703072" y="2145023"/>
                <a:ext cx="11722607" cy="1402307"/>
              </a:xfrm>
              <a:prstGeom prst="rect">
                <a:avLst/>
              </a:prstGeom>
              <a:blipFill>
                <a:blip r:embed="rId3"/>
                <a:stretch>
                  <a:fillRect l="-1040" t="-478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69DB143-6DCA-5C12-EF46-755290372517}"/>
              </a:ext>
            </a:extLst>
          </p:cNvPr>
          <p:cNvSpPr txBox="1"/>
          <p:nvPr/>
        </p:nvSpPr>
        <p:spPr>
          <a:xfrm>
            <a:off x="234696" y="3703272"/>
            <a:ext cx="12273022" cy="523220"/>
          </a:xfrm>
          <a:prstGeom prst="rect">
            <a:avLst/>
          </a:prstGeom>
          <a:noFill/>
        </p:spPr>
        <p:txBody>
          <a:bodyPr wrap="square">
            <a:spAutoFit/>
          </a:bodyPr>
          <a:lstStyle/>
          <a:p>
            <a:pPr marL="457200" indent="-457200">
              <a:buFont typeface="Wingdings" panose="05000000000000000000" pitchFamily="2" charset="2"/>
              <a:buChar char="p"/>
            </a:pPr>
            <a:r>
              <a:rPr lang="zh-CN" altLang="en-US" sz="2800" dirty="0"/>
              <a:t>目标策略和行为策略对于一条轨迹的相对概率（即重要抽样系数）为：</a:t>
            </a:r>
            <a:r>
              <a:rPr lang="en-US" altLang="zh-CN" sz="2800" dirty="0"/>
              <a:t>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C76BD21-ABDF-D23C-8E92-9272C60D7F2F}"/>
                  </a:ext>
                </a:extLst>
              </p:cNvPr>
              <p:cNvSpPr txBox="1"/>
              <p:nvPr/>
            </p:nvSpPr>
            <p:spPr>
              <a:xfrm>
                <a:off x="990962" y="4429928"/>
                <a:ext cx="9725660" cy="893578"/>
              </a:xfrm>
              <a:prstGeom prst="rect">
                <a:avLst/>
              </a:prstGeom>
              <a:noFill/>
            </p:spPr>
            <p:txBody>
              <a:bodyPr wrap="square">
                <a:spAutoFit/>
              </a:bodyPr>
              <a:lstStyle/>
              <a:p>
                <a14:m>
                  <m:oMath xmlns:m="http://schemas.openxmlformats.org/officeDocument/2006/math">
                    <m:sSub>
                      <m:sSubPr>
                        <m:ctrlPr>
                          <a:rPr lang="en-US" altLang="zh-CN" sz="2800" b="1" i="1" smtClean="0">
                            <a:latin typeface="Cambria Math" panose="02040503050406030204" pitchFamily="18" charset="0"/>
                          </a:rPr>
                        </m:ctrlPr>
                      </m:sSubPr>
                      <m:e>
                        <m:r>
                          <a:rPr lang="zh-CN" altLang="en-US" sz="2800" b="1" i="1">
                            <a:latin typeface="Cambria Math" panose="02040503050406030204" pitchFamily="18" charset="0"/>
                          </a:rPr>
                          <m:t>𝝆</m:t>
                        </m:r>
                      </m:e>
                      <m:sub>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0" i="0" smtClean="0">
                        <a:solidFill>
                          <a:srgbClr val="FF0000"/>
                        </a:solidFill>
                        <a:latin typeface="Cambria Math" panose="02040503050406030204" pitchFamily="18" charset="0"/>
                      </a:rPr>
                      <m:t>=</m:t>
                    </m:r>
                    <m:f>
                      <m:fPr>
                        <m:ctrlPr>
                          <a:rPr lang="en-US" altLang="zh-CN" sz="2800" b="0" i="1" smtClean="0">
                            <a:solidFill>
                              <a:srgbClr val="FF0000"/>
                            </a:solidFill>
                            <a:latin typeface="Cambria Math" panose="02040503050406030204" pitchFamily="18" charset="0"/>
                          </a:rPr>
                        </m:ctrlPr>
                      </m:fPr>
                      <m:num>
                        <m:nary>
                          <m:naryPr>
                            <m:chr m:val="∏"/>
                            <m:ctrlPr>
                              <a:rPr lang="zh-CN" altLang="en-US"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𝑘</m:t>
                            </m:r>
                            <m:r>
                              <a:rPr lang="en-US" altLang="zh-CN" sz="2800" i="1" dirty="0">
                                <a:latin typeface="Cambria Math" panose="02040503050406030204" pitchFamily="18" charset="0"/>
                              </a:rPr>
                              <m:t>=</m:t>
                            </m:r>
                            <m:r>
                              <a:rPr lang="en-US" altLang="zh-CN" sz="2800" i="1" dirty="0">
                                <a:latin typeface="Cambria Math" panose="02040503050406030204" pitchFamily="18" charset="0"/>
                              </a:rPr>
                              <m:t>𝑡</m:t>
                            </m:r>
                          </m:sub>
                          <m:sup>
                            <m:r>
                              <a:rPr lang="en-US" altLang="zh-CN" sz="2800" i="1" dirty="0">
                                <a:latin typeface="Cambria Math" panose="02040503050406030204" pitchFamily="18" charset="0"/>
                              </a:rPr>
                              <m:t>𝑇</m:t>
                            </m:r>
                            <m:r>
                              <a:rPr lang="en-US" altLang="zh-CN" sz="2800" i="1" dirty="0">
                                <a:latin typeface="Cambria Math" panose="02040503050406030204" pitchFamily="18" charset="0"/>
                              </a:rPr>
                              <m:t>−1</m:t>
                            </m:r>
                          </m:sup>
                          <m:e>
                            <m:r>
                              <a:rPr lang="zh-CN" altLang="en-US" sz="2800" b="1" i="1">
                                <a:solidFill>
                                  <a:srgbClr val="FF0000"/>
                                </a:solidFill>
                                <a:latin typeface="Cambria Math" panose="02040503050406030204" pitchFamily="18" charset="0"/>
                              </a:rPr>
                              <m:t>𝝅</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e>
                            </m:d>
                            <m:r>
                              <a:rPr lang="en-US" altLang="zh-CN" sz="2800" b="1" i="1">
                                <a:solidFill>
                                  <a:srgbClr val="FF0000"/>
                                </a:solidFill>
                                <a:latin typeface="Cambria Math" panose="02040503050406030204" pitchFamily="18" charset="0"/>
                              </a:rPr>
                              <m:t>𝒑</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d>
                          </m:e>
                        </m:nary>
                      </m:num>
                      <m:den>
                        <m:nary>
                          <m:naryPr>
                            <m:chr m:val="∏"/>
                            <m:ctrlPr>
                              <a:rPr lang="zh-CN" altLang="en-US"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𝑘</m:t>
                            </m:r>
                            <m:r>
                              <a:rPr lang="en-US" altLang="zh-CN" sz="2800" i="1" dirty="0">
                                <a:latin typeface="Cambria Math" panose="02040503050406030204" pitchFamily="18" charset="0"/>
                              </a:rPr>
                              <m:t>=</m:t>
                            </m:r>
                            <m:r>
                              <a:rPr lang="en-US" altLang="zh-CN" sz="2800" i="1" dirty="0">
                                <a:latin typeface="Cambria Math" panose="02040503050406030204" pitchFamily="18" charset="0"/>
                              </a:rPr>
                              <m:t>𝑡</m:t>
                            </m:r>
                          </m:sub>
                          <m:sup>
                            <m:r>
                              <a:rPr lang="en-US" altLang="zh-CN" sz="2800" i="1" dirty="0">
                                <a:latin typeface="Cambria Math" panose="02040503050406030204" pitchFamily="18" charset="0"/>
                              </a:rPr>
                              <m:t>𝑇</m:t>
                            </m:r>
                            <m:r>
                              <a:rPr lang="en-US" altLang="zh-CN" sz="2800" i="1" dirty="0">
                                <a:latin typeface="Cambria Math" panose="02040503050406030204" pitchFamily="18" charset="0"/>
                              </a:rPr>
                              <m:t>−1</m:t>
                            </m:r>
                          </m:sup>
                          <m:e>
                            <m:r>
                              <a:rPr lang="en-US" altLang="zh-CN" sz="2800" b="1" i="1" dirty="0" smtClean="0">
                                <a:latin typeface="Cambria Math" panose="02040503050406030204" pitchFamily="18" charset="0"/>
                              </a:rPr>
                              <m:t>𝒃</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e>
                            </m:d>
                            <m:r>
                              <a:rPr lang="en-US" altLang="zh-CN" sz="2800" b="1" i="1">
                                <a:solidFill>
                                  <a:srgbClr val="FF0000"/>
                                </a:solidFill>
                                <a:latin typeface="Cambria Math" panose="02040503050406030204" pitchFamily="18" charset="0"/>
                              </a:rPr>
                              <m:t>𝒑</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d>
                          </m:e>
                        </m:nary>
                      </m:den>
                    </m:f>
                  </m:oMath>
                </a14:m>
                <a:r>
                  <a:rPr lang="en-US" altLang="zh-CN" sz="2800" dirty="0"/>
                  <a:t>=</a:t>
                </a:r>
                <a:r>
                  <a:rPr lang="en-US" altLang="zh-CN" sz="2800" dirty="0">
                    <a:solidFill>
                      <a:srgbClr val="FF0000"/>
                    </a:solidFill>
                  </a:rPr>
                  <a:t> </a:t>
                </a:r>
                <a14:m>
                  <m:oMath xmlns:m="http://schemas.openxmlformats.org/officeDocument/2006/math">
                    <m:nary>
                      <m:naryPr>
                        <m:chr m:val="∏"/>
                        <m:ctrlPr>
                          <a:rPr lang="zh-CN" altLang="en-US"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𝑘</m:t>
                        </m:r>
                        <m:r>
                          <a:rPr lang="en-US" altLang="zh-CN" sz="2800" i="1" dirty="0">
                            <a:latin typeface="Cambria Math" panose="02040503050406030204" pitchFamily="18" charset="0"/>
                          </a:rPr>
                          <m:t>=</m:t>
                        </m:r>
                        <m:r>
                          <a:rPr lang="en-US" altLang="zh-CN" sz="2800" i="1" dirty="0">
                            <a:latin typeface="Cambria Math" panose="02040503050406030204" pitchFamily="18" charset="0"/>
                          </a:rPr>
                          <m:t>𝑡</m:t>
                        </m:r>
                      </m:sub>
                      <m:sup>
                        <m:r>
                          <a:rPr lang="en-US" altLang="zh-CN" sz="2800" i="1" dirty="0">
                            <a:latin typeface="Cambria Math" panose="02040503050406030204" pitchFamily="18" charset="0"/>
                          </a:rPr>
                          <m:t>𝑇</m:t>
                        </m:r>
                        <m:r>
                          <a:rPr lang="en-US" altLang="zh-CN" sz="2800" i="1" dirty="0">
                            <a:latin typeface="Cambria Math" panose="02040503050406030204" pitchFamily="18" charset="0"/>
                          </a:rPr>
                          <m:t>−1</m:t>
                        </m:r>
                      </m:sup>
                      <m:e>
                        <m:f>
                          <m:fPr>
                            <m:ctrlPr>
                              <a:rPr lang="en-US" altLang="zh-CN" sz="2800" i="1" dirty="0" smtClean="0">
                                <a:latin typeface="Cambria Math" panose="02040503050406030204" pitchFamily="18" charset="0"/>
                              </a:rPr>
                            </m:ctrlPr>
                          </m:fPr>
                          <m:num>
                            <m:r>
                              <a:rPr lang="zh-CN" altLang="en-US" sz="2800" b="1" i="1">
                                <a:solidFill>
                                  <a:srgbClr val="FF0000"/>
                                </a:solidFill>
                                <a:latin typeface="Cambria Math" panose="02040503050406030204" pitchFamily="18" charset="0"/>
                              </a:rPr>
                              <m:t>𝝅</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e>
                            </m:d>
                          </m:num>
                          <m:den>
                            <m:r>
                              <a:rPr lang="en-US" altLang="zh-CN" sz="2800" b="1" i="1" dirty="0">
                                <a:latin typeface="Cambria Math" panose="02040503050406030204" pitchFamily="18" charset="0"/>
                              </a:rPr>
                              <m:t>𝒃</m:t>
                            </m:r>
                            <m:d>
                              <m:dPr>
                                <m:ctrlPr>
                                  <a:rPr lang="en-US" altLang="zh-CN" sz="2800" b="1" i="1">
                                    <a:solidFill>
                                      <a:srgbClr val="FF0000"/>
                                    </a:solidFill>
                                    <a:latin typeface="Cambria Math" panose="02040503050406030204" pitchFamily="18" charset="0"/>
                                  </a:rPr>
                                </m:ctrlPr>
                              </m:dPr>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𝑨</m:t>
                                    </m:r>
                                  </m:e>
                                  <m:sub>
                                    <m:r>
                                      <a:rPr lang="en-US" altLang="zh-CN" sz="2800" b="1" i="1">
                                        <a:latin typeface="Cambria Math" panose="02040503050406030204" pitchFamily="18" charset="0"/>
                                      </a:rPr>
                                      <m:t>𝒌</m:t>
                                    </m:r>
                                  </m:sub>
                                </m:sSub>
                              </m:e>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𝒌</m:t>
                                    </m:r>
                                  </m:sub>
                                </m:sSub>
                              </m:e>
                            </m:d>
                          </m:den>
                        </m:f>
                      </m:e>
                    </m:nary>
                  </m:oMath>
                </a14:m>
                <a:endParaRPr lang="zh-CN" altLang="en-US" sz="2800" dirty="0"/>
              </a:p>
            </p:txBody>
          </p:sp>
        </mc:Choice>
        <mc:Fallback xmlns="">
          <p:sp>
            <p:nvSpPr>
              <p:cNvPr id="10" name="文本框 9">
                <a:extLst>
                  <a:ext uri="{FF2B5EF4-FFF2-40B4-BE49-F238E27FC236}">
                    <a16:creationId xmlns:a16="http://schemas.microsoft.com/office/drawing/2014/main" id="{9C76BD21-ABDF-D23C-8E92-9272C60D7F2F}"/>
                  </a:ext>
                </a:extLst>
              </p:cNvPr>
              <p:cNvSpPr txBox="1">
                <a:spLocks noRot="1" noChangeAspect="1" noMove="1" noResize="1" noEditPoints="1" noAdjustHandles="1" noChangeArrowheads="1" noChangeShapeType="1" noTextEdit="1"/>
              </p:cNvSpPr>
              <p:nvPr/>
            </p:nvSpPr>
            <p:spPr>
              <a:xfrm>
                <a:off x="990962" y="4429928"/>
                <a:ext cx="9725660" cy="893578"/>
              </a:xfrm>
              <a:prstGeom prst="rect">
                <a:avLst/>
              </a:prstGeom>
              <a:blipFill>
                <a:blip r:embed="rId4"/>
                <a:stretch>
                  <a:fillRect/>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133C823-C159-08FC-0B4A-5751A6A33CCF}"/>
              </a:ext>
            </a:extLst>
          </p:cNvPr>
          <p:cNvSpPr txBox="1"/>
          <p:nvPr/>
        </p:nvSpPr>
        <p:spPr>
          <a:xfrm>
            <a:off x="234696" y="5653255"/>
            <a:ext cx="11722608" cy="523220"/>
          </a:xfrm>
          <a:prstGeom prst="rect">
            <a:avLst/>
          </a:prstGeom>
          <a:noFill/>
        </p:spPr>
        <p:txBody>
          <a:bodyPr wrap="square">
            <a:spAutoFit/>
          </a:bodyPr>
          <a:lstStyle/>
          <a:p>
            <a:pPr marL="457200" indent="-457200">
              <a:buFont typeface="Wingdings" panose="05000000000000000000" pitchFamily="2" charset="2"/>
              <a:buChar char="p"/>
            </a:pPr>
            <a:r>
              <a:rPr lang="zh-CN" altLang="en-US" sz="2800" dirty="0"/>
              <a:t>重要性抽样比率最终只取决于这两种策略和序列，而不依赖于</a:t>
            </a:r>
            <a:r>
              <a:rPr lang="en-US" altLang="zh-CN" sz="2800" dirty="0"/>
              <a:t>MDP</a:t>
            </a:r>
            <a:r>
              <a:rPr lang="zh-CN" altLang="en-US" b="0" i="0" dirty="0">
                <a:solidFill>
                  <a:srgbClr val="24292E"/>
                </a:solidFill>
                <a:effectLst/>
                <a:latin typeface="Helvetica Neue"/>
              </a:rPr>
              <a:t>。</a:t>
            </a:r>
            <a:endParaRPr lang="zh-CN" altLang="en-US" dirty="0"/>
          </a:p>
        </p:txBody>
      </p:sp>
    </p:spTree>
    <p:extLst>
      <p:ext uri="{BB962C8B-B14F-4D97-AF65-F5344CB8AC3E}">
        <p14:creationId xmlns:p14="http://schemas.microsoft.com/office/powerpoint/2010/main" val="3725334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8A767C-EF0A-B8E5-EE42-643DD434F848}"/>
                  </a:ext>
                </a:extLst>
              </p:cNvPr>
              <p:cNvSpPr txBox="1"/>
              <p:nvPr/>
            </p:nvSpPr>
            <p:spPr>
              <a:xfrm>
                <a:off x="159473" y="1110578"/>
                <a:ext cx="11307097" cy="3256982"/>
              </a:xfrm>
              <a:prstGeom prst="rect">
                <a:avLst/>
              </a:prstGeom>
              <a:noFill/>
            </p:spPr>
            <p:txBody>
              <a:bodyPr wrap="square">
                <a:spAutoFit/>
              </a:bodyPr>
              <a:lstStyle/>
              <a:p>
                <a:pPr marL="457200" indent="-457200">
                  <a:lnSpc>
                    <a:spcPct val="150000"/>
                  </a:lnSpc>
                  <a:buFont typeface="Wingdings" panose="05000000000000000000" pitchFamily="2" charset="2"/>
                  <a:buChar char="p"/>
                </a:pPr>
                <a:r>
                  <a:rPr lang="zh-CN" altLang="en-US" sz="2800" dirty="0"/>
                  <a:t>需要估计目标策略下状态的期望回报（价值），但只有由行为策略数据估算出来的回报</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𝒕</m:t>
                        </m:r>
                      </m:sub>
                    </m:sSub>
                  </m:oMath>
                </a14:m>
                <a:r>
                  <a:rPr lang="zh-CN" altLang="en-US" sz="2800" dirty="0"/>
                  <a:t>，期望值如下</a:t>
                </a:r>
                <a:r>
                  <a:rPr lang="en-US" altLang="zh-CN" sz="2800" dirty="0"/>
                  <a:t>: </a:t>
                </a:r>
                <a:endParaRPr lang="en-US" altLang="zh-CN" sz="280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𝑏</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b="0" i="1" smtClean="0">
                          <a:latin typeface="Cambria Math" panose="02040503050406030204" pitchFamily="18" charset="0"/>
                        </a:rPr>
                        <m:t>=</m:t>
                      </m:r>
                      <m:r>
                        <a:rPr lang="zh-CN" altLang="en-US" sz="2800" i="1">
                          <a:latin typeface="Cambria Math" panose="02040503050406030204" pitchFamily="18" charset="0"/>
                          <a:ea typeface="Cambria Math" panose="02040503050406030204" pitchFamily="18" charset="0"/>
                        </a:rPr>
                        <m:t>𝔼</m:t>
                      </m:r>
                      <m:d>
                        <m:dPr>
                          <m:begChr m:val="["/>
                          <m:endChr m:val="]"/>
                          <m:ctrlPr>
                            <a:rPr lang="en-US" altLang="zh-CN" sz="2800" i="1">
                              <a:latin typeface="Cambria Math" panose="02040503050406030204" pitchFamily="18" charset="0"/>
                              <a:ea typeface="Cambria Math" panose="02040503050406030204" pitchFamily="18" charset="0"/>
                            </a:rPr>
                          </m:ctrlPr>
                        </m:dPr>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𝐺</m:t>
                              </m:r>
                            </m:e>
                            <m:sub>
                              <m:r>
                                <a:rPr lang="en-US" altLang="zh-CN" sz="2800" i="1">
                                  <a:latin typeface="Cambria Math" panose="02040503050406030204" pitchFamily="18" charset="0"/>
                                  <a:ea typeface="Cambria Math" panose="02040503050406030204" pitchFamily="18" charset="0"/>
                                </a:rPr>
                                <m:t>𝑡</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r>
                            <a:rPr lang="en-US" altLang="zh-CN" sz="2800" i="1">
                              <a:latin typeface="Cambria Math" panose="02040503050406030204" pitchFamily="18" charset="0"/>
                            </a:rPr>
                            <m:t>𝑠</m:t>
                          </m:r>
                        </m:e>
                      </m:d>
                    </m:oMath>
                  </m:oMathPara>
                </a14:m>
                <a:endParaRPr lang="en-US" altLang="zh-CN" sz="2800" dirty="0">
                  <a:latin typeface="-apple-system"/>
                </a:endParaRPr>
              </a:p>
              <a:p>
                <a:pPr marL="457200" indent="-457200">
                  <a:lnSpc>
                    <a:spcPct val="150000"/>
                  </a:lnSpc>
                  <a:buFont typeface="Wingdings" panose="05000000000000000000" pitchFamily="2" charset="2"/>
                  <a:buChar char="p"/>
                </a:pPr>
                <a:r>
                  <a:rPr lang="zh-CN" altLang="en-US" sz="2800" dirty="0">
                    <a:latin typeface="-apple-system"/>
                  </a:rPr>
                  <a:t>如何获得</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𝑣</m:t>
                        </m:r>
                      </m:e>
                      <m:sub>
                        <m:r>
                          <a:rPr lang="zh-CN" altLang="en-US" sz="2800" i="1" smtClean="0">
                            <a:latin typeface="Cambria Math" panose="02040503050406030204" pitchFamily="18" charset="0"/>
                          </a:rPr>
                          <m:t>𝜋</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oMath>
                </a14:m>
                <a:r>
                  <a:rPr lang="zh-CN" altLang="en-US" sz="2800" dirty="0"/>
                  <a:t>？</a:t>
                </a:r>
                <a:endParaRPr lang="en-US" altLang="zh-CN" sz="2800" dirty="0"/>
              </a:p>
              <a:p>
                <a:pPr marL="457200" indent="-457200">
                  <a:lnSpc>
                    <a:spcPct val="150000"/>
                  </a:lnSpc>
                  <a:buFont typeface="Wingdings" panose="05000000000000000000" pitchFamily="2" charset="2"/>
                  <a:buChar char="p"/>
                </a:pPr>
                <a:r>
                  <a:rPr lang="zh-CN" altLang="en-US" sz="2800" dirty="0"/>
                  <a:t>基于重要性采样比率</a:t>
                </a:r>
                <a14:m>
                  <m:oMath xmlns:m="http://schemas.openxmlformats.org/officeDocument/2006/math">
                    <m:sSub>
                      <m:sSubPr>
                        <m:ctrlPr>
                          <a:rPr lang="en-US" altLang="zh-CN" sz="2800" b="1" i="1" smtClean="0">
                            <a:latin typeface="Cambria Math" panose="02040503050406030204" pitchFamily="18" charset="0"/>
                          </a:rPr>
                        </m:ctrlPr>
                      </m:sSubPr>
                      <m:e>
                        <m:r>
                          <a:rPr lang="zh-CN" altLang="en-US" sz="2800" b="1" i="1">
                            <a:latin typeface="Cambria Math" panose="02040503050406030204" pitchFamily="18" charset="0"/>
                          </a:rPr>
                          <m:t>𝝆</m:t>
                        </m:r>
                      </m:e>
                      <m:sub>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oMath>
                </a14:m>
                <a:r>
                  <a:rPr lang="zh-CN" altLang="en-US" sz="2800" dirty="0"/>
                  <a:t>可以使回报转换为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zh-CN" altLang="en-US" sz="2800" i="1">
                            <a:latin typeface="Cambria Math" panose="02040503050406030204" pitchFamily="18" charset="0"/>
                          </a:rPr>
                          <m:t>𝜋</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oMath>
                </a14:m>
                <a:r>
                  <a:rPr lang="zh-CN" altLang="en-US" sz="2800" dirty="0"/>
                  <a:t>：</a:t>
                </a:r>
              </a:p>
            </p:txBody>
          </p:sp>
        </mc:Choice>
        <mc:Fallback xmlns="">
          <p:sp>
            <p:nvSpPr>
              <p:cNvPr id="9" name="文本框 8">
                <a:extLst>
                  <a:ext uri="{FF2B5EF4-FFF2-40B4-BE49-F238E27FC236}">
                    <a16:creationId xmlns:a16="http://schemas.microsoft.com/office/drawing/2014/main" id="{D08A767C-EF0A-B8E5-EE42-643DD434F848}"/>
                  </a:ext>
                </a:extLst>
              </p:cNvPr>
              <p:cNvSpPr txBox="1">
                <a:spLocks noRot="1" noChangeAspect="1" noMove="1" noResize="1" noEditPoints="1" noAdjustHandles="1" noChangeArrowheads="1" noChangeShapeType="1" noTextEdit="1"/>
              </p:cNvSpPr>
              <p:nvPr/>
            </p:nvSpPr>
            <p:spPr>
              <a:xfrm>
                <a:off x="159473" y="1110578"/>
                <a:ext cx="11307097" cy="3256982"/>
              </a:xfrm>
              <a:prstGeom prst="rect">
                <a:avLst/>
              </a:prstGeom>
              <a:blipFill>
                <a:blip r:embed="rId2"/>
                <a:stretch>
                  <a:fillRect l="-916" b="-43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93A98F8-D5BD-9A1A-6237-388804B00975}"/>
                  </a:ext>
                </a:extLst>
              </p:cNvPr>
              <p:cNvSpPr txBox="1"/>
              <p:nvPr/>
            </p:nvSpPr>
            <p:spPr>
              <a:xfrm>
                <a:off x="2554749" y="4520441"/>
                <a:ext cx="609985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zh-CN" altLang="en-US" sz="2800" i="1">
                              <a:latin typeface="Cambria Math" panose="02040503050406030204" pitchFamily="18" charset="0"/>
                            </a:rPr>
                            <m:t>𝜋</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i="1">
                          <a:latin typeface="Cambria Math" panose="02040503050406030204" pitchFamily="18" charset="0"/>
                        </a:rPr>
                        <m:t>=</m:t>
                      </m:r>
                      <m:r>
                        <a:rPr lang="zh-CN" altLang="en-US" sz="2800" i="1">
                          <a:latin typeface="Cambria Math" panose="02040503050406030204" pitchFamily="18" charset="0"/>
                        </a:rPr>
                        <m:t>𝔼</m:t>
                      </m:r>
                      <m:d>
                        <m:dPr>
                          <m:begChr m:val="["/>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sSub>
                                <m:sSubPr>
                                  <m:ctrlPr>
                                    <a:rPr lang="en-US" altLang="zh-CN" sz="2800" b="1" i="1">
                                      <a:latin typeface="Cambria Math" panose="02040503050406030204" pitchFamily="18" charset="0"/>
                                    </a:rPr>
                                  </m:ctrlPr>
                                </m:sSubPr>
                                <m:e>
                                  <m:r>
                                    <a:rPr lang="zh-CN" altLang="en-US" sz="2800" b="1" i="1">
                                      <a:latin typeface="Cambria Math" panose="02040503050406030204" pitchFamily="18" charset="0"/>
                                    </a:rPr>
                                    <m:t>𝝆</m:t>
                                  </m:r>
                                </m:e>
                                <m:sub>
                                  <m:r>
                                    <a:rPr lang="en-US" altLang="zh-CN" sz="2800" b="1" i="1">
                                      <a:latin typeface="Cambria Math" panose="02040503050406030204" pitchFamily="18" charset="0"/>
                                    </a:rPr>
                                    <m:t>𝒕</m:t>
                                  </m:r>
                                  <m:r>
                                    <a:rPr lang="en-US" altLang="zh-CN" sz="2800" b="1" i="1">
                                      <a:latin typeface="Cambria Math" panose="02040503050406030204" pitchFamily="18" charset="0"/>
                                    </a:rPr>
                                    <m:t>:</m:t>
                                  </m:r>
                                  <m:r>
                                    <a:rPr lang="en-US" altLang="zh-CN" sz="2800" b="1" i="1">
                                      <a:latin typeface="Cambria Math" panose="02040503050406030204" pitchFamily="18" charset="0"/>
                                    </a:rPr>
                                    <m:t>𝑻</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Sub>
                              <m:r>
                                <a:rPr lang="en-US" altLang="zh-CN" sz="2800" i="1">
                                  <a:latin typeface="Cambria Math" panose="02040503050406030204" pitchFamily="18" charset="0"/>
                                </a:rPr>
                                <m:t>𝐺</m:t>
                              </m:r>
                            </m:e>
                            <m:sub>
                              <m:r>
                                <a:rPr lang="en-US" altLang="zh-CN" sz="2800" i="1">
                                  <a:latin typeface="Cambria Math" panose="02040503050406030204" pitchFamily="18" charset="0"/>
                                </a:rPr>
                                <m:t>𝑡</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r>
                            <a:rPr lang="en-US" altLang="zh-CN" sz="2800" i="1">
                              <a:latin typeface="Cambria Math" panose="02040503050406030204" pitchFamily="18" charset="0"/>
                            </a:rPr>
                            <m:t>=</m:t>
                          </m:r>
                          <m:r>
                            <a:rPr lang="en-US" altLang="zh-CN" sz="2800" i="1">
                              <a:latin typeface="Cambria Math" panose="02040503050406030204" pitchFamily="18" charset="0"/>
                            </a:rPr>
                            <m:t>𝑠</m:t>
                          </m:r>
                        </m:e>
                      </m:d>
                    </m:oMath>
                  </m:oMathPara>
                </a14:m>
                <a:endParaRPr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093A98F8-D5BD-9A1A-6237-388804B00975}"/>
                  </a:ext>
                </a:extLst>
              </p:cNvPr>
              <p:cNvSpPr txBox="1">
                <a:spLocks noRot="1" noChangeAspect="1" noMove="1" noResize="1" noEditPoints="1" noAdjustHandles="1" noChangeArrowheads="1" noChangeShapeType="1" noTextEdit="1"/>
              </p:cNvSpPr>
              <p:nvPr/>
            </p:nvSpPr>
            <p:spPr>
              <a:xfrm>
                <a:off x="2554749" y="4520441"/>
                <a:ext cx="6099858" cy="523220"/>
              </a:xfrm>
              <a:prstGeom prst="rect">
                <a:avLst/>
              </a:prstGeom>
              <a:blipFill>
                <a:blip r:embed="rId3"/>
                <a:stretch>
                  <a:fillRect/>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ACCC4531-0AD2-3EB7-AFC4-80E2CF232E6F}"/>
              </a:ext>
            </a:extLst>
          </p:cNvPr>
          <p:cNvSpPr>
            <a:spLocks noGrp="1"/>
          </p:cNvSpPr>
          <p:nvPr>
            <p:ph type="title"/>
          </p:nvPr>
        </p:nvSpPr>
        <p:spPr>
          <a:xfrm>
            <a:off x="152657" y="103795"/>
            <a:ext cx="12273023" cy="530853"/>
          </a:xfrm>
        </p:spPr>
        <p:txBody>
          <a:bodyPr>
            <a:normAutofit/>
          </a:bodyPr>
          <a:lstStyle/>
          <a:p>
            <a:r>
              <a:rPr lang="zh-CN" altLang="en-US" sz="2800" b="1" dirty="0">
                <a:latin typeface="微软雅黑" panose="020B0503020204020204" pitchFamily="34" charset="-122"/>
                <a:ea typeface="微软雅黑" panose="020B0503020204020204" pitchFamily="34" charset="-122"/>
              </a:rPr>
              <a:t>目标和行为策略的状态价值函数关系</a:t>
            </a:r>
          </a:p>
        </p:txBody>
      </p:sp>
    </p:spTree>
    <p:extLst>
      <p:ext uri="{BB962C8B-B14F-4D97-AF65-F5344CB8AC3E}">
        <p14:creationId xmlns:p14="http://schemas.microsoft.com/office/powerpoint/2010/main" val="1758979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20377D6-03A5-461B-EB08-CBD427054012}"/>
                  </a:ext>
                </a:extLst>
              </p:cNvPr>
              <p:cNvSpPr txBox="1"/>
              <p:nvPr/>
            </p:nvSpPr>
            <p:spPr>
              <a:xfrm>
                <a:off x="0" y="962115"/>
                <a:ext cx="11919497" cy="954107"/>
              </a:xfrm>
              <a:prstGeom prst="rect">
                <a:avLst/>
              </a:prstGeom>
              <a:noFill/>
            </p:spPr>
            <p:txBody>
              <a:bodyPr wrap="square">
                <a:spAutoFit/>
              </a:bodyPr>
              <a:lstStyle/>
              <a:p>
                <a:pPr marL="285750" indent="-285750">
                  <a:buFont typeface="Wingdings" panose="05000000000000000000" pitchFamily="2" charset="2"/>
                  <a:buChar char="p"/>
                </a:pPr>
                <a:r>
                  <a:rPr lang="zh-CN" altLang="en-US" sz="2800" dirty="0"/>
                  <a:t>目标：估计</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𝑣</m:t>
                        </m:r>
                      </m:e>
                      <m:sub>
                        <m:r>
                          <a:rPr lang="zh-CN" altLang="en-US" sz="2800" i="1">
                            <a:latin typeface="Cambria Math" panose="02040503050406030204" pitchFamily="18" charset="0"/>
                          </a:rPr>
                          <m:t>𝜋</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i="1">
                        <a:latin typeface="Cambria Math" panose="02040503050406030204" pitchFamily="18" charset="0"/>
                      </a:rPr>
                      <m:t> </m:t>
                    </m:r>
                  </m:oMath>
                </a14:m>
                <a:endParaRPr lang="en-US" altLang="zh-CN" sz="2800" dirty="0"/>
              </a:p>
              <a:p>
                <a:pPr marL="285750" indent="-285750">
                  <a:buFont typeface="Wingdings" panose="05000000000000000000" pitchFamily="2" charset="2"/>
                  <a:buChar char="p"/>
                </a:pPr>
                <a:r>
                  <a:rPr lang="zh-CN" altLang="en-US" sz="2800" dirty="0"/>
                  <a:t>条件：遵循策略b的一批观察到的回合中平均返回值。</a:t>
                </a:r>
                <a:endParaRPr lang="en-US" altLang="zh-CN" sz="2800" dirty="0"/>
              </a:p>
            </p:txBody>
          </p:sp>
        </mc:Choice>
        <mc:Fallback xmlns="">
          <p:sp>
            <p:nvSpPr>
              <p:cNvPr id="5" name="文本框 4">
                <a:extLst>
                  <a:ext uri="{FF2B5EF4-FFF2-40B4-BE49-F238E27FC236}">
                    <a16:creationId xmlns:a16="http://schemas.microsoft.com/office/drawing/2014/main" id="{920377D6-03A5-461B-EB08-CBD427054012}"/>
                  </a:ext>
                </a:extLst>
              </p:cNvPr>
              <p:cNvSpPr txBox="1">
                <a:spLocks noRot="1" noChangeAspect="1" noMove="1" noResize="1" noEditPoints="1" noAdjustHandles="1" noChangeArrowheads="1" noChangeShapeType="1" noTextEdit="1"/>
              </p:cNvSpPr>
              <p:nvPr/>
            </p:nvSpPr>
            <p:spPr>
              <a:xfrm>
                <a:off x="0" y="962115"/>
                <a:ext cx="11919497" cy="954107"/>
              </a:xfrm>
              <a:prstGeom prst="rect">
                <a:avLst/>
              </a:prstGeom>
              <a:blipFill>
                <a:blip r:embed="rId3"/>
                <a:stretch>
                  <a:fillRect l="-870" t="-7051" b="-1666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A8D2566-F3EE-7566-9CFC-586E565B5DFD}"/>
              </a:ext>
            </a:extLst>
          </p:cNvPr>
          <p:cNvSpPr txBox="1"/>
          <p:nvPr/>
        </p:nvSpPr>
        <p:spPr>
          <a:xfrm>
            <a:off x="136249" y="202598"/>
            <a:ext cx="7365764" cy="480131"/>
          </a:xfrm>
          <a:prstGeom prst="rect">
            <a:avLst/>
          </a:prstGeom>
          <a:noFill/>
        </p:spPr>
        <p:txBody>
          <a:bodyPr wrap="square">
            <a:spAutoFit/>
          </a:bodyPr>
          <a:lstStyle/>
          <a:p>
            <a:pPr>
              <a:lnSpc>
                <a:spcPct val="90000"/>
              </a:lnSpc>
              <a:spcBef>
                <a:spcPct val="0"/>
              </a:spcBef>
            </a:pPr>
            <a:r>
              <a:rPr lang="zh-CN" altLang="en-US" sz="2800" b="1" dirty="0">
                <a:latin typeface="微软雅黑" panose="020B0503020204020204" pitchFamily="34" charset="-122"/>
                <a:ea typeface="微软雅黑" panose="020B0503020204020204" pitchFamily="34" charset="-122"/>
                <a:cs typeface="+mj-cs"/>
              </a:rPr>
              <a:t>普通重要性采样：以</a:t>
            </a:r>
            <a:r>
              <a:rPr lang="en-US" altLang="zh-CN" sz="2800" b="1" dirty="0">
                <a:latin typeface="微软雅黑" panose="020B0503020204020204" pitchFamily="34" charset="-122"/>
                <a:ea typeface="微软雅黑" panose="020B0503020204020204" pitchFamily="34" charset="-122"/>
                <a:cs typeface="+mj-cs"/>
              </a:rPr>
              <a:t>First-visit MC</a:t>
            </a:r>
            <a:r>
              <a:rPr lang="zh-CN" altLang="en-US" sz="2800" b="1" dirty="0">
                <a:latin typeface="微软雅黑" panose="020B0503020204020204" pitchFamily="34" charset="-122"/>
                <a:ea typeface="微软雅黑" panose="020B0503020204020204" pitchFamily="34" charset="-122"/>
                <a:cs typeface="+mj-cs"/>
              </a:rPr>
              <a:t>为例</a:t>
            </a:r>
          </a:p>
        </p:txBody>
      </p:sp>
      <p:sp>
        <p:nvSpPr>
          <p:cNvPr id="8" name="椭圆 7">
            <a:extLst>
              <a:ext uri="{FF2B5EF4-FFF2-40B4-BE49-F238E27FC236}">
                <a16:creationId xmlns:a16="http://schemas.microsoft.com/office/drawing/2014/main" id="{C10C0370-D726-B703-F366-327F928D16A0}"/>
              </a:ext>
            </a:extLst>
          </p:cNvPr>
          <p:cNvSpPr/>
          <p:nvPr/>
        </p:nvSpPr>
        <p:spPr>
          <a:xfrm>
            <a:off x="1901719" y="2565670"/>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15389" y="60941"/>
                  <a:pt x="59482" y="-5100"/>
                  <a:pt x="127322" y="0"/>
                </a:cubicBezTo>
                <a:cubicBezTo>
                  <a:pt x="180149" y="-2679"/>
                  <a:pt x="253218" y="60457"/>
                  <a:pt x="254644" y="132036"/>
                </a:cubicBezTo>
                <a:cubicBezTo>
                  <a:pt x="254185" y="200581"/>
                  <a:pt x="185788" y="280543"/>
                  <a:pt x="127322" y="264072"/>
                </a:cubicBezTo>
                <a:cubicBezTo>
                  <a:pt x="59622" y="265538"/>
                  <a:pt x="15182" y="208607"/>
                  <a:pt x="0" y="132036"/>
                </a:cubicBezTo>
                <a:close/>
              </a:path>
              <a:path w="254643" h="264072" stroke="0" extrusionOk="0">
                <a:moveTo>
                  <a:pt x="0" y="132036"/>
                </a:moveTo>
                <a:cubicBezTo>
                  <a:pt x="-6837" y="54898"/>
                  <a:pt x="38490" y="6948"/>
                  <a:pt x="127322" y="0"/>
                </a:cubicBezTo>
                <a:cubicBezTo>
                  <a:pt x="214561" y="3562"/>
                  <a:pt x="245523" y="59405"/>
                  <a:pt x="254644" y="132036"/>
                </a:cubicBezTo>
                <a:cubicBezTo>
                  <a:pt x="249415" y="210064"/>
                  <a:pt x="194693" y="280363"/>
                  <a:pt x="127322" y="264072"/>
                </a:cubicBezTo>
                <a:cubicBezTo>
                  <a:pt x="41593" y="255640"/>
                  <a:pt x="7742" y="208656"/>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7F3509FC-0716-3335-CE95-AC995B35034A}"/>
              </a:ext>
            </a:extLst>
          </p:cNvPr>
          <p:cNvSpPr/>
          <p:nvPr/>
        </p:nvSpPr>
        <p:spPr>
          <a:xfrm>
            <a:off x="2667577" y="2565670"/>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7990" y="51521"/>
                  <a:pt x="72850" y="1046"/>
                  <a:pt x="127322" y="0"/>
                </a:cubicBezTo>
                <a:cubicBezTo>
                  <a:pt x="202103" y="7629"/>
                  <a:pt x="250953" y="59036"/>
                  <a:pt x="254644" y="132036"/>
                </a:cubicBezTo>
                <a:cubicBezTo>
                  <a:pt x="261481" y="205948"/>
                  <a:pt x="192162" y="261572"/>
                  <a:pt x="127322" y="264072"/>
                </a:cubicBezTo>
                <a:cubicBezTo>
                  <a:pt x="51943" y="265582"/>
                  <a:pt x="11248" y="189709"/>
                  <a:pt x="0" y="132036"/>
                </a:cubicBezTo>
                <a:close/>
              </a:path>
              <a:path w="254643" h="264072" stroke="0" extrusionOk="0">
                <a:moveTo>
                  <a:pt x="0" y="132036"/>
                </a:moveTo>
                <a:cubicBezTo>
                  <a:pt x="-2924" y="64245"/>
                  <a:pt x="41356" y="-6462"/>
                  <a:pt x="127322" y="0"/>
                </a:cubicBezTo>
                <a:cubicBezTo>
                  <a:pt x="207565" y="-1465"/>
                  <a:pt x="250928" y="65882"/>
                  <a:pt x="254644" y="132036"/>
                </a:cubicBezTo>
                <a:cubicBezTo>
                  <a:pt x="239478" y="210026"/>
                  <a:pt x="195589" y="266497"/>
                  <a:pt x="127322" y="264072"/>
                </a:cubicBezTo>
                <a:cubicBezTo>
                  <a:pt x="74112" y="253001"/>
                  <a:pt x="-7724" y="206729"/>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79A7C0A-ACFF-EAF4-88BE-51C134771D38}"/>
              </a:ext>
            </a:extLst>
          </p:cNvPr>
          <p:cNvSpPr/>
          <p:nvPr/>
        </p:nvSpPr>
        <p:spPr>
          <a:xfrm>
            <a:off x="3290679" y="2565670"/>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5114" y="63388"/>
                  <a:pt x="45719" y="-14152"/>
                  <a:pt x="127322" y="0"/>
                </a:cubicBezTo>
                <a:cubicBezTo>
                  <a:pt x="195336" y="145"/>
                  <a:pt x="254029" y="61601"/>
                  <a:pt x="254644" y="132036"/>
                </a:cubicBezTo>
                <a:cubicBezTo>
                  <a:pt x="254683" y="193302"/>
                  <a:pt x="186367" y="267930"/>
                  <a:pt x="127322" y="264072"/>
                </a:cubicBezTo>
                <a:cubicBezTo>
                  <a:pt x="45271" y="248891"/>
                  <a:pt x="2920" y="203319"/>
                  <a:pt x="0" y="132036"/>
                </a:cubicBezTo>
                <a:close/>
              </a:path>
              <a:path w="254643" h="264072" stroke="0" extrusionOk="0">
                <a:moveTo>
                  <a:pt x="0" y="132036"/>
                </a:moveTo>
                <a:cubicBezTo>
                  <a:pt x="-4164" y="51437"/>
                  <a:pt x="61526" y="-2017"/>
                  <a:pt x="127322" y="0"/>
                </a:cubicBezTo>
                <a:cubicBezTo>
                  <a:pt x="199683" y="4331"/>
                  <a:pt x="244367" y="63906"/>
                  <a:pt x="254644" y="132036"/>
                </a:cubicBezTo>
                <a:cubicBezTo>
                  <a:pt x="239460" y="191781"/>
                  <a:pt x="215219" y="257538"/>
                  <a:pt x="127322" y="264072"/>
                </a:cubicBezTo>
                <a:cubicBezTo>
                  <a:pt x="44844" y="251399"/>
                  <a:pt x="12645" y="214539"/>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397824804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740E5F3-816B-4C40-A9E9-B492D12F1481}"/>
              </a:ext>
            </a:extLst>
          </p:cNvPr>
          <p:cNvSpPr/>
          <p:nvPr/>
        </p:nvSpPr>
        <p:spPr>
          <a:xfrm>
            <a:off x="3960071" y="2574545"/>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3229" y="57792"/>
                  <a:pt x="50978" y="10889"/>
                  <a:pt x="127322" y="0"/>
                </a:cubicBezTo>
                <a:cubicBezTo>
                  <a:pt x="202465" y="5540"/>
                  <a:pt x="268678" y="73462"/>
                  <a:pt x="254644" y="132036"/>
                </a:cubicBezTo>
                <a:cubicBezTo>
                  <a:pt x="249646" y="203425"/>
                  <a:pt x="205691" y="273369"/>
                  <a:pt x="127322" y="264072"/>
                </a:cubicBezTo>
                <a:cubicBezTo>
                  <a:pt x="44261" y="281301"/>
                  <a:pt x="-5035" y="200339"/>
                  <a:pt x="0" y="132036"/>
                </a:cubicBezTo>
                <a:close/>
              </a:path>
              <a:path w="254643" h="264072" stroke="0" extrusionOk="0">
                <a:moveTo>
                  <a:pt x="0" y="132036"/>
                </a:moveTo>
                <a:cubicBezTo>
                  <a:pt x="3406" y="54102"/>
                  <a:pt x="66760" y="15292"/>
                  <a:pt x="127322" y="0"/>
                </a:cubicBezTo>
                <a:cubicBezTo>
                  <a:pt x="190711" y="-19287"/>
                  <a:pt x="268761" y="67559"/>
                  <a:pt x="254644" y="132036"/>
                </a:cubicBezTo>
                <a:cubicBezTo>
                  <a:pt x="252837" y="185238"/>
                  <a:pt x="192647" y="266321"/>
                  <a:pt x="127322" y="264072"/>
                </a:cubicBezTo>
                <a:cubicBezTo>
                  <a:pt x="52684" y="243345"/>
                  <a:pt x="9522" y="218689"/>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161725608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93F717D0-FB7D-3569-92E7-FB111CE83F41}"/>
              </a:ext>
            </a:extLst>
          </p:cNvPr>
          <p:cNvCxnSpPr>
            <a:stCxn id="8" idx="6"/>
            <a:endCxn id="9" idx="2"/>
          </p:cNvCxnSpPr>
          <p:nvPr/>
        </p:nvCxnSpPr>
        <p:spPr>
          <a:xfrm>
            <a:off x="2156362" y="2697706"/>
            <a:ext cx="511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A20EC87-63D1-B16D-7334-24AD57F88BB3}"/>
              </a:ext>
            </a:extLst>
          </p:cNvPr>
          <p:cNvCxnSpPr>
            <a:cxnSpLocks/>
            <a:stCxn id="9" idx="6"/>
            <a:endCxn id="10" idx="2"/>
          </p:cNvCxnSpPr>
          <p:nvPr/>
        </p:nvCxnSpPr>
        <p:spPr>
          <a:xfrm>
            <a:off x="2922220" y="2697706"/>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E628656-FCB5-8697-F13F-43979F8872FA}"/>
              </a:ext>
            </a:extLst>
          </p:cNvPr>
          <p:cNvCxnSpPr>
            <a:cxnSpLocks/>
          </p:cNvCxnSpPr>
          <p:nvPr/>
        </p:nvCxnSpPr>
        <p:spPr>
          <a:xfrm>
            <a:off x="3576189" y="2697706"/>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448500AB-DDAE-2A3B-5E21-6C7B10C71E41}"/>
              </a:ext>
            </a:extLst>
          </p:cNvPr>
          <p:cNvSpPr/>
          <p:nvPr/>
        </p:nvSpPr>
        <p:spPr>
          <a:xfrm>
            <a:off x="1956218" y="3503538"/>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11737" y="48075"/>
                  <a:pt x="51198" y="-11511"/>
                  <a:pt x="127322" y="0"/>
                </a:cubicBezTo>
                <a:cubicBezTo>
                  <a:pt x="202076" y="5442"/>
                  <a:pt x="270024" y="69739"/>
                  <a:pt x="254644" y="132036"/>
                </a:cubicBezTo>
                <a:cubicBezTo>
                  <a:pt x="255318" y="199830"/>
                  <a:pt x="195022" y="261895"/>
                  <a:pt x="127322" y="264072"/>
                </a:cubicBezTo>
                <a:cubicBezTo>
                  <a:pt x="47779" y="269303"/>
                  <a:pt x="3081" y="213451"/>
                  <a:pt x="0" y="132036"/>
                </a:cubicBezTo>
                <a:close/>
              </a:path>
              <a:path w="254643" h="264072" stroke="0" extrusionOk="0">
                <a:moveTo>
                  <a:pt x="0" y="132036"/>
                </a:moveTo>
                <a:cubicBezTo>
                  <a:pt x="-3934" y="65361"/>
                  <a:pt x="67183" y="-8889"/>
                  <a:pt x="127322" y="0"/>
                </a:cubicBezTo>
                <a:cubicBezTo>
                  <a:pt x="203210" y="7933"/>
                  <a:pt x="261728" y="53875"/>
                  <a:pt x="254644" y="132036"/>
                </a:cubicBezTo>
                <a:cubicBezTo>
                  <a:pt x="255792" y="199211"/>
                  <a:pt x="208281" y="273208"/>
                  <a:pt x="127322" y="264072"/>
                </a:cubicBezTo>
                <a:cubicBezTo>
                  <a:pt x="56479" y="267533"/>
                  <a:pt x="-6065" y="198996"/>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BB7160B-A1DA-F0FF-70ED-1B659F2C2A74}"/>
              </a:ext>
            </a:extLst>
          </p:cNvPr>
          <p:cNvSpPr/>
          <p:nvPr/>
        </p:nvSpPr>
        <p:spPr>
          <a:xfrm>
            <a:off x="2722076" y="3503538"/>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2293" y="57859"/>
                  <a:pt x="76934" y="-1680"/>
                  <a:pt x="127322" y="0"/>
                </a:cubicBezTo>
                <a:cubicBezTo>
                  <a:pt x="185279" y="7831"/>
                  <a:pt x="266289" y="60851"/>
                  <a:pt x="254644" y="132036"/>
                </a:cubicBezTo>
                <a:cubicBezTo>
                  <a:pt x="264973" y="193692"/>
                  <a:pt x="194126" y="262928"/>
                  <a:pt x="127322" y="264072"/>
                </a:cubicBezTo>
                <a:cubicBezTo>
                  <a:pt x="47116" y="270366"/>
                  <a:pt x="1498" y="207842"/>
                  <a:pt x="0" y="132036"/>
                </a:cubicBezTo>
                <a:close/>
              </a:path>
              <a:path w="254643" h="264072" stroke="0" extrusionOk="0">
                <a:moveTo>
                  <a:pt x="0" y="132036"/>
                </a:moveTo>
                <a:cubicBezTo>
                  <a:pt x="2858" y="56514"/>
                  <a:pt x="59588" y="6556"/>
                  <a:pt x="127322" y="0"/>
                </a:cubicBezTo>
                <a:cubicBezTo>
                  <a:pt x="195248" y="-1323"/>
                  <a:pt x="241162" y="63628"/>
                  <a:pt x="254644" y="132036"/>
                </a:cubicBezTo>
                <a:cubicBezTo>
                  <a:pt x="264923" y="208757"/>
                  <a:pt x="196543" y="265462"/>
                  <a:pt x="127322" y="264072"/>
                </a:cubicBezTo>
                <a:cubicBezTo>
                  <a:pt x="58603" y="265331"/>
                  <a:pt x="-9505" y="210454"/>
                  <a:pt x="0" y="132036"/>
                </a:cubicBezTo>
                <a:close/>
              </a:path>
            </a:pathLst>
          </a:custGeom>
          <a:solidFill>
            <a:schemeClr val="accent6"/>
          </a:solidFill>
          <a:ln>
            <a:solidFill>
              <a:srgbClr val="00B050"/>
            </a:solidFill>
            <a:extLst>
              <a:ext uri="{C807C97D-BFC1-408E-A445-0C87EB9F89A2}">
                <ask:lineSketchStyleProps xmlns:ask="http://schemas.microsoft.com/office/drawing/2018/sketchyshapes" sd="180876100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36C7C531-9FAE-91C9-1C2C-49BD4DB951B6}"/>
              </a:ext>
            </a:extLst>
          </p:cNvPr>
          <p:cNvSpPr/>
          <p:nvPr/>
        </p:nvSpPr>
        <p:spPr>
          <a:xfrm>
            <a:off x="3345178" y="3503538"/>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14318" y="57281"/>
                  <a:pt x="75271" y="10012"/>
                  <a:pt x="127322" y="0"/>
                </a:cubicBezTo>
                <a:cubicBezTo>
                  <a:pt x="194013" y="-1000"/>
                  <a:pt x="267476" y="62012"/>
                  <a:pt x="254644" y="132036"/>
                </a:cubicBezTo>
                <a:cubicBezTo>
                  <a:pt x="256588" y="204763"/>
                  <a:pt x="193610" y="268348"/>
                  <a:pt x="127322" y="264072"/>
                </a:cubicBezTo>
                <a:cubicBezTo>
                  <a:pt x="58004" y="267145"/>
                  <a:pt x="437" y="209412"/>
                  <a:pt x="0" y="132036"/>
                </a:cubicBezTo>
                <a:close/>
              </a:path>
              <a:path w="254643" h="264072" stroke="0" extrusionOk="0">
                <a:moveTo>
                  <a:pt x="0" y="132036"/>
                </a:moveTo>
                <a:cubicBezTo>
                  <a:pt x="13475" y="47054"/>
                  <a:pt x="46045" y="9537"/>
                  <a:pt x="127322" y="0"/>
                </a:cubicBezTo>
                <a:cubicBezTo>
                  <a:pt x="195782" y="-9139"/>
                  <a:pt x="244567" y="71660"/>
                  <a:pt x="254644" y="132036"/>
                </a:cubicBezTo>
                <a:cubicBezTo>
                  <a:pt x="257401" y="211360"/>
                  <a:pt x="197856" y="257245"/>
                  <a:pt x="127322" y="264072"/>
                </a:cubicBezTo>
                <a:cubicBezTo>
                  <a:pt x="55442" y="276654"/>
                  <a:pt x="-19032" y="199925"/>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2091018771">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2DE6FCD6-138F-84C8-7284-7DA662599724}"/>
              </a:ext>
            </a:extLst>
          </p:cNvPr>
          <p:cNvSpPr/>
          <p:nvPr/>
        </p:nvSpPr>
        <p:spPr>
          <a:xfrm>
            <a:off x="4014570" y="3512413"/>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8549" y="62221"/>
                  <a:pt x="56612" y="1548"/>
                  <a:pt x="127322" y="0"/>
                </a:cubicBezTo>
                <a:cubicBezTo>
                  <a:pt x="202580" y="-6681"/>
                  <a:pt x="269503" y="52343"/>
                  <a:pt x="254644" y="132036"/>
                </a:cubicBezTo>
                <a:cubicBezTo>
                  <a:pt x="254433" y="203361"/>
                  <a:pt x="188602" y="254454"/>
                  <a:pt x="127322" y="264072"/>
                </a:cubicBezTo>
                <a:cubicBezTo>
                  <a:pt x="57666" y="257997"/>
                  <a:pt x="12187" y="212590"/>
                  <a:pt x="0" y="132036"/>
                </a:cubicBezTo>
                <a:close/>
              </a:path>
              <a:path w="254643" h="264072" stroke="0" extrusionOk="0">
                <a:moveTo>
                  <a:pt x="0" y="132036"/>
                </a:moveTo>
                <a:cubicBezTo>
                  <a:pt x="5806" y="72895"/>
                  <a:pt x="47890" y="-6796"/>
                  <a:pt x="127322" y="0"/>
                </a:cubicBezTo>
                <a:cubicBezTo>
                  <a:pt x="177340" y="2629"/>
                  <a:pt x="271323" y="56699"/>
                  <a:pt x="254644" y="132036"/>
                </a:cubicBezTo>
                <a:cubicBezTo>
                  <a:pt x="263816" y="202174"/>
                  <a:pt x="207276" y="255433"/>
                  <a:pt x="127322" y="264072"/>
                </a:cubicBezTo>
                <a:cubicBezTo>
                  <a:pt x="41111" y="265389"/>
                  <a:pt x="-1694" y="210898"/>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036C1749-FF1A-A4E1-E04B-C79A6C288FA2}"/>
              </a:ext>
            </a:extLst>
          </p:cNvPr>
          <p:cNvCxnSpPr>
            <a:stCxn id="28" idx="6"/>
            <a:endCxn id="29" idx="2"/>
          </p:cNvCxnSpPr>
          <p:nvPr/>
        </p:nvCxnSpPr>
        <p:spPr>
          <a:xfrm>
            <a:off x="2210861" y="3635574"/>
            <a:ext cx="511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A5DA5F4-01D1-6236-59CD-219409CAFAD5}"/>
              </a:ext>
            </a:extLst>
          </p:cNvPr>
          <p:cNvCxnSpPr>
            <a:cxnSpLocks/>
            <a:stCxn id="29" idx="6"/>
            <a:endCxn id="30" idx="2"/>
          </p:cNvCxnSpPr>
          <p:nvPr/>
        </p:nvCxnSpPr>
        <p:spPr>
          <a:xfrm>
            <a:off x="2976719" y="3635574"/>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80148F6-6E33-D12C-E076-A5E150DCE81F}"/>
              </a:ext>
            </a:extLst>
          </p:cNvPr>
          <p:cNvCxnSpPr>
            <a:cxnSpLocks/>
          </p:cNvCxnSpPr>
          <p:nvPr/>
        </p:nvCxnSpPr>
        <p:spPr>
          <a:xfrm>
            <a:off x="3630688" y="3635574"/>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31BE645C-606E-0710-99E5-4DBD46286EDD}"/>
              </a:ext>
            </a:extLst>
          </p:cNvPr>
          <p:cNvSpPr/>
          <p:nvPr/>
        </p:nvSpPr>
        <p:spPr>
          <a:xfrm>
            <a:off x="1966130" y="4519382"/>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993" y="42442"/>
                  <a:pt x="70471" y="-6273"/>
                  <a:pt x="127322" y="0"/>
                </a:cubicBezTo>
                <a:cubicBezTo>
                  <a:pt x="193799" y="-1249"/>
                  <a:pt x="242120" y="56229"/>
                  <a:pt x="254644" y="132036"/>
                </a:cubicBezTo>
                <a:cubicBezTo>
                  <a:pt x="242394" y="199565"/>
                  <a:pt x="193896" y="262943"/>
                  <a:pt x="127322" y="264072"/>
                </a:cubicBezTo>
                <a:cubicBezTo>
                  <a:pt x="41606" y="275409"/>
                  <a:pt x="-843" y="206446"/>
                  <a:pt x="0" y="132036"/>
                </a:cubicBezTo>
                <a:close/>
              </a:path>
              <a:path w="254643" h="264072" stroke="0" extrusionOk="0">
                <a:moveTo>
                  <a:pt x="0" y="132036"/>
                </a:moveTo>
                <a:cubicBezTo>
                  <a:pt x="-2127" y="60552"/>
                  <a:pt x="71456" y="7748"/>
                  <a:pt x="127322" y="0"/>
                </a:cubicBezTo>
                <a:cubicBezTo>
                  <a:pt x="198801" y="9890"/>
                  <a:pt x="237327" y="68051"/>
                  <a:pt x="254644" y="132036"/>
                </a:cubicBezTo>
                <a:cubicBezTo>
                  <a:pt x="256437" y="204030"/>
                  <a:pt x="195392" y="253221"/>
                  <a:pt x="127322" y="264072"/>
                </a:cubicBezTo>
                <a:cubicBezTo>
                  <a:pt x="48064" y="264615"/>
                  <a:pt x="-10834" y="192176"/>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255888113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AA81DF7-48A4-CC2E-D1C3-CA0CD9DF550F}"/>
              </a:ext>
            </a:extLst>
          </p:cNvPr>
          <p:cNvSpPr/>
          <p:nvPr/>
        </p:nvSpPr>
        <p:spPr>
          <a:xfrm>
            <a:off x="2731988" y="4519382"/>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8166" y="58597"/>
                  <a:pt x="51884" y="-3154"/>
                  <a:pt x="127322" y="0"/>
                </a:cubicBezTo>
                <a:cubicBezTo>
                  <a:pt x="206243" y="9113"/>
                  <a:pt x="250393" y="54653"/>
                  <a:pt x="254644" y="132036"/>
                </a:cubicBezTo>
                <a:cubicBezTo>
                  <a:pt x="248687" y="217415"/>
                  <a:pt x="206696" y="253156"/>
                  <a:pt x="127322" y="264072"/>
                </a:cubicBezTo>
                <a:cubicBezTo>
                  <a:pt x="55605" y="263237"/>
                  <a:pt x="-401" y="208283"/>
                  <a:pt x="0" y="132036"/>
                </a:cubicBezTo>
                <a:close/>
              </a:path>
              <a:path w="254643" h="264072" stroke="0" extrusionOk="0">
                <a:moveTo>
                  <a:pt x="0" y="132036"/>
                </a:moveTo>
                <a:cubicBezTo>
                  <a:pt x="-782" y="64332"/>
                  <a:pt x="57112" y="2792"/>
                  <a:pt x="127322" y="0"/>
                </a:cubicBezTo>
                <a:cubicBezTo>
                  <a:pt x="187009" y="11858"/>
                  <a:pt x="251855" y="45721"/>
                  <a:pt x="254644" y="132036"/>
                </a:cubicBezTo>
                <a:cubicBezTo>
                  <a:pt x="264901" y="197087"/>
                  <a:pt x="180502" y="273676"/>
                  <a:pt x="127322" y="264072"/>
                </a:cubicBezTo>
                <a:cubicBezTo>
                  <a:pt x="55152" y="265424"/>
                  <a:pt x="1343" y="202691"/>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299826742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354D756-3D8A-4C50-EE58-66FCEDA8F15F}"/>
              </a:ext>
            </a:extLst>
          </p:cNvPr>
          <p:cNvSpPr/>
          <p:nvPr/>
        </p:nvSpPr>
        <p:spPr>
          <a:xfrm>
            <a:off x="3355090" y="4519382"/>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5396" y="43276"/>
                  <a:pt x="70632" y="-8157"/>
                  <a:pt x="127322" y="0"/>
                </a:cubicBezTo>
                <a:cubicBezTo>
                  <a:pt x="183605" y="9527"/>
                  <a:pt x="261216" y="64008"/>
                  <a:pt x="254644" y="132036"/>
                </a:cubicBezTo>
                <a:cubicBezTo>
                  <a:pt x="253816" y="208871"/>
                  <a:pt x="183203" y="257088"/>
                  <a:pt x="127322" y="264072"/>
                </a:cubicBezTo>
                <a:cubicBezTo>
                  <a:pt x="56679" y="257191"/>
                  <a:pt x="13890" y="212641"/>
                  <a:pt x="0" y="132036"/>
                </a:cubicBezTo>
                <a:close/>
              </a:path>
              <a:path w="254643" h="264072" stroke="0" extrusionOk="0">
                <a:moveTo>
                  <a:pt x="0" y="132036"/>
                </a:moveTo>
                <a:cubicBezTo>
                  <a:pt x="11354" y="60525"/>
                  <a:pt x="58643" y="16858"/>
                  <a:pt x="127322" y="0"/>
                </a:cubicBezTo>
                <a:cubicBezTo>
                  <a:pt x="197244" y="-4896"/>
                  <a:pt x="268245" y="50275"/>
                  <a:pt x="254644" y="132036"/>
                </a:cubicBezTo>
                <a:cubicBezTo>
                  <a:pt x="256976" y="207376"/>
                  <a:pt x="195057" y="254398"/>
                  <a:pt x="127322" y="264072"/>
                </a:cubicBezTo>
                <a:cubicBezTo>
                  <a:pt x="45402" y="268955"/>
                  <a:pt x="4380" y="212635"/>
                  <a:pt x="0" y="132036"/>
                </a:cubicBezTo>
                <a:close/>
              </a:path>
            </a:pathLst>
          </a:custGeom>
          <a:solidFill>
            <a:schemeClr val="accent6"/>
          </a:solidFill>
          <a:ln>
            <a:solidFill>
              <a:schemeClr val="tx1"/>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12C02FA-9D01-9EF2-8204-126FDA3989CA}"/>
              </a:ext>
            </a:extLst>
          </p:cNvPr>
          <p:cNvSpPr/>
          <p:nvPr/>
        </p:nvSpPr>
        <p:spPr>
          <a:xfrm>
            <a:off x="4024482" y="4528257"/>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8871" y="74245"/>
                  <a:pt x="49624" y="16446"/>
                  <a:pt x="127322" y="0"/>
                </a:cubicBezTo>
                <a:cubicBezTo>
                  <a:pt x="202532" y="6010"/>
                  <a:pt x="256201" y="60357"/>
                  <a:pt x="254644" y="132036"/>
                </a:cubicBezTo>
                <a:cubicBezTo>
                  <a:pt x="257603" y="196785"/>
                  <a:pt x="196797" y="272310"/>
                  <a:pt x="127322" y="264072"/>
                </a:cubicBezTo>
                <a:cubicBezTo>
                  <a:pt x="45616" y="263793"/>
                  <a:pt x="-11036" y="198484"/>
                  <a:pt x="0" y="132036"/>
                </a:cubicBezTo>
                <a:close/>
              </a:path>
              <a:path w="254643" h="264072" stroke="0" extrusionOk="0">
                <a:moveTo>
                  <a:pt x="0" y="132036"/>
                </a:moveTo>
                <a:cubicBezTo>
                  <a:pt x="1459" y="59582"/>
                  <a:pt x="67139" y="13137"/>
                  <a:pt x="127322" y="0"/>
                </a:cubicBezTo>
                <a:cubicBezTo>
                  <a:pt x="192262" y="5080"/>
                  <a:pt x="271144" y="50745"/>
                  <a:pt x="254644" y="132036"/>
                </a:cubicBezTo>
                <a:cubicBezTo>
                  <a:pt x="244826" y="187563"/>
                  <a:pt x="186822" y="274433"/>
                  <a:pt x="127322" y="264072"/>
                </a:cubicBezTo>
                <a:cubicBezTo>
                  <a:pt x="55789" y="242928"/>
                  <a:pt x="9730" y="211206"/>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77D31E48-5E14-10FF-2BA8-48E4CA72C575}"/>
              </a:ext>
            </a:extLst>
          </p:cNvPr>
          <p:cNvCxnSpPr>
            <a:stCxn id="35" idx="6"/>
            <a:endCxn id="36" idx="2"/>
          </p:cNvCxnSpPr>
          <p:nvPr/>
        </p:nvCxnSpPr>
        <p:spPr>
          <a:xfrm>
            <a:off x="2220773" y="4651418"/>
            <a:ext cx="5112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940EBAE-49A8-6843-C9F7-8C18DCE47B41}"/>
              </a:ext>
            </a:extLst>
          </p:cNvPr>
          <p:cNvCxnSpPr>
            <a:cxnSpLocks/>
            <a:stCxn id="36" idx="6"/>
            <a:endCxn id="37" idx="2"/>
          </p:cNvCxnSpPr>
          <p:nvPr/>
        </p:nvCxnSpPr>
        <p:spPr>
          <a:xfrm>
            <a:off x="2986631" y="4651418"/>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363FA09-8562-4197-2E4B-245B914D10F1}"/>
              </a:ext>
            </a:extLst>
          </p:cNvPr>
          <p:cNvCxnSpPr>
            <a:cxnSpLocks/>
          </p:cNvCxnSpPr>
          <p:nvPr/>
        </p:nvCxnSpPr>
        <p:spPr>
          <a:xfrm>
            <a:off x="3640600" y="4651418"/>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1800DED-4994-79A2-F6F9-8ADC0028BE3D}"/>
              </a:ext>
            </a:extLst>
          </p:cNvPr>
          <p:cNvSpPr txBox="1"/>
          <p:nvPr/>
        </p:nvSpPr>
        <p:spPr>
          <a:xfrm>
            <a:off x="661186" y="2513018"/>
            <a:ext cx="1252713" cy="369332"/>
          </a:xfrm>
          <a:prstGeom prst="rect">
            <a:avLst/>
          </a:prstGeom>
          <a:noFill/>
        </p:spPr>
        <p:txBody>
          <a:bodyPr wrap="square" rtlCol="0">
            <a:spAutoFit/>
          </a:bodyPr>
          <a:lstStyle/>
          <a:p>
            <a:r>
              <a:rPr lang="en-US" altLang="zh-CN" b="1" dirty="0"/>
              <a:t>Episode </a:t>
            </a:r>
            <a:r>
              <a:rPr lang="en-US" altLang="zh-CN" b="1" dirty="0">
                <a:solidFill>
                  <a:srgbClr val="FF0000"/>
                </a:solidFill>
              </a:rPr>
              <a:t>1</a:t>
            </a:r>
            <a:r>
              <a:rPr lang="en-US" altLang="zh-CN" b="1" dirty="0"/>
              <a:t>:</a:t>
            </a:r>
            <a:endParaRPr lang="zh-CN" altLang="en-US" b="1" dirty="0"/>
          </a:p>
        </p:txBody>
      </p:sp>
      <p:sp>
        <p:nvSpPr>
          <p:cNvPr id="43" name="文本框 42">
            <a:extLst>
              <a:ext uri="{FF2B5EF4-FFF2-40B4-BE49-F238E27FC236}">
                <a16:creationId xmlns:a16="http://schemas.microsoft.com/office/drawing/2014/main" id="{BCDE9B86-DF99-D72A-B5C2-CFE25C40278E}"/>
              </a:ext>
            </a:extLst>
          </p:cNvPr>
          <p:cNvSpPr txBox="1"/>
          <p:nvPr/>
        </p:nvSpPr>
        <p:spPr>
          <a:xfrm>
            <a:off x="595341" y="3452701"/>
            <a:ext cx="1252713" cy="369332"/>
          </a:xfrm>
          <a:prstGeom prst="rect">
            <a:avLst/>
          </a:prstGeom>
          <a:noFill/>
        </p:spPr>
        <p:txBody>
          <a:bodyPr wrap="square" rtlCol="0">
            <a:spAutoFit/>
          </a:bodyPr>
          <a:lstStyle/>
          <a:p>
            <a:r>
              <a:rPr lang="en-US" altLang="zh-CN" b="1" dirty="0"/>
              <a:t>Episode </a:t>
            </a:r>
            <a:r>
              <a:rPr lang="en-US" altLang="zh-CN" b="1" dirty="0">
                <a:solidFill>
                  <a:srgbClr val="00B0F0"/>
                </a:solidFill>
              </a:rPr>
              <a:t>2</a:t>
            </a:r>
            <a:r>
              <a:rPr lang="en-US" altLang="zh-CN" b="1" dirty="0"/>
              <a:t>:</a:t>
            </a:r>
            <a:endParaRPr lang="zh-CN" altLang="en-US" b="1" dirty="0"/>
          </a:p>
        </p:txBody>
      </p:sp>
      <p:sp>
        <p:nvSpPr>
          <p:cNvPr id="44" name="文本框 43">
            <a:extLst>
              <a:ext uri="{FF2B5EF4-FFF2-40B4-BE49-F238E27FC236}">
                <a16:creationId xmlns:a16="http://schemas.microsoft.com/office/drawing/2014/main" id="{81C270C1-8E03-F48A-7233-9AF01897DC38}"/>
              </a:ext>
            </a:extLst>
          </p:cNvPr>
          <p:cNvSpPr txBox="1"/>
          <p:nvPr/>
        </p:nvSpPr>
        <p:spPr>
          <a:xfrm>
            <a:off x="689908" y="4474756"/>
            <a:ext cx="1252713" cy="369332"/>
          </a:xfrm>
          <a:prstGeom prst="rect">
            <a:avLst/>
          </a:prstGeom>
          <a:noFill/>
        </p:spPr>
        <p:txBody>
          <a:bodyPr wrap="square" rtlCol="0">
            <a:spAutoFit/>
          </a:bodyPr>
          <a:lstStyle/>
          <a:p>
            <a:r>
              <a:rPr lang="en-US" altLang="zh-CN" b="1" dirty="0"/>
              <a:t>Episode </a:t>
            </a:r>
            <a:r>
              <a:rPr lang="en-US" altLang="zh-CN" b="1" dirty="0">
                <a:solidFill>
                  <a:srgbClr val="7030A0"/>
                </a:solidFill>
              </a:rPr>
              <a:t>3</a:t>
            </a:r>
            <a:r>
              <a:rPr lang="en-US" altLang="zh-CN" b="1" dirty="0"/>
              <a:t>:</a:t>
            </a:r>
            <a:endParaRPr lang="zh-CN" altLang="en-US" b="1" dirty="0"/>
          </a:p>
        </p:txBody>
      </p:sp>
      <p:cxnSp>
        <p:nvCxnSpPr>
          <p:cNvPr id="45" name="直接箭头连接符 44">
            <a:extLst>
              <a:ext uri="{FF2B5EF4-FFF2-40B4-BE49-F238E27FC236}">
                <a16:creationId xmlns:a16="http://schemas.microsoft.com/office/drawing/2014/main" id="{FEAFAA20-1852-FFF0-D466-BB8E4B3A1F9F}"/>
              </a:ext>
            </a:extLst>
          </p:cNvPr>
          <p:cNvCxnSpPr>
            <a:cxnSpLocks/>
          </p:cNvCxnSpPr>
          <p:nvPr/>
        </p:nvCxnSpPr>
        <p:spPr>
          <a:xfrm>
            <a:off x="4269213" y="3644449"/>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C7B624CA-B541-C9AA-DD95-1D7AD2E93E36}"/>
              </a:ext>
            </a:extLst>
          </p:cNvPr>
          <p:cNvSpPr/>
          <p:nvPr/>
        </p:nvSpPr>
        <p:spPr>
          <a:xfrm>
            <a:off x="4636941" y="3512413"/>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3151" y="61064"/>
                  <a:pt x="54414" y="11787"/>
                  <a:pt x="127322" y="0"/>
                </a:cubicBezTo>
                <a:cubicBezTo>
                  <a:pt x="210030" y="-3256"/>
                  <a:pt x="243125" y="70971"/>
                  <a:pt x="254644" y="132036"/>
                </a:cubicBezTo>
                <a:cubicBezTo>
                  <a:pt x="268103" y="219570"/>
                  <a:pt x="184380" y="272217"/>
                  <a:pt x="127322" y="264072"/>
                </a:cubicBezTo>
                <a:cubicBezTo>
                  <a:pt x="38616" y="274233"/>
                  <a:pt x="17680" y="212528"/>
                  <a:pt x="0" y="132036"/>
                </a:cubicBezTo>
                <a:close/>
              </a:path>
              <a:path w="254643" h="264072" stroke="0" extrusionOk="0">
                <a:moveTo>
                  <a:pt x="0" y="132036"/>
                </a:moveTo>
                <a:cubicBezTo>
                  <a:pt x="-382" y="56906"/>
                  <a:pt x="64846" y="5295"/>
                  <a:pt x="127322" y="0"/>
                </a:cubicBezTo>
                <a:cubicBezTo>
                  <a:pt x="200124" y="2634"/>
                  <a:pt x="272967" y="59179"/>
                  <a:pt x="254644" y="132036"/>
                </a:cubicBezTo>
                <a:cubicBezTo>
                  <a:pt x="247782" y="187936"/>
                  <a:pt x="192371" y="258107"/>
                  <a:pt x="127322" y="264072"/>
                </a:cubicBezTo>
                <a:cubicBezTo>
                  <a:pt x="53968" y="256437"/>
                  <a:pt x="9399" y="206108"/>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52FAFA9B-5753-7453-ECBB-2703B0AD25FF}"/>
              </a:ext>
            </a:extLst>
          </p:cNvPr>
          <p:cNvCxnSpPr>
            <a:cxnSpLocks/>
          </p:cNvCxnSpPr>
          <p:nvPr/>
        </p:nvCxnSpPr>
        <p:spPr>
          <a:xfrm>
            <a:off x="4891584" y="3646163"/>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414AB00E-35A0-BF63-8A2D-A07E0EFA025A}"/>
              </a:ext>
            </a:extLst>
          </p:cNvPr>
          <p:cNvSpPr/>
          <p:nvPr/>
        </p:nvSpPr>
        <p:spPr>
          <a:xfrm>
            <a:off x="5276208" y="3514213"/>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7037" y="61683"/>
                  <a:pt x="39540" y="8751"/>
                  <a:pt x="127322" y="0"/>
                </a:cubicBezTo>
                <a:cubicBezTo>
                  <a:pt x="199906" y="-4163"/>
                  <a:pt x="262113" y="74342"/>
                  <a:pt x="254644" y="132036"/>
                </a:cubicBezTo>
                <a:cubicBezTo>
                  <a:pt x="256054" y="197566"/>
                  <a:pt x="193589" y="253862"/>
                  <a:pt x="127322" y="264072"/>
                </a:cubicBezTo>
                <a:cubicBezTo>
                  <a:pt x="43166" y="251524"/>
                  <a:pt x="2887" y="223650"/>
                  <a:pt x="0" y="132036"/>
                </a:cubicBezTo>
                <a:close/>
              </a:path>
              <a:path w="254643" h="264072" stroke="0" extrusionOk="0">
                <a:moveTo>
                  <a:pt x="0" y="132036"/>
                </a:moveTo>
                <a:cubicBezTo>
                  <a:pt x="-4938" y="64727"/>
                  <a:pt x="52515" y="-11115"/>
                  <a:pt x="127322" y="0"/>
                </a:cubicBezTo>
                <a:cubicBezTo>
                  <a:pt x="193295" y="-20071"/>
                  <a:pt x="253610" y="70149"/>
                  <a:pt x="254644" y="132036"/>
                </a:cubicBezTo>
                <a:cubicBezTo>
                  <a:pt x="247983" y="196810"/>
                  <a:pt x="197099" y="283217"/>
                  <a:pt x="127322" y="264072"/>
                </a:cubicBezTo>
                <a:cubicBezTo>
                  <a:pt x="57415" y="253330"/>
                  <a:pt x="-18971" y="199321"/>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1974435248">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7EF3473-7BD4-6A36-082E-64F309CB3CF9}"/>
              </a:ext>
            </a:extLst>
          </p:cNvPr>
          <p:cNvCxnSpPr>
            <a:cxnSpLocks/>
          </p:cNvCxnSpPr>
          <p:nvPr/>
        </p:nvCxnSpPr>
        <p:spPr>
          <a:xfrm>
            <a:off x="4279125" y="4659422"/>
            <a:ext cx="368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A7F43A09-44DD-91FD-DEAB-6FF47E8B47C1}"/>
              </a:ext>
            </a:extLst>
          </p:cNvPr>
          <p:cNvSpPr/>
          <p:nvPr/>
        </p:nvSpPr>
        <p:spPr>
          <a:xfrm>
            <a:off x="4646853" y="4513495"/>
            <a:ext cx="254643" cy="264072"/>
          </a:xfrm>
          <a:custGeom>
            <a:avLst/>
            <a:gdLst>
              <a:gd name="connsiteX0" fmla="*/ 0 w 254643"/>
              <a:gd name="connsiteY0" fmla="*/ 132036 h 264072"/>
              <a:gd name="connsiteX1" fmla="*/ 127322 w 254643"/>
              <a:gd name="connsiteY1" fmla="*/ 0 h 264072"/>
              <a:gd name="connsiteX2" fmla="*/ 254644 w 254643"/>
              <a:gd name="connsiteY2" fmla="*/ 132036 h 264072"/>
              <a:gd name="connsiteX3" fmla="*/ 127322 w 254643"/>
              <a:gd name="connsiteY3" fmla="*/ 264072 h 264072"/>
              <a:gd name="connsiteX4" fmla="*/ 0 w 254643"/>
              <a:gd name="connsiteY4" fmla="*/ 132036 h 26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43" h="264072" fill="none" extrusionOk="0">
                <a:moveTo>
                  <a:pt x="0" y="132036"/>
                </a:moveTo>
                <a:cubicBezTo>
                  <a:pt x="-6084" y="68579"/>
                  <a:pt x="55179" y="19624"/>
                  <a:pt x="127322" y="0"/>
                </a:cubicBezTo>
                <a:cubicBezTo>
                  <a:pt x="200086" y="2002"/>
                  <a:pt x="249658" y="52254"/>
                  <a:pt x="254644" y="132036"/>
                </a:cubicBezTo>
                <a:cubicBezTo>
                  <a:pt x="267164" y="208138"/>
                  <a:pt x="191140" y="269350"/>
                  <a:pt x="127322" y="264072"/>
                </a:cubicBezTo>
                <a:cubicBezTo>
                  <a:pt x="66273" y="261901"/>
                  <a:pt x="1393" y="219969"/>
                  <a:pt x="0" y="132036"/>
                </a:cubicBezTo>
                <a:close/>
              </a:path>
              <a:path w="254643" h="264072" stroke="0" extrusionOk="0">
                <a:moveTo>
                  <a:pt x="0" y="132036"/>
                </a:moveTo>
                <a:cubicBezTo>
                  <a:pt x="13676" y="43537"/>
                  <a:pt x="61086" y="-3501"/>
                  <a:pt x="127322" y="0"/>
                </a:cubicBezTo>
                <a:cubicBezTo>
                  <a:pt x="197460" y="1727"/>
                  <a:pt x="273309" y="66515"/>
                  <a:pt x="254644" y="132036"/>
                </a:cubicBezTo>
                <a:cubicBezTo>
                  <a:pt x="248601" y="212181"/>
                  <a:pt x="191033" y="261903"/>
                  <a:pt x="127322" y="264072"/>
                </a:cubicBezTo>
                <a:cubicBezTo>
                  <a:pt x="50129" y="263477"/>
                  <a:pt x="-1351" y="183745"/>
                  <a:pt x="0" y="132036"/>
                </a:cubicBezTo>
                <a:close/>
              </a:path>
            </a:pathLst>
          </a:custGeom>
          <a:solidFill>
            <a:schemeClr val="bg2"/>
          </a:solidFill>
          <a:ln>
            <a:solidFill>
              <a:schemeClr val="tx1"/>
            </a:solidFill>
            <a:extLst>
              <a:ext uri="{C807C97D-BFC1-408E-A445-0C87EB9F89A2}">
                <ask:lineSketchStyleProps xmlns:ask="http://schemas.microsoft.com/office/drawing/2018/sketchyshapes" sd="21223256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68550B0-78BA-2F63-2F0B-D70E152734AC}"/>
                  </a:ext>
                </a:extLst>
              </p:cNvPr>
              <p:cNvSpPr txBox="1"/>
              <p:nvPr/>
            </p:nvSpPr>
            <p:spPr>
              <a:xfrm>
                <a:off x="5580780" y="3488820"/>
                <a:ext cx="1563565" cy="393121"/>
              </a:xfrm>
              <a:prstGeom prst="rect">
                <a:avLst/>
              </a:prstGeom>
              <a:noFill/>
            </p:spPr>
            <p:txBody>
              <a:bodyPr wrap="square">
                <a:spAutoFit/>
              </a:bodyPr>
              <a:lstStyle/>
              <a:p>
                <a14:m>
                  <m:oMath xmlns:m="http://schemas.openxmlformats.org/officeDocument/2006/math">
                    <m:sSub>
                      <m:sSubPr>
                        <m:ctrlPr>
                          <a:rPr lang="en-US" altLang="zh-CN" sz="1800" b="1" i="1" smtClean="0">
                            <a:solidFill>
                              <a:srgbClr val="00B0F0"/>
                            </a:solidFill>
                            <a:latin typeface="Cambria Math" panose="02040503050406030204" pitchFamily="18" charset="0"/>
                          </a:rPr>
                        </m:ctrlPr>
                      </m:sSubPr>
                      <m:e>
                        <m:r>
                          <a:rPr lang="zh-CN" altLang="en-US" sz="1800" b="1" i="1">
                            <a:solidFill>
                              <a:srgbClr val="00B0F0"/>
                            </a:solidFill>
                            <a:latin typeface="Cambria Math" panose="02040503050406030204" pitchFamily="18" charset="0"/>
                          </a:rPr>
                          <m:t>𝝆</m:t>
                        </m:r>
                      </m:e>
                      <m:sub>
                        <m:r>
                          <a:rPr lang="en-US" altLang="zh-CN" b="1" i="1">
                            <a:solidFill>
                              <a:srgbClr val="00B0F0"/>
                            </a:solidFill>
                            <a:latin typeface="Cambria Math" panose="02040503050406030204" pitchFamily="18" charset="0"/>
                          </a:rPr>
                          <m:t>𝟏</m:t>
                        </m:r>
                        <m:r>
                          <a:rPr lang="en-US" altLang="zh-CN" b="1" i="1">
                            <a:solidFill>
                              <a:srgbClr val="00B0F0"/>
                            </a:solidFill>
                            <a:latin typeface="Cambria Math" panose="02040503050406030204" pitchFamily="18" charset="0"/>
                          </a:rPr>
                          <m:t>:</m:t>
                        </m:r>
                        <m:sSub>
                          <m:sSubPr>
                            <m:ctrlPr>
                              <a:rPr lang="en-US" altLang="zh-CN" b="1" i="1">
                                <a:solidFill>
                                  <a:srgbClr val="00B0F0"/>
                                </a:solidFill>
                                <a:latin typeface="Cambria Math" panose="02040503050406030204" pitchFamily="18" charset="0"/>
                              </a:rPr>
                            </m:ctrlPr>
                          </m:sSubPr>
                          <m:e>
                            <m:r>
                              <a:rPr lang="en-US" altLang="zh-CN" b="1" i="1">
                                <a:solidFill>
                                  <a:srgbClr val="00B0F0"/>
                                </a:solidFill>
                                <a:latin typeface="Cambria Math" panose="02040503050406030204" pitchFamily="18" charset="0"/>
                              </a:rPr>
                              <m:t>𝑻</m:t>
                            </m:r>
                          </m:e>
                          <m:sub>
                            <m:r>
                              <a:rPr lang="en-US" altLang="zh-CN" b="1" i="1" smtClean="0">
                                <a:solidFill>
                                  <a:srgbClr val="00B0F0"/>
                                </a:solidFill>
                                <a:latin typeface="Cambria Math" panose="02040503050406030204" pitchFamily="18" charset="0"/>
                              </a:rPr>
                              <m:t>𝟐</m:t>
                            </m:r>
                          </m:sub>
                        </m:sSub>
                        <m:r>
                          <a:rPr lang="en-US" altLang="zh-CN" sz="1800" b="1" i="1" smtClean="0">
                            <a:solidFill>
                              <a:srgbClr val="00B0F0"/>
                            </a:solidFill>
                            <a:latin typeface="Cambria Math" panose="02040503050406030204" pitchFamily="18" charset="0"/>
                          </a:rPr>
                          <m:t>−</m:t>
                        </m:r>
                        <m:r>
                          <a:rPr lang="en-US" altLang="zh-CN" sz="1800" b="1" i="1" smtClean="0">
                            <a:solidFill>
                              <a:srgbClr val="00B0F0"/>
                            </a:solidFill>
                            <a:latin typeface="Cambria Math" panose="02040503050406030204" pitchFamily="18" charset="0"/>
                          </a:rPr>
                          <m:t>𝟏</m:t>
                        </m:r>
                      </m:sub>
                    </m:sSub>
                  </m:oMath>
                </a14:m>
                <a:r>
                  <a:rPr lang="zh-CN" altLang="en-US" dirty="0"/>
                  <a:t>，</a:t>
                </a:r>
                <a14:m>
                  <m:oMath xmlns:m="http://schemas.openxmlformats.org/officeDocument/2006/math">
                    <m:sSub>
                      <m:sSubPr>
                        <m:ctrlPr>
                          <a:rPr lang="en-US" altLang="zh-CN" b="1" i="1">
                            <a:solidFill>
                              <a:srgbClr val="00B0F0"/>
                            </a:solidFill>
                            <a:latin typeface="Cambria Math" panose="02040503050406030204" pitchFamily="18" charset="0"/>
                          </a:rPr>
                        </m:ctrlPr>
                      </m:sSubPr>
                      <m:e>
                        <m:r>
                          <a:rPr lang="en-US" altLang="zh-CN" b="1" i="1">
                            <a:solidFill>
                              <a:srgbClr val="00B0F0"/>
                            </a:solidFill>
                            <a:latin typeface="Cambria Math" panose="02040503050406030204" pitchFamily="18" charset="0"/>
                          </a:rPr>
                          <m:t>𝑮</m:t>
                        </m:r>
                      </m:e>
                      <m:sub>
                        <m:r>
                          <a:rPr lang="en-US" altLang="zh-CN" b="1" i="1">
                            <a:solidFill>
                              <a:srgbClr val="00B0F0"/>
                            </a:solidFill>
                            <a:latin typeface="Cambria Math" panose="02040503050406030204" pitchFamily="18" charset="0"/>
                          </a:rPr>
                          <m:t>𝟏</m:t>
                        </m:r>
                      </m:sub>
                    </m:sSub>
                  </m:oMath>
                </a14:m>
                <a:endParaRPr lang="zh-CN" altLang="en-US" dirty="0"/>
              </a:p>
            </p:txBody>
          </p:sp>
        </mc:Choice>
        <mc:Fallback xmlns="">
          <p:sp>
            <p:nvSpPr>
              <p:cNvPr id="52" name="文本框 51">
                <a:extLst>
                  <a:ext uri="{FF2B5EF4-FFF2-40B4-BE49-F238E27FC236}">
                    <a16:creationId xmlns:a16="http://schemas.microsoft.com/office/drawing/2014/main" id="{E68550B0-78BA-2F63-2F0B-D70E152734AC}"/>
                  </a:ext>
                </a:extLst>
              </p:cNvPr>
              <p:cNvSpPr txBox="1">
                <a:spLocks noRot="1" noChangeAspect="1" noMove="1" noResize="1" noEditPoints="1" noAdjustHandles="1" noChangeArrowheads="1" noChangeShapeType="1" noTextEdit="1"/>
              </p:cNvSpPr>
              <p:nvPr/>
            </p:nvSpPr>
            <p:spPr>
              <a:xfrm>
                <a:off x="5580780" y="3488820"/>
                <a:ext cx="1563565" cy="393121"/>
              </a:xfrm>
              <a:prstGeom prst="rect">
                <a:avLst/>
              </a:prstGeom>
              <a:blipFill>
                <a:blip r:embed="rId4"/>
                <a:stretch>
                  <a:fillRect t="-6154" b="-18462"/>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EE2B8DF4-8ADC-3530-4065-46E8D8844D6F}"/>
              </a:ext>
            </a:extLst>
          </p:cNvPr>
          <p:cNvCxnSpPr>
            <a:cxnSpLocks/>
          </p:cNvCxnSpPr>
          <p:nvPr/>
        </p:nvCxnSpPr>
        <p:spPr>
          <a:xfrm>
            <a:off x="1932586" y="2305505"/>
            <a:ext cx="3778755" cy="452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71520FE0-F621-634C-B128-33E6E1EA47A6}"/>
                  </a:ext>
                </a:extLst>
              </p:cNvPr>
              <p:cNvSpPr txBox="1"/>
              <p:nvPr/>
            </p:nvSpPr>
            <p:spPr>
              <a:xfrm>
                <a:off x="1519674" y="1864673"/>
                <a:ext cx="107161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𝟎</m:t>
                      </m:r>
                    </m:oMath>
                  </m:oMathPara>
                </a14:m>
                <a:endParaRPr lang="zh-CN" altLang="en-US" sz="2800" dirty="0"/>
              </a:p>
            </p:txBody>
          </p:sp>
        </mc:Choice>
        <mc:Fallback xmlns="">
          <p:sp>
            <p:nvSpPr>
              <p:cNvPr id="56" name="文本框 55">
                <a:extLst>
                  <a:ext uri="{FF2B5EF4-FFF2-40B4-BE49-F238E27FC236}">
                    <a16:creationId xmlns:a16="http://schemas.microsoft.com/office/drawing/2014/main" id="{71520FE0-F621-634C-B128-33E6E1EA47A6}"/>
                  </a:ext>
                </a:extLst>
              </p:cNvPr>
              <p:cNvSpPr txBox="1">
                <a:spLocks noRot="1" noChangeAspect="1" noMove="1" noResize="1" noEditPoints="1" noAdjustHandles="1" noChangeArrowheads="1" noChangeShapeType="1" noTextEdit="1"/>
              </p:cNvSpPr>
              <p:nvPr/>
            </p:nvSpPr>
            <p:spPr>
              <a:xfrm>
                <a:off x="1519674" y="1864673"/>
                <a:ext cx="107161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D4F1FF1-0E05-3A2D-1F3E-72B28FA3742D}"/>
                  </a:ext>
                </a:extLst>
              </p:cNvPr>
              <p:cNvSpPr txBox="1"/>
              <p:nvPr/>
            </p:nvSpPr>
            <p:spPr>
              <a:xfrm>
                <a:off x="5349031" y="2078075"/>
                <a:ext cx="10284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𝒕</m:t>
                      </m:r>
                    </m:oMath>
                  </m:oMathPara>
                </a14:m>
                <a:endParaRPr lang="zh-CN" altLang="en-US" sz="2800" dirty="0"/>
              </a:p>
            </p:txBody>
          </p:sp>
        </mc:Choice>
        <mc:Fallback xmlns="">
          <p:sp>
            <p:nvSpPr>
              <p:cNvPr id="58" name="文本框 57">
                <a:extLst>
                  <a:ext uri="{FF2B5EF4-FFF2-40B4-BE49-F238E27FC236}">
                    <a16:creationId xmlns:a16="http://schemas.microsoft.com/office/drawing/2014/main" id="{FD4F1FF1-0E05-3A2D-1F3E-72B28FA3742D}"/>
                  </a:ext>
                </a:extLst>
              </p:cNvPr>
              <p:cNvSpPr txBox="1">
                <a:spLocks noRot="1" noChangeAspect="1" noMove="1" noResize="1" noEditPoints="1" noAdjustHandles="1" noChangeArrowheads="1" noChangeShapeType="1" noTextEdit="1"/>
              </p:cNvSpPr>
              <p:nvPr/>
            </p:nvSpPr>
            <p:spPr>
              <a:xfrm>
                <a:off x="5349031" y="2078075"/>
                <a:ext cx="102848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64471DD2-6503-BF3E-3050-0CB430F86819}"/>
                  </a:ext>
                </a:extLst>
              </p:cNvPr>
              <p:cNvSpPr txBox="1"/>
              <p:nvPr/>
            </p:nvSpPr>
            <p:spPr>
              <a:xfrm>
                <a:off x="2330321" y="1864673"/>
                <a:ext cx="107161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𝟏</m:t>
                      </m:r>
                    </m:oMath>
                  </m:oMathPara>
                </a14:m>
                <a:endParaRPr lang="zh-CN" altLang="en-US" sz="2800" dirty="0"/>
              </a:p>
            </p:txBody>
          </p:sp>
        </mc:Choice>
        <mc:Fallback xmlns="">
          <p:sp>
            <p:nvSpPr>
              <p:cNvPr id="59" name="文本框 58">
                <a:extLst>
                  <a:ext uri="{FF2B5EF4-FFF2-40B4-BE49-F238E27FC236}">
                    <a16:creationId xmlns:a16="http://schemas.microsoft.com/office/drawing/2014/main" id="{64471DD2-6503-BF3E-3050-0CB430F86819}"/>
                  </a:ext>
                </a:extLst>
              </p:cNvPr>
              <p:cNvSpPr txBox="1">
                <a:spLocks noRot="1" noChangeAspect="1" noMove="1" noResize="1" noEditPoints="1" noAdjustHandles="1" noChangeArrowheads="1" noChangeShapeType="1" noTextEdit="1"/>
              </p:cNvSpPr>
              <p:nvPr/>
            </p:nvSpPr>
            <p:spPr>
              <a:xfrm>
                <a:off x="2330321" y="1864673"/>
                <a:ext cx="107161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66F364F2-5B61-941D-8942-3971A1C4FF8C}"/>
                  </a:ext>
                </a:extLst>
              </p:cNvPr>
              <p:cNvSpPr txBox="1"/>
              <p:nvPr/>
            </p:nvSpPr>
            <p:spPr>
              <a:xfrm>
                <a:off x="2909105" y="1842848"/>
                <a:ext cx="107161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𝟑</m:t>
                      </m:r>
                    </m:oMath>
                  </m:oMathPara>
                </a14:m>
                <a:endParaRPr lang="zh-CN" altLang="en-US" sz="2800" dirty="0"/>
              </a:p>
            </p:txBody>
          </p:sp>
        </mc:Choice>
        <mc:Fallback xmlns="">
          <p:sp>
            <p:nvSpPr>
              <p:cNvPr id="60" name="文本框 59">
                <a:extLst>
                  <a:ext uri="{FF2B5EF4-FFF2-40B4-BE49-F238E27FC236}">
                    <a16:creationId xmlns:a16="http://schemas.microsoft.com/office/drawing/2014/main" id="{66F364F2-5B61-941D-8942-3971A1C4FF8C}"/>
                  </a:ext>
                </a:extLst>
              </p:cNvPr>
              <p:cNvSpPr txBox="1">
                <a:spLocks noRot="1" noChangeAspect="1" noMove="1" noResize="1" noEditPoints="1" noAdjustHandles="1" noChangeArrowheads="1" noChangeShapeType="1" noTextEdit="1"/>
              </p:cNvSpPr>
              <p:nvPr/>
            </p:nvSpPr>
            <p:spPr>
              <a:xfrm>
                <a:off x="2909105" y="1842848"/>
                <a:ext cx="107161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1851B26-B05A-21BE-CD5F-0AC45A2DF4CE}"/>
                  </a:ext>
                </a:extLst>
              </p:cNvPr>
              <p:cNvSpPr txBox="1"/>
              <p:nvPr/>
            </p:nvSpPr>
            <p:spPr>
              <a:xfrm>
                <a:off x="3719752" y="1842847"/>
                <a:ext cx="91835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𝟒</m:t>
                      </m:r>
                    </m:oMath>
                  </m:oMathPara>
                </a14:m>
                <a:endParaRPr lang="zh-CN" altLang="en-US" sz="2800" dirty="0">
                  <a:solidFill>
                    <a:srgbClr val="FF0000"/>
                  </a:solidFill>
                </a:endParaRPr>
              </a:p>
            </p:txBody>
          </p:sp>
        </mc:Choice>
        <mc:Fallback xmlns="">
          <p:sp>
            <p:nvSpPr>
              <p:cNvPr id="61" name="文本框 60">
                <a:extLst>
                  <a:ext uri="{FF2B5EF4-FFF2-40B4-BE49-F238E27FC236}">
                    <a16:creationId xmlns:a16="http://schemas.microsoft.com/office/drawing/2014/main" id="{81851B26-B05A-21BE-CD5F-0AC45A2DF4CE}"/>
                  </a:ext>
                </a:extLst>
              </p:cNvPr>
              <p:cNvSpPr txBox="1">
                <a:spLocks noRot="1" noChangeAspect="1" noMove="1" noResize="1" noEditPoints="1" noAdjustHandles="1" noChangeArrowheads="1" noChangeShapeType="1" noTextEdit="1"/>
              </p:cNvSpPr>
              <p:nvPr/>
            </p:nvSpPr>
            <p:spPr>
              <a:xfrm>
                <a:off x="3719752" y="1842847"/>
                <a:ext cx="91835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F0ADC904-39B2-35A2-F76C-7105499F1944}"/>
                  </a:ext>
                </a:extLst>
              </p:cNvPr>
              <p:cNvSpPr txBox="1"/>
              <p:nvPr/>
            </p:nvSpPr>
            <p:spPr>
              <a:xfrm>
                <a:off x="2700596" y="3448158"/>
                <a:ext cx="2283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𝑠</m:t>
                      </m:r>
                    </m:oMath>
                  </m:oMathPara>
                </a14:m>
                <a:endParaRPr lang="zh-CN" altLang="en-US" dirty="0"/>
              </a:p>
            </p:txBody>
          </p:sp>
        </mc:Choice>
        <mc:Fallback xmlns="">
          <p:sp>
            <p:nvSpPr>
              <p:cNvPr id="65" name="文本框 64">
                <a:extLst>
                  <a:ext uri="{FF2B5EF4-FFF2-40B4-BE49-F238E27FC236}">
                    <a16:creationId xmlns:a16="http://schemas.microsoft.com/office/drawing/2014/main" id="{F0ADC904-39B2-35A2-F76C-7105499F1944}"/>
                  </a:ext>
                </a:extLst>
              </p:cNvPr>
              <p:cNvSpPr txBox="1">
                <a:spLocks noRot="1" noChangeAspect="1" noMove="1" noResize="1" noEditPoints="1" noAdjustHandles="1" noChangeArrowheads="1" noChangeShapeType="1" noTextEdit="1"/>
              </p:cNvSpPr>
              <p:nvPr/>
            </p:nvSpPr>
            <p:spPr>
              <a:xfrm>
                <a:off x="2700596" y="3448158"/>
                <a:ext cx="228381" cy="369332"/>
              </a:xfrm>
              <a:prstGeom prst="rect">
                <a:avLst/>
              </a:prstGeom>
              <a:blipFill>
                <a:blip r:embed="rId10"/>
                <a:stretch>
                  <a:fillRect r="-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A3207BF-492C-C773-3BB2-DF7C843C204F}"/>
                  </a:ext>
                </a:extLst>
              </p:cNvPr>
              <p:cNvSpPr txBox="1"/>
              <p:nvPr/>
            </p:nvSpPr>
            <p:spPr>
              <a:xfrm>
                <a:off x="3334083" y="4465301"/>
                <a:ext cx="2283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𝑠</m:t>
                      </m:r>
                    </m:oMath>
                  </m:oMathPara>
                </a14:m>
                <a:endParaRPr lang="zh-CN" altLang="en-US" dirty="0"/>
              </a:p>
            </p:txBody>
          </p:sp>
        </mc:Choice>
        <mc:Fallback xmlns="">
          <p:sp>
            <p:nvSpPr>
              <p:cNvPr id="66" name="文本框 65">
                <a:extLst>
                  <a:ext uri="{FF2B5EF4-FFF2-40B4-BE49-F238E27FC236}">
                    <a16:creationId xmlns:a16="http://schemas.microsoft.com/office/drawing/2014/main" id="{1A3207BF-492C-C773-3BB2-DF7C843C204F}"/>
                  </a:ext>
                </a:extLst>
              </p:cNvPr>
              <p:cNvSpPr txBox="1">
                <a:spLocks noRot="1" noChangeAspect="1" noMove="1" noResize="1" noEditPoints="1" noAdjustHandles="1" noChangeArrowheads="1" noChangeShapeType="1" noTextEdit="1"/>
              </p:cNvSpPr>
              <p:nvPr/>
            </p:nvSpPr>
            <p:spPr>
              <a:xfrm>
                <a:off x="3334083" y="4465301"/>
                <a:ext cx="228381" cy="369332"/>
              </a:xfrm>
              <a:prstGeom prst="rect">
                <a:avLst/>
              </a:prstGeom>
              <a:blipFill>
                <a:blip r:embed="rId11"/>
                <a:stretch>
                  <a:fillRect r="-16216"/>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B57EFCAF-66E5-B4B0-826C-AA4781104C44}"/>
              </a:ext>
            </a:extLst>
          </p:cNvPr>
          <p:cNvCxnSpPr>
            <a:cxnSpLocks/>
            <a:endCxn id="29" idx="5"/>
          </p:cNvCxnSpPr>
          <p:nvPr/>
        </p:nvCxnSpPr>
        <p:spPr>
          <a:xfrm flipH="1" flipV="1">
            <a:off x="2939427" y="3728938"/>
            <a:ext cx="3990296" cy="517611"/>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FE946546-226B-2A16-32DD-5D67DE089EC3}"/>
              </a:ext>
            </a:extLst>
          </p:cNvPr>
          <p:cNvCxnSpPr>
            <a:cxnSpLocks/>
          </p:cNvCxnSpPr>
          <p:nvPr/>
        </p:nvCxnSpPr>
        <p:spPr>
          <a:xfrm flipH="1">
            <a:off x="3545322" y="4280776"/>
            <a:ext cx="3503660" cy="213266"/>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9C491D42-972F-16BF-B021-A3F9D932735D}"/>
              </a:ext>
            </a:extLst>
          </p:cNvPr>
          <p:cNvSpPr txBox="1"/>
          <p:nvPr/>
        </p:nvSpPr>
        <p:spPr>
          <a:xfrm>
            <a:off x="6929723" y="4068176"/>
            <a:ext cx="5262277" cy="954107"/>
          </a:xfrm>
          <a:prstGeom prst="rect">
            <a:avLst/>
          </a:prstGeom>
          <a:noFill/>
        </p:spPr>
        <p:txBody>
          <a:bodyPr wrap="square">
            <a:spAutoFit/>
          </a:bodyPr>
          <a:lstStyle/>
          <a:p>
            <a:r>
              <a:rPr lang="zh-CN" altLang="en-US" sz="2800" b="1" dirty="0"/>
              <a:t>状态s在相应</a:t>
            </a:r>
            <a:r>
              <a:rPr lang="en-US" altLang="zh-CN" sz="2800" b="1" dirty="0"/>
              <a:t>episodes</a:t>
            </a:r>
            <a:r>
              <a:rPr lang="zh-CN" altLang="en-US" sz="2800" b="1" dirty="0"/>
              <a:t>被首次访问</a:t>
            </a:r>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636F058B-7D03-2EC7-E583-B237E0BEC4C9}"/>
                  </a:ext>
                </a:extLst>
              </p:cNvPr>
              <p:cNvSpPr txBox="1"/>
              <p:nvPr/>
            </p:nvSpPr>
            <p:spPr>
              <a:xfrm>
                <a:off x="5101188" y="4440486"/>
                <a:ext cx="1916959" cy="394147"/>
              </a:xfrm>
              <a:prstGeom prst="rect">
                <a:avLst/>
              </a:prstGeom>
              <a:noFill/>
            </p:spPr>
            <p:txBody>
              <a:bodyPr wrap="square">
                <a:spAutoFit/>
              </a:bodyPr>
              <a:lstStyle/>
              <a:p>
                <a14:m>
                  <m:oMath xmlns:m="http://schemas.openxmlformats.org/officeDocument/2006/math">
                    <m:sSub>
                      <m:sSubPr>
                        <m:ctrlPr>
                          <a:rPr lang="en-US" altLang="zh-CN" sz="1800" b="1" i="1" smtClean="0">
                            <a:solidFill>
                              <a:srgbClr val="7030A0"/>
                            </a:solidFill>
                            <a:latin typeface="Cambria Math" panose="02040503050406030204" pitchFamily="18" charset="0"/>
                          </a:rPr>
                        </m:ctrlPr>
                      </m:sSubPr>
                      <m:e>
                        <m:r>
                          <a:rPr lang="zh-CN" altLang="en-US" sz="1800" b="1" i="1">
                            <a:solidFill>
                              <a:srgbClr val="7030A0"/>
                            </a:solidFill>
                            <a:latin typeface="Cambria Math" panose="02040503050406030204" pitchFamily="18" charset="0"/>
                          </a:rPr>
                          <m:t>𝝆</m:t>
                        </m:r>
                      </m:e>
                      <m:sub>
                        <m:r>
                          <a:rPr lang="en-US" altLang="zh-CN" sz="1800" b="1" i="1" smtClean="0">
                            <a:solidFill>
                              <a:srgbClr val="7030A0"/>
                            </a:solidFill>
                            <a:latin typeface="Cambria Math" panose="02040503050406030204" pitchFamily="18" charset="0"/>
                          </a:rPr>
                          <m:t>𝟐</m:t>
                        </m:r>
                        <m:r>
                          <a:rPr lang="en-US" altLang="zh-CN" b="1" i="1">
                            <a:solidFill>
                              <a:srgbClr val="7030A0"/>
                            </a:solidFill>
                            <a:latin typeface="Cambria Math" panose="02040503050406030204" pitchFamily="18" charset="0"/>
                          </a:rPr>
                          <m:t>:</m:t>
                        </m:r>
                        <m:sSub>
                          <m:sSubPr>
                            <m:ctrlPr>
                              <a:rPr lang="en-US" altLang="zh-CN" b="1" i="1" smtClean="0">
                                <a:solidFill>
                                  <a:srgbClr val="7030A0"/>
                                </a:solidFill>
                                <a:latin typeface="Cambria Math" panose="02040503050406030204" pitchFamily="18" charset="0"/>
                              </a:rPr>
                            </m:ctrlPr>
                          </m:sSubPr>
                          <m:e>
                            <m:r>
                              <a:rPr lang="en-US" altLang="zh-CN" b="1" i="1" smtClean="0">
                                <a:solidFill>
                                  <a:srgbClr val="7030A0"/>
                                </a:solidFill>
                                <a:latin typeface="Cambria Math" panose="02040503050406030204" pitchFamily="18" charset="0"/>
                              </a:rPr>
                              <m:t>𝑻</m:t>
                            </m:r>
                          </m:e>
                          <m:sub>
                            <m:r>
                              <a:rPr lang="en-US" altLang="zh-CN" b="1" i="1" smtClean="0">
                                <a:solidFill>
                                  <a:srgbClr val="7030A0"/>
                                </a:solidFill>
                                <a:latin typeface="Cambria Math" panose="02040503050406030204" pitchFamily="18" charset="0"/>
                              </a:rPr>
                              <m:t>𝟑</m:t>
                            </m:r>
                          </m:sub>
                        </m:sSub>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𝟏</m:t>
                        </m:r>
                      </m:sub>
                    </m:sSub>
                    <m:r>
                      <a:rPr lang="zh-CN" altLang="en-US" b="1" i="1">
                        <a:solidFill>
                          <a:srgbClr val="7030A0"/>
                        </a:solidFill>
                        <a:latin typeface="Cambria Math" panose="02040503050406030204" pitchFamily="18" charset="0"/>
                      </a:rPr>
                      <m:t>，</m:t>
                    </m:r>
                  </m:oMath>
                </a14:m>
                <a:r>
                  <a:rPr lang="en-US" altLang="zh-CN" b="1" dirty="0">
                    <a:solidFill>
                      <a:srgbClr val="7030A0"/>
                    </a:solidFill>
                  </a:rPr>
                  <a:t> </a:t>
                </a:r>
                <a14:m>
                  <m:oMath xmlns:m="http://schemas.openxmlformats.org/officeDocument/2006/math">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𝑮</m:t>
                        </m:r>
                      </m:e>
                      <m:sub>
                        <m:r>
                          <a:rPr lang="en-US" altLang="zh-CN" b="1" i="1">
                            <a:solidFill>
                              <a:srgbClr val="7030A0"/>
                            </a:solidFill>
                            <a:latin typeface="Cambria Math" panose="02040503050406030204" pitchFamily="18" charset="0"/>
                          </a:rPr>
                          <m:t>𝟐</m:t>
                        </m:r>
                      </m:sub>
                    </m:sSub>
                  </m:oMath>
                </a14:m>
                <a:endParaRPr lang="zh-CN" altLang="en-US" dirty="0"/>
              </a:p>
            </p:txBody>
          </p:sp>
        </mc:Choice>
        <mc:Fallback xmlns="">
          <p:sp>
            <p:nvSpPr>
              <p:cNvPr id="77" name="文本框 76">
                <a:extLst>
                  <a:ext uri="{FF2B5EF4-FFF2-40B4-BE49-F238E27FC236}">
                    <a16:creationId xmlns:a16="http://schemas.microsoft.com/office/drawing/2014/main" id="{636F058B-7D03-2EC7-E583-B237E0BEC4C9}"/>
                  </a:ext>
                </a:extLst>
              </p:cNvPr>
              <p:cNvSpPr txBox="1">
                <a:spLocks noRot="1" noChangeAspect="1" noMove="1" noResize="1" noEditPoints="1" noAdjustHandles="1" noChangeArrowheads="1" noChangeShapeType="1" noTextEdit="1"/>
              </p:cNvSpPr>
              <p:nvPr/>
            </p:nvSpPr>
            <p:spPr>
              <a:xfrm>
                <a:off x="5101188" y="4440486"/>
                <a:ext cx="1916959" cy="394147"/>
              </a:xfrm>
              <a:prstGeom prst="rect">
                <a:avLst/>
              </a:prstGeom>
              <a:blipFill>
                <a:blip r:embed="rId12"/>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0C0ED371-9B6B-B622-68DE-FA3F586355BF}"/>
                  </a:ext>
                </a:extLst>
              </p:cNvPr>
              <p:cNvSpPr txBox="1"/>
              <p:nvPr/>
            </p:nvSpPr>
            <p:spPr>
              <a:xfrm>
                <a:off x="184128" y="5052497"/>
                <a:ext cx="5679145" cy="930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i="1">
                          <a:latin typeface="Cambria Math" panose="02040503050406030204" pitchFamily="18" charset="0"/>
                        </a:rPr>
                        <m:t> </m:t>
                      </m:r>
                      <m:r>
                        <a:rPr lang="en-US" altLang="zh-CN" sz="2800" b="0" i="1">
                          <a:solidFill>
                            <a:schemeClr val="tx1"/>
                          </a:solidFill>
                          <a:latin typeface="Cambria Math" panose="02040503050406030204" pitchFamily="18" charset="0"/>
                          <a:ea typeface="Cambria Math" panose="02040503050406030204" pitchFamily="18" charset="0"/>
                        </a:rPr>
                        <m:t>≜</m:t>
                      </m:r>
                      <m:f>
                        <m:fPr>
                          <m:ctrlPr>
                            <a:rPr lang="en-US" altLang="zh-CN"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2800" b="1" i="1">
                                  <a:solidFill>
                                    <a:srgbClr val="00B0F0"/>
                                  </a:solidFill>
                                  <a:latin typeface="Cambria Math" panose="02040503050406030204" pitchFamily="18" charset="0"/>
                                </a:rPr>
                              </m:ctrlPr>
                            </m:sSubPr>
                            <m:e>
                              <m:r>
                                <a:rPr lang="zh-CN" altLang="en-US" sz="2800" b="1" i="1">
                                  <a:solidFill>
                                    <a:srgbClr val="00B0F0"/>
                                  </a:solidFill>
                                  <a:latin typeface="Cambria Math" panose="02040503050406030204" pitchFamily="18" charset="0"/>
                                </a:rPr>
                                <m:t>𝝆</m:t>
                              </m:r>
                            </m:e>
                            <m:sub>
                              <m:r>
                                <a:rPr lang="en-US" altLang="zh-CN" sz="2800" b="1" i="1">
                                  <a:solidFill>
                                    <a:srgbClr val="00B0F0"/>
                                  </a:solidFill>
                                  <a:latin typeface="Cambria Math" panose="02040503050406030204" pitchFamily="18" charset="0"/>
                                </a:rPr>
                                <m:t>𝟏</m:t>
                              </m:r>
                              <m:r>
                                <a:rPr lang="en-US" altLang="zh-CN" sz="2800" b="1" i="1">
                                  <a:solidFill>
                                    <a:srgbClr val="00B0F0"/>
                                  </a:solidFill>
                                  <a:latin typeface="Cambria Math" panose="02040503050406030204" pitchFamily="18" charset="0"/>
                                </a:rPr>
                                <m:t>:</m:t>
                              </m:r>
                              <m:sSub>
                                <m:sSubPr>
                                  <m:ctrlPr>
                                    <a:rPr lang="en-US" altLang="zh-CN" sz="2800" b="1" i="1">
                                      <a:solidFill>
                                        <a:srgbClr val="00B0F0"/>
                                      </a:solidFill>
                                      <a:latin typeface="Cambria Math" panose="02040503050406030204" pitchFamily="18" charset="0"/>
                                    </a:rPr>
                                  </m:ctrlPr>
                                </m:sSubPr>
                                <m:e>
                                  <m:r>
                                    <a:rPr lang="en-US" altLang="zh-CN" sz="2800" b="1" i="1">
                                      <a:solidFill>
                                        <a:srgbClr val="00B0F0"/>
                                      </a:solidFill>
                                      <a:latin typeface="Cambria Math" panose="02040503050406030204" pitchFamily="18" charset="0"/>
                                    </a:rPr>
                                    <m:t>𝑻</m:t>
                                  </m:r>
                                </m:e>
                                <m:sub>
                                  <m:r>
                                    <a:rPr lang="en-US" altLang="zh-CN" sz="2800" b="1" i="1">
                                      <a:solidFill>
                                        <a:srgbClr val="00B0F0"/>
                                      </a:solidFill>
                                      <a:latin typeface="Cambria Math" panose="02040503050406030204" pitchFamily="18" charset="0"/>
                                    </a:rPr>
                                    <m:t>𝟐</m:t>
                                  </m:r>
                                </m:sub>
                              </m:sSub>
                              <m:r>
                                <a:rPr lang="en-US" altLang="zh-CN" sz="2800" b="1" i="1">
                                  <a:solidFill>
                                    <a:srgbClr val="00B0F0"/>
                                  </a:solidFill>
                                  <a:latin typeface="Cambria Math" panose="02040503050406030204" pitchFamily="18" charset="0"/>
                                </a:rPr>
                                <m:t>−</m:t>
                              </m:r>
                              <m:r>
                                <a:rPr lang="en-US" altLang="zh-CN" sz="2800" b="1" i="1">
                                  <a:solidFill>
                                    <a:srgbClr val="00B0F0"/>
                                  </a:solidFill>
                                  <a:latin typeface="Cambria Math" panose="02040503050406030204" pitchFamily="18" charset="0"/>
                                </a:rPr>
                                <m:t>𝟏</m:t>
                              </m:r>
                            </m:sub>
                          </m:sSub>
                          <m:sSub>
                            <m:sSubPr>
                              <m:ctrlPr>
                                <a:rPr lang="en-US" altLang="zh-CN" sz="2800" b="1" i="1" smtClean="0">
                                  <a:solidFill>
                                    <a:srgbClr val="00B0F0"/>
                                  </a:solidFill>
                                  <a:latin typeface="Cambria Math" panose="02040503050406030204" pitchFamily="18" charset="0"/>
                                </a:rPr>
                              </m:ctrlPr>
                            </m:sSubPr>
                            <m:e>
                              <m:r>
                                <a:rPr lang="en-US" altLang="zh-CN" sz="2800" b="1" i="1">
                                  <a:solidFill>
                                    <a:srgbClr val="00B0F0"/>
                                  </a:solidFill>
                                  <a:latin typeface="Cambria Math" panose="02040503050406030204" pitchFamily="18" charset="0"/>
                                </a:rPr>
                                <m:t>𝑮</m:t>
                              </m:r>
                            </m:e>
                            <m:sub>
                              <m:r>
                                <a:rPr lang="en-US" altLang="zh-CN" sz="2800" b="1" i="1" smtClean="0">
                                  <a:solidFill>
                                    <a:srgbClr val="00B0F0"/>
                                  </a:solidFill>
                                  <a:latin typeface="Cambria Math" panose="02040503050406030204" pitchFamily="18" charset="0"/>
                                </a:rPr>
                                <m:t>𝟏</m:t>
                              </m:r>
                            </m:sub>
                          </m:sSub>
                          <m:r>
                            <a:rPr lang="en-US" altLang="zh-CN" sz="2800" b="0" i="1" smtClean="0">
                              <a:solidFill>
                                <a:schemeClr val="tx1"/>
                              </a:solidFill>
                              <a:latin typeface="Cambria Math" panose="02040503050406030204" pitchFamily="18" charset="0"/>
                            </a:rPr>
                            <m:t>+</m:t>
                          </m:r>
                          <m:sSub>
                            <m:sSubPr>
                              <m:ctrlPr>
                                <a:rPr lang="en-US" altLang="zh-CN" sz="2800" b="1" i="1">
                                  <a:solidFill>
                                    <a:srgbClr val="7030A0"/>
                                  </a:solidFill>
                                  <a:latin typeface="Cambria Math" panose="02040503050406030204" pitchFamily="18" charset="0"/>
                                </a:rPr>
                              </m:ctrlPr>
                            </m:sSubPr>
                            <m:e>
                              <m:r>
                                <a:rPr lang="zh-CN" altLang="en-US" sz="2800" b="1" i="1">
                                  <a:solidFill>
                                    <a:srgbClr val="7030A0"/>
                                  </a:solidFill>
                                  <a:latin typeface="Cambria Math" panose="02040503050406030204" pitchFamily="18" charset="0"/>
                                </a:rPr>
                                <m:t>𝝆</m:t>
                              </m:r>
                            </m:e>
                            <m:sub>
                              <m:r>
                                <a:rPr lang="en-US" altLang="zh-CN" sz="2800" b="1" i="1">
                                  <a:solidFill>
                                    <a:srgbClr val="7030A0"/>
                                  </a:solidFill>
                                  <a:latin typeface="Cambria Math" panose="02040503050406030204" pitchFamily="18" charset="0"/>
                                </a:rPr>
                                <m:t>𝟐</m:t>
                              </m:r>
                              <m:r>
                                <a:rPr lang="en-US" altLang="zh-CN" sz="2800" b="1" i="1">
                                  <a:solidFill>
                                    <a:srgbClr val="7030A0"/>
                                  </a:solidFill>
                                  <a:latin typeface="Cambria Math" panose="02040503050406030204" pitchFamily="18" charset="0"/>
                                </a:rPr>
                                <m:t>:</m:t>
                              </m:r>
                              <m:sSub>
                                <m:sSubPr>
                                  <m:ctrlPr>
                                    <a:rPr lang="en-US" altLang="zh-CN" sz="2800" b="1" i="1">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𝑻</m:t>
                                  </m:r>
                                </m:e>
                                <m:sub>
                                  <m:r>
                                    <a:rPr lang="en-US" altLang="zh-CN" sz="2800" b="1" i="1">
                                      <a:solidFill>
                                        <a:srgbClr val="7030A0"/>
                                      </a:solidFill>
                                      <a:latin typeface="Cambria Math" panose="02040503050406030204" pitchFamily="18" charset="0"/>
                                    </a:rPr>
                                    <m:t>𝟑</m:t>
                                  </m:r>
                                </m:sub>
                              </m:sSub>
                              <m:r>
                                <a:rPr lang="en-US" altLang="zh-CN" sz="2800" b="1" i="1">
                                  <a:solidFill>
                                    <a:srgbClr val="7030A0"/>
                                  </a:solidFill>
                                  <a:latin typeface="Cambria Math" panose="02040503050406030204" pitchFamily="18" charset="0"/>
                                </a:rPr>
                                <m:t>−</m:t>
                              </m:r>
                              <m:r>
                                <a:rPr lang="en-US" altLang="zh-CN" sz="2800" b="1" i="1">
                                  <a:solidFill>
                                    <a:srgbClr val="7030A0"/>
                                  </a:solidFill>
                                  <a:latin typeface="Cambria Math" panose="02040503050406030204" pitchFamily="18" charset="0"/>
                                </a:rPr>
                                <m:t>𝟏</m:t>
                              </m:r>
                            </m:sub>
                          </m:sSub>
                          <m:sSub>
                            <m:sSubPr>
                              <m:ctrlPr>
                                <a:rPr lang="en-US" altLang="zh-CN" sz="2800" b="1" i="1" smtClean="0">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𝑮</m:t>
                              </m:r>
                            </m:e>
                            <m:sub>
                              <m:r>
                                <a:rPr lang="en-US" altLang="zh-CN" sz="2800" b="1" i="1" smtClean="0">
                                  <a:solidFill>
                                    <a:srgbClr val="7030A0"/>
                                  </a:solidFill>
                                  <a:latin typeface="Cambria Math" panose="02040503050406030204" pitchFamily="18" charset="0"/>
                                </a:rPr>
                                <m:t>𝟐</m:t>
                              </m:r>
                            </m:sub>
                          </m:sSub>
                        </m:num>
                        <m:den>
                          <m:r>
                            <a:rPr lang="en-US" altLang="zh-CN" sz="2800" b="0" i="1" smtClean="0">
                              <a:solidFill>
                                <a:srgbClr val="FF0000"/>
                              </a:solidFill>
                              <a:latin typeface="Cambria Math" panose="02040503050406030204" pitchFamily="18" charset="0"/>
                            </a:rPr>
                            <m:t>2</m:t>
                          </m:r>
                        </m:den>
                      </m:f>
                    </m:oMath>
                  </m:oMathPara>
                </a14:m>
                <a:endParaRPr lang="en-US" altLang="zh-CN" sz="28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8" name="文本框 77">
                <a:extLst>
                  <a:ext uri="{FF2B5EF4-FFF2-40B4-BE49-F238E27FC236}">
                    <a16:creationId xmlns:a16="http://schemas.microsoft.com/office/drawing/2014/main" id="{0C0ED371-9B6B-B622-68DE-FA3F586355BF}"/>
                  </a:ext>
                </a:extLst>
              </p:cNvPr>
              <p:cNvSpPr txBox="1">
                <a:spLocks noRot="1" noChangeAspect="1" noMove="1" noResize="1" noEditPoints="1" noAdjustHandles="1" noChangeArrowheads="1" noChangeShapeType="1" noTextEdit="1"/>
              </p:cNvSpPr>
              <p:nvPr/>
            </p:nvSpPr>
            <p:spPr>
              <a:xfrm>
                <a:off x="184128" y="5052497"/>
                <a:ext cx="5679145" cy="930896"/>
              </a:xfrm>
              <a:prstGeom prst="rect">
                <a:avLst/>
              </a:prstGeom>
              <a:blipFill>
                <a:blip r:embed="rId1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4293F92-CE57-6742-F01B-625E4B9DDF1F}"/>
              </a:ext>
            </a:extLst>
          </p:cNvPr>
          <p:cNvSpPr txBox="1"/>
          <p:nvPr/>
        </p:nvSpPr>
        <p:spPr>
          <a:xfrm>
            <a:off x="6635574" y="5226377"/>
            <a:ext cx="5104143" cy="923330"/>
          </a:xfrm>
          <a:prstGeom prst="rect">
            <a:avLst/>
          </a:prstGeom>
          <a:noFill/>
          <a:ln>
            <a:solidFill>
              <a:srgbClr val="FF0000"/>
            </a:solidFill>
          </a:ln>
        </p:spPr>
        <p:txBody>
          <a:bodyPr wrap="square" rtlCol="0">
            <a:spAutoFit/>
          </a:bodyPr>
          <a:lstStyle/>
          <a:p>
            <a:pPr algn="l"/>
            <a:r>
              <a:rPr lang="zh-CN" altLang="en-US" sz="1800" b="1" i="0" u="none" strike="noStrike" baseline="0" dirty="0">
                <a:latin typeface="FandolSong-Regular-Identity-H"/>
              </a:rPr>
              <a:t>根据大数定律，只要我们得到足够多的轨迹，就可以趋近这个策略对应的价值函数。当</a:t>
            </a:r>
            <a:r>
              <a:rPr lang="en-US" altLang="zh-CN" sz="1800" b="1" i="1" u="none" strike="noStrike" baseline="0" dirty="0">
                <a:latin typeface="CMMI10"/>
              </a:rPr>
              <a:t>N</a:t>
            </a:r>
            <a:r>
              <a:rPr lang="en-US" altLang="zh-CN" sz="1800" b="1" i="0" u="none" strike="noStrike" baseline="0" dirty="0">
                <a:latin typeface="CMR10"/>
              </a:rPr>
              <a:t>(</a:t>
            </a:r>
            <a:r>
              <a:rPr lang="en-US" altLang="zh-CN" sz="1800" b="1" i="1" u="none" strike="noStrike" baseline="0" dirty="0">
                <a:latin typeface="CMMI10"/>
              </a:rPr>
              <a:t>s</a:t>
            </a:r>
            <a:r>
              <a:rPr lang="en-US" altLang="zh-CN" sz="1800" b="1" i="0" u="none" strike="noStrike" baseline="0" dirty="0">
                <a:latin typeface="CMR10"/>
              </a:rPr>
              <a:t>) </a:t>
            </a:r>
            <a:r>
              <a:rPr lang="zh-CN" altLang="en-US" sz="1800" b="1" i="1" u="none" strike="noStrike" baseline="0" dirty="0">
                <a:latin typeface="CMSY10"/>
              </a:rPr>
              <a:t>→ ∞</a:t>
            </a:r>
          </a:p>
          <a:p>
            <a:pPr algn="l"/>
            <a:r>
              <a:rPr lang="zh-CN" altLang="en-US" sz="1800" b="1" i="0" u="none" strike="noStrike" baseline="0" dirty="0">
                <a:latin typeface="FandolSong-Regular-Identity-H"/>
              </a:rPr>
              <a:t>时，</a:t>
            </a:r>
            <a:r>
              <a:rPr lang="en-US" altLang="zh-CN" sz="1800" b="1" i="1" u="none" strike="noStrike" baseline="0" dirty="0">
                <a:latin typeface="CMMI10"/>
              </a:rPr>
              <a:t>V </a:t>
            </a:r>
            <a:r>
              <a:rPr lang="en-US" altLang="zh-CN" sz="1800" b="1" i="0" u="none" strike="noStrike" baseline="0" dirty="0">
                <a:latin typeface="CMR10"/>
              </a:rPr>
              <a:t>(</a:t>
            </a:r>
            <a:r>
              <a:rPr lang="en-US" altLang="zh-CN" sz="1800" b="1" i="1" u="none" strike="noStrike" baseline="0" dirty="0">
                <a:latin typeface="CMMI10"/>
              </a:rPr>
              <a:t>s</a:t>
            </a:r>
            <a:r>
              <a:rPr lang="en-US" altLang="zh-CN" sz="1800" b="1" i="0" u="none" strike="noStrike" baseline="0" dirty="0">
                <a:latin typeface="CMR10"/>
              </a:rPr>
              <a:t>) </a:t>
            </a:r>
            <a:r>
              <a:rPr lang="en-US" altLang="zh-CN" sz="1800" b="1" i="1" u="none" strike="noStrike" baseline="0" dirty="0">
                <a:latin typeface="CMSY10"/>
              </a:rPr>
              <a:t>→ </a:t>
            </a:r>
            <a:r>
              <a:rPr lang="en-US" altLang="zh-CN" sz="1800" b="1" i="1" u="none" strike="noStrike" baseline="0" dirty="0">
                <a:latin typeface="CMMI10"/>
              </a:rPr>
              <a:t>V</a:t>
            </a:r>
            <a:r>
              <a:rPr lang="el-GR" altLang="zh-CN" sz="1800" b="1" i="1" u="none" strike="noStrike" baseline="0" dirty="0">
                <a:latin typeface="CMMI7"/>
              </a:rPr>
              <a:t>π</a:t>
            </a:r>
            <a:r>
              <a:rPr lang="el-GR" altLang="zh-CN" sz="1800" b="1" i="0" u="none" strike="noStrike" baseline="0" dirty="0">
                <a:latin typeface="CMR10"/>
              </a:rPr>
              <a:t>(</a:t>
            </a:r>
            <a:r>
              <a:rPr lang="en-US" altLang="zh-CN" sz="1800" b="1" i="1" u="none" strike="noStrike" baseline="0" dirty="0">
                <a:latin typeface="CMMI10"/>
              </a:rPr>
              <a:t>s</a:t>
            </a:r>
            <a:r>
              <a:rPr lang="en-US" altLang="zh-CN" sz="1800" b="1" i="0" u="none" strike="noStrike" baseline="0" dirty="0">
                <a:latin typeface="CMR10"/>
              </a:rPr>
              <a:t>)</a:t>
            </a:r>
            <a:r>
              <a:rPr lang="zh-CN" altLang="en-US" sz="1800" b="1" i="0" u="none" strike="noStrike" baseline="0" dirty="0">
                <a:latin typeface="FandolSong-Regular-Identity-H"/>
              </a:rPr>
              <a:t>。</a:t>
            </a:r>
            <a:endParaRPr lang="zh-CN" altLang="en-US" b="1" dirty="0"/>
          </a:p>
        </p:txBody>
      </p:sp>
      <p:sp>
        <p:nvSpPr>
          <p:cNvPr id="7" name="矩形: 圆角 6">
            <a:extLst>
              <a:ext uri="{FF2B5EF4-FFF2-40B4-BE49-F238E27FC236}">
                <a16:creationId xmlns:a16="http://schemas.microsoft.com/office/drawing/2014/main" id="{2F51AA48-DC47-EBB3-DC2F-C8922DC5C788}"/>
              </a:ext>
            </a:extLst>
          </p:cNvPr>
          <p:cNvSpPr/>
          <p:nvPr/>
        </p:nvSpPr>
        <p:spPr>
          <a:xfrm>
            <a:off x="1916725" y="5061952"/>
            <a:ext cx="3664055" cy="44381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9F578B6-2269-5B90-43B0-FDAF5EC93298}"/>
              </a:ext>
            </a:extLst>
          </p:cNvPr>
          <p:cNvSpPr/>
          <p:nvPr/>
        </p:nvSpPr>
        <p:spPr>
          <a:xfrm>
            <a:off x="3351622" y="5614673"/>
            <a:ext cx="558132" cy="39563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1856E91-EA64-C5FB-FF2E-D8DC0FE854EA}"/>
              </a:ext>
            </a:extLst>
          </p:cNvPr>
          <p:cNvSpPr txBox="1"/>
          <p:nvPr/>
        </p:nvSpPr>
        <p:spPr>
          <a:xfrm>
            <a:off x="5528330" y="5104337"/>
            <a:ext cx="1218382" cy="369332"/>
          </a:xfrm>
          <a:prstGeom prst="rect">
            <a:avLst/>
          </a:prstGeom>
          <a:noFill/>
        </p:spPr>
        <p:txBody>
          <a:bodyPr wrap="square">
            <a:spAutoFit/>
          </a:bodyPr>
          <a:lstStyle/>
          <a:p>
            <a:r>
              <a:rPr lang="zh-CN" altLang="en-US" b="1" dirty="0"/>
              <a:t>回报总和</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C1981A0-554B-042E-A21E-BE0B714AA6A6}"/>
                  </a:ext>
                </a:extLst>
              </p:cNvPr>
              <p:cNvSpPr txBox="1"/>
              <p:nvPr/>
            </p:nvSpPr>
            <p:spPr>
              <a:xfrm>
                <a:off x="3909754" y="5623516"/>
                <a:ext cx="2654850" cy="369332"/>
              </a:xfrm>
              <a:prstGeom prst="rect">
                <a:avLst/>
              </a:prstGeom>
              <a:noFill/>
            </p:spPr>
            <p:txBody>
              <a:bodyPr wrap="square">
                <a:spAutoFit/>
              </a:bodyPr>
              <a:lstStyle/>
              <a:p>
                <a:r>
                  <a:rPr lang="zh-CN" altLang="en-US" b="1" dirty="0"/>
                  <a:t>状态</a:t>
                </a:r>
                <a14:m>
                  <m:oMath xmlns:m="http://schemas.openxmlformats.org/officeDocument/2006/math">
                    <m:r>
                      <a:rPr lang="en-US" altLang="zh-CN" sz="1800" i="1" smtClean="0">
                        <a:latin typeface="Cambria Math" panose="02040503050406030204" pitchFamily="18" charset="0"/>
                      </a:rPr>
                      <m:t>𝑠</m:t>
                    </m:r>
                  </m:oMath>
                </a14:m>
                <a:r>
                  <a:rPr lang="zh-CN" altLang="en-US" b="1" dirty="0"/>
                  <a:t>被首次访问的次数</a:t>
                </a:r>
                <a:endParaRPr lang="zh-CN" altLang="en-US" dirty="0"/>
              </a:p>
            </p:txBody>
          </p:sp>
        </mc:Choice>
        <mc:Fallback xmlns="">
          <p:sp>
            <p:nvSpPr>
              <p:cNvPr id="15" name="文本框 14">
                <a:extLst>
                  <a:ext uri="{FF2B5EF4-FFF2-40B4-BE49-F238E27FC236}">
                    <a16:creationId xmlns:a16="http://schemas.microsoft.com/office/drawing/2014/main" id="{1C1981A0-554B-042E-A21E-BE0B714AA6A6}"/>
                  </a:ext>
                </a:extLst>
              </p:cNvPr>
              <p:cNvSpPr txBox="1">
                <a:spLocks noRot="1" noChangeAspect="1" noMove="1" noResize="1" noEditPoints="1" noAdjustHandles="1" noChangeArrowheads="1" noChangeShapeType="1" noTextEdit="1"/>
              </p:cNvSpPr>
              <p:nvPr/>
            </p:nvSpPr>
            <p:spPr>
              <a:xfrm>
                <a:off x="3909754" y="5623516"/>
                <a:ext cx="2654850" cy="369332"/>
              </a:xfrm>
              <a:prstGeom prst="rect">
                <a:avLst/>
              </a:prstGeom>
              <a:blipFill>
                <a:blip r:embed="rId14"/>
                <a:stretch>
                  <a:fillRect l="-1835"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3590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D6FA040-F45A-EBEF-622C-F37942D9F9E6}"/>
                  </a:ext>
                </a:extLst>
              </p:cNvPr>
              <p:cNvSpPr txBox="1"/>
              <p:nvPr/>
            </p:nvSpPr>
            <p:spPr>
              <a:xfrm>
                <a:off x="167640" y="1123048"/>
                <a:ext cx="13152120" cy="461190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800" b="1" dirty="0"/>
                  <a:t>我们约定在</a:t>
                </a:r>
                <a:r>
                  <a:rPr lang="en-US" altLang="zh-CN" sz="2800" b="1" dirty="0"/>
                  <a:t>episode</a:t>
                </a:r>
                <a:r>
                  <a:rPr lang="zh-CN" altLang="en-US" sz="2800" b="1" dirty="0"/>
                  <a:t>边界出累加时间步。比如第一个</a:t>
                </a:r>
                <a:r>
                  <a:rPr lang="en-US" altLang="zh-CN" sz="2800" b="1" dirty="0"/>
                  <a:t>episode</a:t>
                </a:r>
                <a:r>
                  <a:rPr lang="zh-CN" altLang="en-US" sz="2800" b="1" dirty="0"/>
                  <a:t>在</a:t>
                </a:r>
                <a:r>
                  <a:rPr lang="en-US" altLang="zh-CN" sz="2800" b="1" dirty="0"/>
                  <a:t>100</a:t>
                </a:r>
                <a:r>
                  <a:rPr lang="zh-CN" altLang="en-US" sz="2800" b="1" dirty="0"/>
                  <a:t>步终止，则下一个</a:t>
                </a:r>
                <a:r>
                  <a:rPr lang="en-US" altLang="zh-CN" sz="2800" b="1" dirty="0"/>
                  <a:t>episode</a:t>
                </a:r>
                <a:r>
                  <a:rPr lang="zh-CN" altLang="en-US" sz="2800" b="1" dirty="0"/>
                  <a:t>第一步为</a:t>
                </a:r>
                <a:r>
                  <a:rPr lang="en-US" altLang="zh-CN" sz="2800" b="1" dirty="0"/>
                  <a:t>101</a:t>
                </a:r>
                <a:r>
                  <a:rPr lang="zh-CN" altLang="en-US" sz="2800" b="1" dirty="0"/>
                  <a:t>步。</a:t>
                </a:r>
                <a:endParaRPr lang="en-US" altLang="zh-CN" sz="2800" b="1" dirty="0"/>
              </a:p>
              <a:p>
                <a:pPr marL="457200" indent="-457200">
                  <a:lnSpc>
                    <a:spcPct val="150000"/>
                  </a:lnSpc>
                  <a:buFont typeface="Wingdings" panose="05000000000000000000" pitchFamily="2" charset="2"/>
                  <a:buChar char="l"/>
                </a:pPr>
                <a:r>
                  <a:rPr lang="zh-CN" altLang="en-US" sz="2800" dirty="0"/>
                  <a:t>状态s被</a:t>
                </a:r>
                <a:r>
                  <a:rPr lang="zh-CN" altLang="en-US" sz="2800" dirty="0">
                    <a:solidFill>
                      <a:srgbClr val="FF0000"/>
                    </a:solidFill>
                  </a:rPr>
                  <a:t>访问的所有时间步骤的集合</a:t>
                </a:r>
                <a:r>
                  <a:rPr lang="zh-CN" altLang="en-US" sz="2800" dirty="0"/>
                  <a:t>，记为</a:t>
                </a:r>
                <a14:m>
                  <m:oMath xmlns:m="http://schemas.openxmlformats.org/officeDocument/2006/math">
                    <m:r>
                      <a:rPr lang="zh-CN" altLang="en-US" sz="2800" i="1" smtClean="0">
                        <a:latin typeface="Cambria Math" panose="02040503050406030204" pitchFamily="18" charset="0"/>
                      </a:rPr>
                      <m:t>𝒯</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oMath>
                </a14:m>
                <a:r>
                  <a:rPr lang="zh-CN" altLang="en-US" sz="2800" dirty="0"/>
                  <a:t>；</a:t>
                </a:r>
                <a:endParaRPr lang="en-US" altLang="zh-CN" sz="2800" dirty="0"/>
              </a:p>
              <a:p>
                <a:pPr marL="457200" indent="-457200">
                  <a:lnSpc>
                    <a:spcPct val="150000"/>
                  </a:lnSpc>
                  <a:buFont typeface="Wingdings" panose="05000000000000000000" pitchFamily="2" charset="2"/>
                  <a:buChar char="l"/>
                </a:pPr>
                <a14:m>
                  <m:oMath xmlns:m="http://schemas.openxmlformats.org/officeDocument/2006/math">
                    <m:r>
                      <a:rPr lang="zh-CN" altLang="en-US" sz="2800" i="1" smtClean="0">
                        <a:latin typeface="Cambria Math" panose="02040503050406030204" pitchFamily="18" charset="0"/>
                      </a:rPr>
                      <m:t>𝒯</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oMath>
                </a14:m>
                <a:r>
                  <a:rPr lang="zh-CN" altLang="en-US" sz="2800" dirty="0"/>
                  <a:t>只包括其回合内首次访问</a:t>
                </a:r>
                <a14:m>
                  <m:oMath xmlns:m="http://schemas.openxmlformats.org/officeDocument/2006/math">
                    <m:r>
                      <a:rPr lang="en-US" altLang="zh-CN" sz="2800" i="1">
                        <a:latin typeface="Cambria Math" panose="02040503050406030204" pitchFamily="18" charset="0"/>
                      </a:rPr>
                      <m:t>𝑠</m:t>
                    </m:r>
                  </m:oMath>
                </a14:m>
                <a:r>
                  <a:rPr lang="zh-CN" altLang="en-US" sz="2800" dirty="0"/>
                  <a:t>的时间步。</a:t>
                </a:r>
                <a:endParaRPr lang="en-US" altLang="zh-CN" sz="2800" dirty="0"/>
              </a:p>
              <a:p>
                <a:pPr marL="285750" indent="-285750">
                  <a:lnSpc>
                    <a:spcPct val="150000"/>
                  </a:lnSpc>
                  <a:buFont typeface="Wingdings" panose="05000000000000000000" pitchFamily="2" charset="2"/>
                  <a:buChar char="p"/>
                </a:pP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oMath>
                </a14:m>
                <a:r>
                  <a:rPr lang="zh-CN" altLang="en-US" sz="2800" dirty="0"/>
                  <a:t>表示时间t之后第一次终止的时间，并且</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𝐺</m:t>
                        </m:r>
                      </m:e>
                      <m:sub>
                        <m:r>
                          <a:rPr lang="en-US" altLang="zh-CN" sz="2800" b="0" i="1" smtClean="0">
                            <a:latin typeface="Cambria Math" panose="02040503050406030204" pitchFamily="18" charset="0"/>
                          </a:rPr>
                          <m:t>𝑡</m:t>
                        </m:r>
                      </m:sub>
                    </m:sSub>
                  </m:oMath>
                </a14:m>
                <a:r>
                  <a:rPr lang="zh-CN" altLang="en-US" sz="2800" dirty="0"/>
                  <a:t>表示从t到</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oMath>
                </a14:m>
                <a:r>
                  <a:rPr lang="zh-CN" altLang="en-US" sz="2800" dirty="0"/>
                  <a:t>结束的回报</a:t>
                </a:r>
                <a:endParaRPr lang="en-US" altLang="zh-CN" sz="2800" dirty="0"/>
              </a:p>
              <a:p>
                <a:pPr marL="285750" indent="-285750">
                  <a:lnSpc>
                    <a:spcPct val="150000"/>
                  </a:lnSpc>
                  <a:buFont typeface="Wingdings" panose="05000000000000000000" pitchFamily="2" charset="2"/>
                  <a:buChar char="p"/>
                </a:pPr>
                <a:r>
                  <a:rPr lang="zh-CN" altLang="en-US" sz="2800" dirty="0"/>
                  <a:t>那么，</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𝑮</m:t>
                        </m:r>
                      </m:e>
                      <m:sub>
                        <m:r>
                          <a:rPr lang="en-US" altLang="zh-CN" sz="2800" b="1" i="1">
                            <a:solidFill>
                              <a:srgbClr val="FF0000"/>
                            </a:solidFill>
                            <a:latin typeface="Cambria Math" panose="02040503050406030204" pitchFamily="18" charset="0"/>
                          </a:rPr>
                          <m:t>𝒕</m:t>
                        </m:r>
                      </m:sub>
                    </m:sSub>
                    <m:sSub>
                      <m:sSubPr>
                        <m:ctrlPr>
                          <a:rPr lang="en-US" altLang="zh-CN" sz="2800" b="1" i="1" smtClean="0">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m:t>
                        </m:r>
                      </m:e>
                      <m:sub>
                        <m:r>
                          <a:rPr lang="en-US" altLang="zh-CN" sz="2800" b="1" i="1" smtClean="0">
                            <a:solidFill>
                              <a:srgbClr val="FF0000"/>
                            </a:solidFill>
                            <a:latin typeface="Cambria Math" panose="02040503050406030204" pitchFamily="18" charset="0"/>
                          </a:rPr>
                          <m:t>𝒕</m:t>
                        </m:r>
                        <m:r>
                          <a:rPr lang="en-US" altLang="zh-CN" sz="2800" b="1" i="1" smtClean="0">
                            <a:solidFill>
                              <a:srgbClr val="FF0000"/>
                            </a:solidFill>
                            <a:latin typeface="Cambria Math" panose="02040503050406030204" pitchFamily="18" charset="0"/>
                            <a:ea typeface="Cambria Math" panose="02040503050406030204" pitchFamily="18" charset="0"/>
                          </a:rPr>
                          <m:t>∈</m:t>
                        </m:r>
                        <m:r>
                          <a:rPr lang="zh-CN" altLang="en-US" sz="2800" b="1" i="1">
                            <a:solidFill>
                              <a:srgbClr val="FF0000"/>
                            </a:solidFill>
                            <a:latin typeface="Cambria Math" panose="02040503050406030204" pitchFamily="18" charset="0"/>
                          </a:rPr>
                          <m:t>𝓣</m:t>
                        </m:r>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𝒔</m:t>
                        </m:r>
                        <m:r>
                          <a:rPr lang="en-US" altLang="zh-CN" sz="2800" b="1" i="1">
                            <a:solidFill>
                              <a:srgbClr val="FF0000"/>
                            </a:solidFill>
                            <a:latin typeface="Cambria Math" panose="02040503050406030204" pitchFamily="18" charset="0"/>
                          </a:rPr>
                          <m:t>)</m:t>
                        </m:r>
                      </m:sub>
                    </m:sSub>
                  </m:oMath>
                </a14:m>
                <a:r>
                  <a:rPr lang="zh-CN" altLang="en-US" sz="2800" dirty="0"/>
                  <a:t>是状态s的回报估值集合，而</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m:t>
                        </m:r>
                        <m:r>
                          <a:rPr lang="zh-CN" altLang="en-US" sz="2800" b="0" i="1">
                            <a:solidFill>
                              <a:srgbClr val="FF0000"/>
                            </a:solidFill>
                            <a:latin typeface="Cambria Math" panose="02040503050406030204" pitchFamily="18" charset="0"/>
                          </a:rPr>
                          <m:t>𝜌</m:t>
                        </m:r>
                      </m:e>
                      <m:sub>
                        <m:r>
                          <a:rPr lang="en-US" altLang="zh-CN" sz="2800" b="0" i="1">
                            <a:solidFill>
                              <a:srgbClr val="FF0000"/>
                            </a:solidFill>
                            <a:latin typeface="Cambria Math" panose="02040503050406030204" pitchFamily="18" charset="0"/>
                          </a:rPr>
                          <m:t>𝑡</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𝑇</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𝑡</m:t>
                        </m:r>
                        <m:r>
                          <a:rPr lang="en-US" altLang="zh-CN" sz="2800" b="0" i="1">
                            <a:solidFill>
                              <a:srgbClr val="FF0000"/>
                            </a:solidFill>
                            <a:latin typeface="Cambria Math" panose="02040503050406030204" pitchFamily="18" charset="0"/>
                          </a:rPr>
                          <m:t>)−1</m:t>
                        </m:r>
                      </m:sub>
                    </m:sSub>
                    <m:sSub>
                      <m:sSubPr>
                        <m:ctrlPr>
                          <a:rPr lang="en-US" altLang="zh-CN" sz="2800" i="1">
                            <a:solidFill>
                              <a:srgbClr val="FF0000"/>
                            </a:solidFill>
                            <a:latin typeface="Cambria Math" panose="02040503050406030204" pitchFamily="18" charset="0"/>
                          </a:rPr>
                        </m:ctrlPr>
                      </m:sSubPr>
                      <m:e>
                        <m:r>
                          <a:rPr lang="en-US" altLang="zh-CN" sz="2800" b="0" i="1">
                            <a:solidFill>
                              <a:srgbClr val="FF0000"/>
                            </a:solidFill>
                            <a:latin typeface="Cambria Math" panose="02040503050406030204" pitchFamily="18" charset="0"/>
                          </a:rPr>
                          <m:t>}</m:t>
                        </m:r>
                      </m:e>
                      <m:sub>
                        <m:r>
                          <a:rPr lang="en-US" altLang="zh-CN" sz="2800" b="0" i="1">
                            <a:solidFill>
                              <a:srgbClr val="FF0000"/>
                            </a:solidFill>
                            <a:latin typeface="Cambria Math" panose="02040503050406030204" pitchFamily="18" charset="0"/>
                          </a:rPr>
                          <m:t>𝑡</m:t>
                        </m:r>
                        <m:r>
                          <a:rPr lang="en-US" altLang="zh-CN" sz="2800" b="0" i="1">
                            <a:solidFill>
                              <a:srgbClr val="FF0000"/>
                            </a:solidFill>
                            <a:latin typeface="Cambria Math" panose="02040503050406030204" pitchFamily="18" charset="0"/>
                            <a:ea typeface="Cambria Math" panose="02040503050406030204" pitchFamily="18" charset="0"/>
                          </a:rPr>
                          <m:t>∈</m:t>
                        </m:r>
                        <m:r>
                          <a:rPr lang="zh-CN" altLang="en-US" sz="2800" b="0" i="1">
                            <a:solidFill>
                              <a:srgbClr val="FF0000"/>
                            </a:solidFill>
                            <a:latin typeface="Cambria Math" panose="02040503050406030204" pitchFamily="18" charset="0"/>
                          </a:rPr>
                          <m:t>𝒯</m:t>
                        </m:r>
                        <m:r>
                          <a:rPr lang="en-US" altLang="zh-CN" sz="2800" b="0" i="1">
                            <a:solidFill>
                              <a:srgbClr val="FF0000"/>
                            </a:solidFill>
                            <a:latin typeface="Cambria Math" panose="02040503050406030204" pitchFamily="18" charset="0"/>
                          </a:rPr>
                          <m:t>(</m:t>
                        </m:r>
                        <m:r>
                          <a:rPr lang="en-US" altLang="zh-CN" sz="2800" b="0" i="1">
                            <a:solidFill>
                              <a:srgbClr val="FF0000"/>
                            </a:solidFill>
                            <a:latin typeface="Cambria Math" panose="02040503050406030204" pitchFamily="18" charset="0"/>
                          </a:rPr>
                          <m:t>𝑠</m:t>
                        </m:r>
                        <m:r>
                          <a:rPr lang="en-US" altLang="zh-CN" sz="2800" b="0" i="1">
                            <a:solidFill>
                              <a:srgbClr val="FF0000"/>
                            </a:solidFill>
                            <a:latin typeface="Cambria Math" panose="02040503050406030204" pitchFamily="18" charset="0"/>
                          </a:rPr>
                          <m:t>)</m:t>
                        </m:r>
                      </m:sub>
                    </m:sSub>
                  </m:oMath>
                </a14:m>
                <a:r>
                  <a:rPr lang="zh-CN" altLang="en-US" sz="2800" dirty="0"/>
                  <a:t>是相应比例。</a:t>
                </a:r>
                <a:endParaRPr lang="en-US" altLang="zh-CN" sz="2800" dirty="0"/>
              </a:p>
              <a:p>
                <a:pPr>
                  <a:lnSpc>
                    <a:spcPct val="150000"/>
                  </a:lnSpc>
                </a:pPr>
                <a:r>
                  <a:rPr lang="zh-CN" altLang="en-US" sz="2800" dirty="0"/>
                  <a:t>为估计</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e>
                    </m:d>
                    <m:r>
                      <a:rPr lang="en-US" altLang="zh-CN" sz="2800" i="1">
                        <a:solidFill>
                          <a:srgbClr val="FF0000"/>
                        </a:solidFill>
                        <a:latin typeface="Cambria Math" panose="02040503050406030204" pitchFamily="18" charset="0"/>
                      </a:rPr>
                      <m:t> </m:t>
                    </m:r>
                  </m:oMath>
                </a14:m>
                <a:r>
                  <a:rPr lang="zh-CN" altLang="en-US" sz="2800" dirty="0"/>
                  <a:t>，我们简单通过这些比率对回报进行缩放并平均：</a:t>
                </a:r>
              </a:p>
            </p:txBody>
          </p:sp>
        </mc:Choice>
        <mc:Fallback xmlns="">
          <p:sp>
            <p:nvSpPr>
              <p:cNvPr id="21" name="文本框 20">
                <a:extLst>
                  <a:ext uri="{FF2B5EF4-FFF2-40B4-BE49-F238E27FC236}">
                    <a16:creationId xmlns:a16="http://schemas.microsoft.com/office/drawing/2014/main" id="{ED6FA040-F45A-EBEF-622C-F37942D9F9E6}"/>
                  </a:ext>
                </a:extLst>
              </p:cNvPr>
              <p:cNvSpPr txBox="1">
                <a:spLocks noRot="1" noChangeAspect="1" noMove="1" noResize="1" noEditPoints="1" noAdjustHandles="1" noChangeArrowheads="1" noChangeShapeType="1" noTextEdit="1"/>
              </p:cNvSpPr>
              <p:nvPr/>
            </p:nvSpPr>
            <p:spPr>
              <a:xfrm>
                <a:off x="167640" y="1123048"/>
                <a:ext cx="13152120" cy="4611904"/>
              </a:xfrm>
              <a:prstGeom prst="rect">
                <a:avLst/>
              </a:prstGeom>
              <a:blipFill>
                <a:blip r:embed="rId2"/>
                <a:stretch>
                  <a:fillRect l="-974" b="-264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3C1CC119-312F-B435-30A2-6282D0FA7234}"/>
              </a:ext>
            </a:extLst>
          </p:cNvPr>
          <p:cNvSpPr txBox="1"/>
          <p:nvPr/>
        </p:nvSpPr>
        <p:spPr>
          <a:xfrm>
            <a:off x="136248" y="202598"/>
            <a:ext cx="8367671" cy="480131"/>
          </a:xfrm>
          <a:prstGeom prst="rect">
            <a:avLst/>
          </a:prstGeom>
          <a:noFill/>
        </p:spPr>
        <p:txBody>
          <a:bodyPr wrap="square">
            <a:spAutoFit/>
          </a:bodyPr>
          <a:lstStyle/>
          <a:p>
            <a:pPr>
              <a:lnSpc>
                <a:spcPct val="90000"/>
              </a:lnSpc>
              <a:spcBef>
                <a:spcPct val="0"/>
              </a:spcBef>
            </a:pPr>
            <a:r>
              <a:rPr lang="zh-CN" altLang="en-US" sz="2800" b="1" dirty="0">
                <a:latin typeface="微软雅黑" panose="020B0503020204020204" pitchFamily="34" charset="-122"/>
                <a:ea typeface="微软雅黑" panose="020B0503020204020204" pitchFamily="34" charset="-122"/>
                <a:cs typeface="+mj-cs"/>
              </a:rPr>
              <a:t>目标策略价值估计一般公式（</a:t>
            </a:r>
            <a:r>
              <a:rPr lang="en-US" altLang="zh-CN" sz="2800" b="1" dirty="0">
                <a:latin typeface="微软雅黑" panose="020B0503020204020204" pitchFamily="34" charset="-122"/>
                <a:ea typeface="微软雅黑" panose="020B0503020204020204" pitchFamily="34" charset="-122"/>
                <a:cs typeface="+mj-cs"/>
              </a:rPr>
              <a:t>MC first</a:t>
            </a:r>
            <a:r>
              <a:rPr lang="zh-CN" altLang="en-US" sz="2800" b="1" dirty="0">
                <a:latin typeface="微软雅黑" panose="020B0503020204020204" pitchFamily="34" charset="-122"/>
                <a:ea typeface="微软雅黑" panose="020B0503020204020204" pitchFamily="34" charset="-122"/>
                <a:cs typeface="+mj-cs"/>
              </a:rPr>
              <a:t>）</a:t>
            </a:r>
          </a:p>
        </p:txBody>
      </p:sp>
      <p:pic>
        <p:nvPicPr>
          <p:cNvPr id="6" name="图片 5">
            <a:extLst>
              <a:ext uri="{FF2B5EF4-FFF2-40B4-BE49-F238E27FC236}">
                <a16:creationId xmlns:a16="http://schemas.microsoft.com/office/drawing/2014/main" id="{3A7D1768-39CE-7B66-0721-3A65BACCCE18}"/>
              </a:ext>
            </a:extLst>
          </p:cNvPr>
          <p:cNvPicPr>
            <a:picLocks noChangeAspect="1"/>
          </p:cNvPicPr>
          <p:nvPr/>
        </p:nvPicPr>
        <p:blipFill>
          <a:blip r:embed="rId3"/>
          <a:stretch>
            <a:fillRect/>
          </a:stretch>
        </p:blipFill>
        <p:spPr>
          <a:xfrm>
            <a:off x="2880132" y="5844513"/>
            <a:ext cx="3863568" cy="1013487"/>
          </a:xfrm>
          <a:prstGeom prst="rect">
            <a:avLst/>
          </a:prstGeom>
        </p:spPr>
      </p:pic>
    </p:spTree>
    <p:extLst>
      <p:ext uri="{BB962C8B-B14F-4D97-AF65-F5344CB8AC3E}">
        <p14:creationId xmlns:p14="http://schemas.microsoft.com/office/powerpoint/2010/main" val="2223627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A7AA1E-2F2E-0382-DB1D-8E724A496D5F}"/>
              </a:ext>
            </a:extLst>
          </p:cNvPr>
          <p:cNvPicPr>
            <a:picLocks noChangeAspect="1"/>
          </p:cNvPicPr>
          <p:nvPr/>
        </p:nvPicPr>
        <p:blipFill>
          <a:blip r:embed="rId2"/>
          <a:stretch>
            <a:fillRect/>
          </a:stretch>
        </p:blipFill>
        <p:spPr>
          <a:xfrm>
            <a:off x="2330926" y="1700660"/>
            <a:ext cx="4552730" cy="1418672"/>
          </a:xfrm>
          <a:prstGeom prst="rect">
            <a:avLst/>
          </a:prstGeom>
        </p:spPr>
      </p:pic>
      <p:sp>
        <p:nvSpPr>
          <p:cNvPr id="7" name="文本框 6">
            <a:extLst>
              <a:ext uri="{FF2B5EF4-FFF2-40B4-BE49-F238E27FC236}">
                <a16:creationId xmlns:a16="http://schemas.microsoft.com/office/drawing/2014/main" id="{F836FC2C-68CF-1F2C-CE65-311A04AB5301}"/>
              </a:ext>
            </a:extLst>
          </p:cNvPr>
          <p:cNvSpPr txBox="1"/>
          <p:nvPr/>
        </p:nvSpPr>
        <p:spPr>
          <a:xfrm>
            <a:off x="152225" y="867772"/>
            <a:ext cx="8910132" cy="523220"/>
          </a:xfrm>
          <a:prstGeom prst="rect">
            <a:avLst/>
          </a:prstGeom>
          <a:noFill/>
        </p:spPr>
        <p:txBody>
          <a:bodyPr wrap="square">
            <a:spAutoFit/>
          </a:bodyPr>
          <a:lstStyle/>
          <a:p>
            <a:r>
              <a:rPr lang="zh-CN" altLang="en-US" sz="2800" b="1" dirty="0"/>
              <a:t>加权重要性采样，它使用加权平均，定义为</a:t>
            </a:r>
            <a:r>
              <a:rPr lang="en-US" altLang="zh-CN" sz="2800" b="1" dirty="0"/>
              <a:t>:</a:t>
            </a:r>
            <a:endParaRPr lang="zh-CN" altLang="en-US" sz="28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246EB0-ACB6-C1A8-8C6E-6587ABF6E4D3}"/>
                  </a:ext>
                </a:extLst>
              </p:cNvPr>
              <p:cNvSpPr txBox="1"/>
              <p:nvPr/>
            </p:nvSpPr>
            <p:spPr>
              <a:xfrm>
                <a:off x="152225" y="3246603"/>
                <a:ext cx="11474244" cy="3580917"/>
              </a:xfrm>
              <a:prstGeom prst="rect">
                <a:avLst/>
              </a:prstGeom>
              <a:noFill/>
            </p:spPr>
            <p:txBody>
              <a:bodyPr wrap="square">
                <a:spAutoFit/>
              </a:bodyPr>
              <a:lstStyle/>
              <a:p>
                <a:pPr marL="285750" indent="-285750">
                  <a:buFont typeface="Wingdings" panose="05000000000000000000" pitchFamily="2" charset="2"/>
                  <a:buChar char="p"/>
                </a:pPr>
                <a:r>
                  <a:rPr lang="zh-CN" altLang="en-US" sz="2800" b="1" dirty="0"/>
                  <a:t>特别的，考虑在观察到状态s的单次</a:t>
                </a:r>
                <a:r>
                  <a:rPr lang="en-US" altLang="zh-CN" sz="2800" b="1" dirty="0"/>
                  <a:t>episode</a:t>
                </a:r>
                <a:r>
                  <a:rPr lang="zh-CN" altLang="en-US" sz="2800" b="1" dirty="0"/>
                  <a:t>回报后。</a:t>
                </a:r>
                <a:endParaRPr lang="en-US" altLang="zh-CN" sz="2800" b="1" dirty="0"/>
              </a:p>
              <a:p>
                <a:pPr marL="285750" indent="-285750">
                  <a:buFont typeface="Wingdings" panose="05000000000000000000" pitchFamily="2" charset="2"/>
                  <a:buChar char="l"/>
                </a:pPr>
                <a:r>
                  <a:rPr lang="zh-CN" altLang="en-US" sz="2800" b="1" dirty="0"/>
                  <a:t>加权平均估计，单次回报的比率</a:t>
                </a:r>
                <a14:m>
                  <m:oMath xmlns:m="http://schemas.openxmlformats.org/officeDocument/2006/math">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𝝆</m:t>
                        </m:r>
                      </m:e>
                      <m:sub>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𝑻</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oMath>
                </a14:m>
                <a:r>
                  <a:rPr lang="zh-CN" altLang="en-US" sz="2800" b="1" dirty="0"/>
                  <a:t>在分子和分母中相互抵消。但其期望是</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𝒗</m:t>
                        </m:r>
                      </m:e>
                      <m:sub>
                        <m:r>
                          <a:rPr lang="en-US" altLang="zh-CN" sz="2800" b="1" i="1" smtClean="0">
                            <a:solidFill>
                              <a:srgbClr val="FF0000"/>
                            </a:solidFill>
                            <a:latin typeface="Cambria Math" panose="02040503050406030204" pitchFamily="18" charset="0"/>
                          </a:rPr>
                          <m:t>𝒃</m:t>
                        </m:r>
                      </m:sub>
                    </m:sSub>
                    <m:d>
                      <m:dPr>
                        <m:ctrlPr>
                          <a:rPr lang="en-US" altLang="zh-CN" sz="2800" b="1" i="1">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𝒔</m:t>
                        </m:r>
                      </m:e>
                    </m:d>
                  </m:oMath>
                </a14:m>
                <a:r>
                  <a:rPr lang="zh-CN" altLang="en-US" sz="2800" b="1" dirty="0"/>
                  <a:t>而不是</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𝒗</m:t>
                        </m:r>
                      </m:e>
                      <m:sub>
                        <m:r>
                          <a:rPr lang="zh-CN" altLang="en-US" sz="2800" b="1" i="1" smtClean="0">
                            <a:solidFill>
                              <a:srgbClr val="FF0000"/>
                            </a:solidFill>
                            <a:latin typeface="Cambria Math" panose="02040503050406030204" pitchFamily="18" charset="0"/>
                          </a:rPr>
                          <m:t>𝝅</m:t>
                        </m:r>
                      </m:sub>
                    </m:sSub>
                    <m:d>
                      <m:dPr>
                        <m:ctrlPr>
                          <a:rPr lang="en-US" altLang="zh-CN" sz="2800" b="1" i="1">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𝒔</m:t>
                        </m:r>
                      </m:e>
                    </m:d>
                    <m:r>
                      <a:rPr lang="en-US" altLang="zh-CN" sz="2800" b="1" i="1" smtClean="0">
                        <a:solidFill>
                          <a:srgbClr val="FF0000"/>
                        </a:solidFill>
                        <a:latin typeface="Cambria Math" panose="02040503050406030204" pitchFamily="18" charset="0"/>
                      </a:rPr>
                      <m:t> </m:t>
                    </m:r>
                  </m:oMath>
                </a14:m>
                <a:r>
                  <a:rPr lang="zh-CN" altLang="en-US" sz="2800" b="1" dirty="0"/>
                  <a:t>，</a:t>
                </a:r>
                <a:endParaRPr lang="en-US" altLang="zh-CN" sz="2800" b="1" dirty="0"/>
              </a:p>
              <a:p>
                <a:pPr marL="285750" indent="-285750">
                  <a:buFont typeface="Wingdings" panose="05000000000000000000" pitchFamily="2" charset="2"/>
                  <a:buChar char="l"/>
                </a:pPr>
                <a:r>
                  <a:rPr lang="zh-CN" altLang="en-US" sz="2800" b="1" dirty="0"/>
                  <a:t>在统计意义上，它是有偏的。相反，普通重要性采样估计器的首次访问版本在期望中始终为</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smtClean="0">
                            <a:latin typeface="Cambria Math" panose="02040503050406030204" pitchFamily="18" charset="0"/>
                          </a:rPr>
                          <m:t>𝒗</m:t>
                        </m:r>
                      </m:e>
                      <m:sub>
                        <m:r>
                          <a:rPr lang="zh-CN" altLang="en-US" sz="2800" b="1" i="1" smtClean="0">
                            <a:latin typeface="Cambria Math" panose="02040503050406030204" pitchFamily="18" charset="0"/>
                          </a:rPr>
                          <m:t>𝝅</m:t>
                        </m:r>
                      </m:sub>
                    </m:sSub>
                    <m:d>
                      <m:dPr>
                        <m:ctrlPr>
                          <a:rPr lang="en-US" altLang="zh-CN" sz="2800" b="1" i="1">
                            <a:latin typeface="Cambria Math" panose="02040503050406030204" pitchFamily="18" charset="0"/>
                          </a:rPr>
                        </m:ctrlPr>
                      </m:dPr>
                      <m:e>
                        <m:r>
                          <a:rPr lang="en-US" altLang="zh-CN" sz="2800" b="1" i="1" smtClean="0">
                            <a:latin typeface="Cambria Math" panose="02040503050406030204" pitchFamily="18" charset="0"/>
                          </a:rPr>
                          <m:t>𝒔</m:t>
                        </m:r>
                      </m:e>
                    </m:d>
                  </m:oMath>
                </a14:m>
                <a:r>
                  <a:rPr lang="zh-CN" altLang="en-US" sz="2800" b="1" dirty="0"/>
                  <a:t>（无偏），但可能会极端。</a:t>
                </a:r>
                <a:endParaRPr lang="en-US" altLang="zh-CN" sz="2800" b="1" dirty="0"/>
              </a:p>
              <a:p>
                <a:pPr marL="285750" indent="-285750">
                  <a:buFont typeface="Wingdings" panose="05000000000000000000" pitchFamily="2" charset="2"/>
                  <a:buChar char="l"/>
                </a:pPr>
                <a:r>
                  <a:rPr lang="zh-CN" altLang="en-US" sz="2800" b="1" dirty="0"/>
                  <a:t>假设比率为十，表示所观察到的轨迹在目标策略下比行为策略下更有可能出现十倍。即使这一</a:t>
                </a:r>
                <a:r>
                  <a:rPr lang="en-US" altLang="zh-CN" sz="2800" b="1" dirty="0"/>
                  <a:t>episode</a:t>
                </a:r>
                <a:r>
                  <a:rPr lang="zh-CN" altLang="en-US" sz="2800" b="1" dirty="0"/>
                  <a:t>的轨迹被认为非常符合目标策略，它与观察到的回报相差很远，具有较高的</a:t>
                </a:r>
                <a:r>
                  <a:rPr lang="en-US" altLang="zh-CN" sz="2800" b="1" dirty="0"/>
                  <a:t>variance</a:t>
                </a:r>
                <a:r>
                  <a:rPr lang="zh-CN" altLang="en-US" sz="2800" b="1" dirty="0"/>
                  <a:t>。</a:t>
                </a:r>
              </a:p>
            </p:txBody>
          </p:sp>
        </mc:Choice>
        <mc:Fallback xmlns="">
          <p:sp>
            <p:nvSpPr>
              <p:cNvPr id="9" name="文本框 8">
                <a:extLst>
                  <a:ext uri="{FF2B5EF4-FFF2-40B4-BE49-F238E27FC236}">
                    <a16:creationId xmlns:a16="http://schemas.microsoft.com/office/drawing/2014/main" id="{10246EB0-ACB6-C1A8-8C6E-6587ABF6E4D3}"/>
                  </a:ext>
                </a:extLst>
              </p:cNvPr>
              <p:cNvSpPr txBox="1">
                <a:spLocks noRot="1" noChangeAspect="1" noMove="1" noResize="1" noEditPoints="1" noAdjustHandles="1" noChangeArrowheads="1" noChangeShapeType="1" noTextEdit="1"/>
              </p:cNvSpPr>
              <p:nvPr/>
            </p:nvSpPr>
            <p:spPr>
              <a:xfrm>
                <a:off x="152225" y="3246603"/>
                <a:ext cx="11474244" cy="3580917"/>
              </a:xfrm>
              <a:prstGeom prst="rect">
                <a:avLst/>
              </a:prstGeom>
              <a:blipFill>
                <a:blip r:embed="rId3"/>
                <a:stretch>
                  <a:fillRect l="-956" t="-2044" b="-374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9EC518A-8B98-21DC-9BB8-1F9AA08D06F9}"/>
              </a:ext>
            </a:extLst>
          </p:cNvPr>
          <p:cNvSpPr txBox="1"/>
          <p:nvPr/>
        </p:nvSpPr>
        <p:spPr>
          <a:xfrm>
            <a:off x="136249" y="202598"/>
            <a:ext cx="6094070" cy="480131"/>
          </a:xfrm>
          <a:prstGeom prst="rect">
            <a:avLst/>
          </a:prstGeom>
          <a:noFill/>
        </p:spPr>
        <p:txBody>
          <a:bodyPr wrap="square">
            <a:spAutoFit/>
          </a:bodyPr>
          <a:lstStyle/>
          <a:p>
            <a:pPr>
              <a:lnSpc>
                <a:spcPct val="90000"/>
              </a:lnSpc>
              <a:spcBef>
                <a:spcPct val="0"/>
              </a:spcBef>
            </a:pPr>
            <a:r>
              <a:rPr lang="zh-CN" altLang="en-US" sz="2800" b="1" dirty="0">
                <a:latin typeface="微软雅黑" panose="020B0503020204020204" pitchFamily="34" charset="-122"/>
                <a:ea typeface="微软雅黑" panose="020B0503020204020204" pitchFamily="34" charset="-122"/>
                <a:cs typeface="+mj-cs"/>
              </a:rPr>
              <a:t>加权重要性采样</a:t>
            </a:r>
          </a:p>
        </p:txBody>
      </p:sp>
    </p:spTree>
    <p:extLst>
      <p:ext uri="{BB962C8B-B14F-4D97-AF65-F5344CB8AC3E}">
        <p14:creationId xmlns:p14="http://schemas.microsoft.com/office/powerpoint/2010/main" val="201333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12962-3A2C-3BEC-8D4D-8761E4E94EF6}"/>
              </a:ext>
            </a:extLst>
          </p:cNvPr>
          <p:cNvSpPr>
            <a:spLocks noGrp="1"/>
          </p:cNvSpPr>
          <p:nvPr>
            <p:ph type="title"/>
          </p:nvPr>
        </p:nvSpPr>
        <p:spPr>
          <a:xfrm>
            <a:off x="90949" y="79990"/>
            <a:ext cx="10515600" cy="480449"/>
          </a:xfrm>
        </p:spPr>
        <p:txBody>
          <a:bodyPr/>
          <a:lstStyle/>
          <a:p>
            <a:r>
              <a:rPr lang="zh-CN" altLang="en-US" sz="2800" b="1" dirty="0">
                <a:latin typeface="微软雅黑" panose="020B0503020204020204" pitchFamily="34" charset="-122"/>
                <a:ea typeface="微软雅黑" panose="020B0503020204020204" pitchFamily="34" charset="-122"/>
              </a:rPr>
              <a:t>偏差方差</a:t>
            </a:r>
          </a:p>
        </p:txBody>
      </p:sp>
      <p:pic>
        <p:nvPicPr>
          <p:cNvPr id="5" name="图片 4">
            <a:extLst>
              <a:ext uri="{FF2B5EF4-FFF2-40B4-BE49-F238E27FC236}">
                <a16:creationId xmlns:a16="http://schemas.microsoft.com/office/drawing/2014/main" id="{8A71BE7B-549F-9E8C-5232-B2C5EB6978AA}"/>
              </a:ext>
            </a:extLst>
          </p:cNvPr>
          <p:cNvPicPr>
            <a:picLocks noChangeAspect="1"/>
          </p:cNvPicPr>
          <p:nvPr/>
        </p:nvPicPr>
        <p:blipFill>
          <a:blip r:embed="rId2"/>
          <a:stretch>
            <a:fillRect/>
          </a:stretch>
        </p:blipFill>
        <p:spPr>
          <a:xfrm>
            <a:off x="90949" y="914400"/>
            <a:ext cx="11903591" cy="1928883"/>
          </a:xfrm>
          <a:prstGeom prst="rect">
            <a:avLst/>
          </a:prstGeom>
        </p:spPr>
      </p:pic>
      <p:pic>
        <p:nvPicPr>
          <p:cNvPr id="7" name="图片 6">
            <a:extLst>
              <a:ext uri="{FF2B5EF4-FFF2-40B4-BE49-F238E27FC236}">
                <a16:creationId xmlns:a16="http://schemas.microsoft.com/office/drawing/2014/main" id="{7CF35647-417A-8ACF-D243-3766368C9212}"/>
              </a:ext>
            </a:extLst>
          </p:cNvPr>
          <p:cNvPicPr>
            <a:picLocks noChangeAspect="1"/>
          </p:cNvPicPr>
          <p:nvPr/>
        </p:nvPicPr>
        <p:blipFill>
          <a:blip r:embed="rId3"/>
          <a:stretch>
            <a:fillRect/>
          </a:stretch>
        </p:blipFill>
        <p:spPr>
          <a:xfrm>
            <a:off x="2418736" y="2707133"/>
            <a:ext cx="4743196" cy="3703772"/>
          </a:xfrm>
          <a:prstGeom prst="rect">
            <a:avLst/>
          </a:prstGeom>
        </p:spPr>
      </p:pic>
    </p:spTree>
    <p:extLst>
      <p:ext uri="{BB962C8B-B14F-4D97-AF65-F5344CB8AC3E}">
        <p14:creationId xmlns:p14="http://schemas.microsoft.com/office/powerpoint/2010/main" val="377767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D2EAF-2906-7BF2-A4EF-92A5BF870AF0}"/>
              </a:ext>
            </a:extLst>
          </p:cNvPr>
          <p:cNvSpPr>
            <a:spLocks noGrp="1"/>
          </p:cNvSpPr>
          <p:nvPr>
            <p:ph type="title"/>
          </p:nvPr>
        </p:nvSpPr>
        <p:spPr>
          <a:xfrm>
            <a:off x="304800" y="98425"/>
            <a:ext cx="10515600" cy="1325563"/>
          </a:xfrm>
        </p:spPr>
        <p:txBody>
          <a:bodyPr/>
          <a:lstStyle/>
          <a:p>
            <a:r>
              <a:rPr lang="zh-CN" altLang="en-US" sz="3200" b="1" dirty="0">
                <a:latin typeface="微软雅黑" panose="020B0503020204020204" pitchFamily="34" charset="-122"/>
                <a:ea typeface="微软雅黑" panose="020B0503020204020204" pitchFamily="34" charset="-122"/>
              </a:rPr>
              <a:t>折扣回报（</a:t>
            </a:r>
            <a:r>
              <a:rPr lang="en-US" altLang="zh-CN" sz="3200" b="1" dirty="0">
                <a:latin typeface="微软雅黑" panose="020B0503020204020204" pitchFamily="34" charset="-122"/>
                <a:ea typeface="微软雅黑" panose="020B0503020204020204" pitchFamily="34" charset="-122"/>
              </a:rPr>
              <a:t>Return</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回顾</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2C80244B-01EE-7E1D-172D-D680D7F9C190}"/>
                  </a:ext>
                </a:extLst>
              </p:cNvPr>
              <p:cNvSpPr>
                <a:spLocks noGrp="1"/>
              </p:cNvSpPr>
              <p:nvPr>
                <p:ph idx="1"/>
              </p:nvPr>
            </p:nvSpPr>
            <p:spPr>
              <a:xfrm>
                <a:off x="463550" y="1423988"/>
                <a:ext cx="11264900" cy="4351338"/>
              </a:xfrm>
            </p:spPr>
            <p:txBody>
              <a:bodyPr>
                <a:normAutofit/>
              </a:bodyPr>
              <a:lstStyle/>
              <a:p>
                <a:pPr>
                  <a:buFont typeface="Wingdings" panose="05000000000000000000" pitchFamily="2" charset="2"/>
                  <a:buChar char="p"/>
                </a:pPr>
                <a:r>
                  <a:rPr lang="zh-CN" altLang="en-US" sz="2400" dirty="0"/>
                  <a:t>智能体在</a:t>
                </a:r>
                <a14:m>
                  <m:oMath xmlns:m="http://schemas.openxmlformats.org/officeDocument/2006/math">
                    <m:r>
                      <a:rPr lang="en-US" altLang="zh-CN" sz="2400" i="1" smtClean="0">
                        <a:solidFill>
                          <a:srgbClr val="FF0000"/>
                        </a:solidFill>
                        <a:latin typeface="Cambria Math" panose="02040503050406030204" pitchFamily="18" charset="0"/>
                      </a:rPr>
                      <m:t>𝑡</m:t>
                    </m:r>
                  </m:oMath>
                </a14:m>
                <a:r>
                  <a:rPr lang="zh-CN" altLang="en-US" sz="2400" dirty="0"/>
                  <a:t>时刻，其目标是最大化期望汇报</a:t>
                </a:r>
                <a:endParaRPr lang="en-US" altLang="zh-CN" sz="2400" dirty="0"/>
              </a:p>
              <a:p>
                <a:pPr marL="0" indent="0" algn="ctr">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𝑡</m:t>
                        </m:r>
                      </m:sub>
                    </m:sSub>
                    <m:r>
                      <a:rPr lang="en-US" altLang="zh-CN" sz="2400" i="1">
                        <a:solidFill>
                          <a:srgbClr val="FF0000"/>
                        </a:solidFill>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b="0" i="1" smtClean="0">
                            <a:solidFill>
                              <a:srgbClr val="FF0000"/>
                            </a:solidFill>
                            <a:latin typeface="Cambria Math" panose="02040503050406030204" pitchFamily="18" charset="0"/>
                            <a:ea typeface="Cambria Math" panose="02040503050406030204" pitchFamily="18" charset="0"/>
                          </a:rPr>
                          <m:t>+1</m:t>
                        </m:r>
                      </m:sub>
                    </m:sSub>
                    <m:r>
                      <a:rPr lang="en-US" altLang="zh-CN" sz="2400" b="0" i="1" smtClean="0">
                        <a:solidFill>
                          <a:srgbClr val="FF0000"/>
                        </a:solidFill>
                        <a:latin typeface="Cambria Math" panose="02040503050406030204" pitchFamily="18" charset="0"/>
                        <a:ea typeface="Cambria Math" panose="02040503050406030204" pitchFamily="18" charset="0"/>
                      </a:rPr>
                      <m:t>+</m:t>
                    </m:r>
                  </m:oMath>
                </a14:m>
                <a:r>
                  <a:rPr lang="en-US" altLang="zh-CN" sz="2400" dirty="0">
                    <a:solidFill>
                      <a:srgbClr val="FF0000"/>
                    </a:solidFill>
                    <a:ea typeface="Cambria Math" panose="02040503050406030204" pitchFamily="18" charset="0"/>
                  </a:rPr>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rPr>
                          <m:t>𝛾</m:t>
                        </m:r>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+2</m:t>
                        </m:r>
                      </m:sub>
                    </m:sSub>
                  </m:oMath>
                </a14:m>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𝛾</m:t>
                        </m:r>
                      </m:e>
                      <m:sup>
                        <m:r>
                          <a:rPr lang="en-US" altLang="zh-CN" sz="2400" b="0" i="1" smtClean="0">
                            <a:latin typeface="Cambria Math" panose="02040503050406030204" pitchFamily="18" charset="0"/>
                          </a:rPr>
                          <m:t>2</m:t>
                        </m:r>
                      </m:sup>
                    </m:sSup>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+3</m:t>
                        </m:r>
                      </m:sub>
                    </m:sSub>
                    <m:r>
                      <a:rPr lang="en-US" altLang="zh-CN" sz="24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CN" sz="24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400" b="0" i="1" smtClean="0">
                            <a:solidFill>
                              <a:srgbClr val="FF0000"/>
                            </a:solidFill>
                            <a:latin typeface="Cambria Math" panose="02040503050406030204" pitchFamily="18" charset="0"/>
                            <a:ea typeface="Cambria Math" panose="02040503050406030204" pitchFamily="18" charset="0"/>
                          </a:rPr>
                          <m:t>𝑘</m:t>
                        </m:r>
                        <m:r>
                          <a:rPr lang="en-US" altLang="zh-CN" sz="2400" b="0" i="1" smtClean="0">
                            <a:solidFill>
                              <a:srgbClr val="FF0000"/>
                            </a:solidFill>
                            <a:latin typeface="Cambria Math" panose="02040503050406030204" pitchFamily="18" charset="0"/>
                            <a:ea typeface="Cambria Math" panose="02040503050406030204" pitchFamily="18" charset="0"/>
                          </a:rPr>
                          <m:t>=0</m:t>
                        </m:r>
                      </m:sub>
                      <m:sup>
                        <m:r>
                          <a:rPr lang="en-US" altLang="zh-CN" sz="2400" b="0" i="1" smtClean="0">
                            <a:solidFill>
                              <a:srgbClr val="FF0000"/>
                            </a:solidFill>
                            <a:latin typeface="Cambria Math" panose="02040503050406030204" pitchFamily="18" charset="0"/>
                            <a:ea typeface="Cambria Math" panose="02040503050406030204" pitchFamily="18" charset="0"/>
                          </a:rPr>
                          <m:t>𝐻</m:t>
                        </m:r>
                        <m:r>
                          <a:rPr lang="en-US" altLang="zh-CN" sz="2400" b="0" i="1" smtClean="0">
                            <a:solidFill>
                              <a:srgbClr val="FF0000"/>
                            </a:solidFill>
                            <a:latin typeface="Cambria Math" panose="02040503050406030204" pitchFamily="18" charset="0"/>
                            <a:ea typeface="Cambria Math" panose="02040503050406030204" pitchFamily="18" charset="0"/>
                          </a:rPr>
                          <m:t>−1</m:t>
                        </m:r>
                      </m:sup>
                      <m:e>
                        <m:sSup>
                          <m:sSupPr>
                            <m:ctrlPr>
                              <a:rPr lang="en-US" altLang="zh-CN" sz="2400" b="0" i="1" smtClean="0">
                                <a:solidFill>
                                  <a:srgbClr val="FF0000"/>
                                </a:solidFill>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rPr>
                              <m:t>𝛾</m:t>
                            </m:r>
                          </m:e>
                          <m:sup>
                            <m:r>
                              <a:rPr lang="en-US" altLang="zh-CN" sz="2400" b="0" i="1" smtClean="0">
                                <a:solidFill>
                                  <a:srgbClr val="FF0000"/>
                                </a:solidFill>
                                <a:latin typeface="Cambria Math" panose="02040503050406030204" pitchFamily="18" charset="0"/>
                                <a:ea typeface="Cambria Math" panose="02040503050406030204" pitchFamily="18" charset="0"/>
                              </a:rPr>
                              <m:t>𝑘</m:t>
                            </m:r>
                          </m:sup>
                        </m:sSup>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𝑘</m:t>
                            </m:r>
                            <m:r>
                              <a:rPr lang="en-US" altLang="zh-CN" sz="2400" b="0" i="1" smtClean="0">
                                <a:solidFill>
                                  <a:srgbClr val="FF0000"/>
                                </a:solidFill>
                                <a:latin typeface="Cambria Math" panose="02040503050406030204" pitchFamily="18" charset="0"/>
                                <a:ea typeface="Cambria Math" panose="02040503050406030204" pitchFamily="18" charset="0"/>
                              </a:rPr>
                              <m:t>+1</m:t>
                            </m:r>
                          </m:sub>
                        </m:sSub>
                      </m:e>
                    </m:nary>
                  </m:oMath>
                </a14:m>
                <a:endParaRPr lang="en-US" altLang="zh-CN" sz="2400" dirty="0"/>
              </a:p>
              <a:p>
                <a:endParaRPr lang="en-US" altLang="zh-CN" sz="2400" dirty="0"/>
              </a:p>
              <a:p>
                <a:pPr>
                  <a:buFont typeface="Wingdings" panose="05000000000000000000" pitchFamily="2" charset="2"/>
                  <a:buChar char="p"/>
                </a:pPr>
                <a:r>
                  <a:rPr lang="zh-CN" altLang="en-US" sz="2400" b="1" dirty="0"/>
                  <a:t>折扣系数</a:t>
                </a:r>
                <a:r>
                  <a:rPr lang="zh-CN" altLang="en-US" sz="2400" dirty="0"/>
                  <a:t>（</a:t>
                </a:r>
                <a:r>
                  <a:rPr lang="en-US" altLang="zh-CN" sz="2400" dirty="0"/>
                  <a:t> discount rate </a:t>
                </a:r>
                <a:r>
                  <a:rPr lang="zh-CN" altLang="en-US" sz="2400" dirty="0"/>
                  <a:t>）</a:t>
                </a:r>
                <a:r>
                  <a:rPr lang="en-US" altLang="zh-CN" sz="2400" dirty="0"/>
                  <a:t>: </a:t>
                </a:r>
                <a14:m>
                  <m:oMath xmlns:m="http://schemas.openxmlformats.org/officeDocument/2006/math">
                    <m:r>
                      <a:rPr lang="en-US" altLang="zh-CN" sz="2400" dirty="0" smtClean="0">
                        <a:latin typeface="Cambria Math" panose="02040503050406030204" pitchFamily="18" charset="0"/>
                      </a:rPr>
                      <m:t>0</m:t>
                    </m:r>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rPr>
                      <m:t>𝛾</m:t>
                    </m:r>
                    <m:r>
                      <a:rPr lang="en-US" altLang="zh-CN" sz="2400" i="1">
                        <a:latin typeface="Cambria Math" panose="02040503050406030204" pitchFamily="18" charset="0"/>
                        <a:ea typeface="Cambria Math" panose="02040503050406030204" pitchFamily="18" charset="0"/>
                      </a:rPr>
                      <m:t>≤</m:t>
                    </m:r>
                  </m:oMath>
                </a14:m>
                <a:r>
                  <a:rPr lang="en-US" altLang="zh-CN" sz="2400" dirty="0"/>
                  <a:t>1</a:t>
                </a:r>
                <a:r>
                  <a:rPr lang="zh-CN" altLang="en-US" sz="2400" dirty="0">
                    <a:solidFill>
                      <a:srgbClr val="FF0000"/>
                    </a:solidFill>
                  </a:rPr>
                  <a:t>超参数</a:t>
                </a:r>
                <a:r>
                  <a:rPr lang="zh-CN" altLang="en-US" sz="2400" dirty="0"/>
                  <a:t>，对未来的奖励打折扣</a:t>
                </a:r>
                <a:endParaRPr lang="en-US" altLang="zh-CN" sz="2400" dirty="0"/>
              </a:p>
              <a:p>
                <a:pPr>
                  <a:buFont typeface="Wingdings" panose="05000000000000000000" pitchFamily="2" charset="2"/>
                  <a:buChar char="ü"/>
                </a:pPr>
                <a14:m>
                  <m:oMath xmlns:m="http://schemas.openxmlformats.org/officeDocument/2006/math">
                    <m:r>
                      <a:rPr lang="zh-CN" altLang="en-US" sz="2400" b="1" i="1" smtClean="0">
                        <a:latin typeface="Cambria Math" panose="02040503050406030204" pitchFamily="18" charset="0"/>
                      </a:rPr>
                      <m:t>𝜸</m:t>
                    </m:r>
                  </m:oMath>
                </a14:m>
                <a:r>
                  <a:rPr lang="en-US" altLang="zh-CN" sz="2400" b="1" dirty="0"/>
                  <a:t>=0: </a:t>
                </a:r>
                <a:r>
                  <a:rPr lang="zh-CN" altLang="en-US" sz="2400" dirty="0"/>
                  <a:t>只关注即时奖励</a:t>
                </a:r>
                <a:endParaRPr lang="en-US" altLang="zh-CN" sz="2400" dirty="0"/>
              </a:p>
              <a:p>
                <a:pPr>
                  <a:buFont typeface="Wingdings" panose="05000000000000000000" pitchFamily="2" charset="2"/>
                  <a:buChar char="ü"/>
                </a:pPr>
                <a14:m>
                  <m:oMath xmlns:m="http://schemas.openxmlformats.org/officeDocument/2006/math">
                    <m:r>
                      <a:rPr lang="zh-CN" altLang="en-US" sz="2400" b="1" i="1" smtClean="0">
                        <a:latin typeface="Cambria Math" panose="02040503050406030204" pitchFamily="18" charset="0"/>
                      </a:rPr>
                      <m:t>𝜸</m:t>
                    </m:r>
                  </m:oMath>
                </a14:m>
                <a:r>
                  <a:rPr lang="en-US" altLang="zh-CN" sz="2400" b="1" dirty="0"/>
                  <a:t>=1</a:t>
                </a:r>
                <a:r>
                  <a:rPr lang="zh-CN" altLang="en-US" sz="2400" b="1" dirty="0"/>
                  <a:t>：</a:t>
                </a:r>
                <a:r>
                  <a:rPr lang="zh-CN" altLang="en-US" sz="2400" dirty="0"/>
                  <a:t>关注长期的累计奖励</a:t>
                </a:r>
                <a:endParaRPr lang="en-US" altLang="zh-CN" sz="2400" dirty="0"/>
              </a:p>
              <a:p>
                <a:pPr>
                  <a:buFont typeface="Wingdings" panose="05000000000000000000" pitchFamily="2" charset="2"/>
                  <a:buChar char="ü"/>
                </a:pPr>
                <a14:m>
                  <m:oMath xmlns:m="http://schemas.openxmlformats.org/officeDocument/2006/math">
                    <m:r>
                      <a:rPr lang="en-US" altLang="zh-CN" sz="2400" b="1" i="1" dirty="0" smtClean="0">
                        <a:latin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&lt;</m:t>
                    </m:r>
                    <m:r>
                      <a:rPr lang="zh-CN" altLang="en-US" sz="2400" b="1" i="1" smtClean="0">
                        <a:latin typeface="Cambria Math" panose="02040503050406030204" pitchFamily="18" charset="0"/>
                      </a:rPr>
                      <m:t>𝜸</m:t>
                    </m:r>
                    <m:r>
                      <a:rPr lang="en-US" altLang="zh-CN" sz="2400" b="1" i="1">
                        <a:latin typeface="Cambria Math" panose="02040503050406030204" pitchFamily="18" charset="0"/>
                        <a:ea typeface="Cambria Math" panose="02040503050406030204" pitchFamily="18" charset="0"/>
                      </a:rPr>
                      <m:t>&lt;</m:t>
                    </m:r>
                  </m:oMath>
                </a14:m>
                <a:r>
                  <a:rPr lang="en-US" altLang="zh-CN" sz="2400" b="1" dirty="0"/>
                  <a:t> 1</a:t>
                </a:r>
                <a:r>
                  <a:rPr lang="zh-CN" altLang="en-US" sz="2400" b="1" dirty="0"/>
                  <a:t>：</a:t>
                </a:r>
                <a14:m>
                  <m:oMath xmlns:m="http://schemas.openxmlformats.org/officeDocument/2006/math">
                    <m:r>
                      <a:rPr lang="zh-CN" altLang="en-US" sz="2400" i="1">
                        <a:latin typeface="Cambria Math" panose="02040503050406030204" pitchFamily="18" charset="0"/>
                      </a:rPr>
                      <m:t>𝛾</m:t>
                    </m:r>
                  </m:oMath>
                </a14:m>
                <a:r>
                  <a:rPr lang="zh-CN" altLang="en-US" sz="2400" dirty="0"/>
                  <a:t>越大，越关注长期奖励，接近</a:t>
                </a:r>
                <a:r>
                  <a:rPr lang="en-US" altLang="zh-CN" sz="2400" dirty="0"/>
                  <a:t>0</a:t>
                </a:r>
                <a:r>
                  <a:rPr lang="zh-CN" altLang="en-US" sz="2400" dirty="0"/>
                  <a:t>，关注短期奖励</a:t>
                </a:r>
                <a:endParaRPr lang="en-US" altLang="zh-CN" sz="2400" dirty="0"/>
              </a:p>
              <a:p>
                <a:endParaRPr lang="zh-CN" altLang="en-US" dirty="0"/>
              </a:p>
            </p:txBody>
          </p:sp>
        </mc:Choice>
        <mc:Fallback xmlns="">
          <p:sp>
            <p:nvSpPr>
              <p:cNvPr id="4" name="内容占位符 2">
                <a:extLst>
                  <a:ext uri="{FF2B5EF4-FFF2-40B4-BE49-F238E27FC236}">
                    <a16:creationId xmlns:a16="http://schemas.microsoft.com/office/drawing/2014/main" id="{2C80244B-01EE-7E1D-172D-D680D7F9C190}"/>
                  </a:ext>
                </a:extLst>
              </p:cNvPr>
              <p:cNvSpPr>
                <a:spLocks noGrp="1" noRot="1" noChangeAspect="1" noMove="1" noResize="1" noEditPoints="1" noAdjustHandles="1" noChangeArrowheads="1" noChangeShapeType="1" noTextEdit="1"/>
              </p:cNvSpPr>
              <p:nvPr>
                <p:ph idx="1"/>
              </p:nvPr>
            </p:nvSpPr>
            <p:spPr>
              <a:xfrm>
                <a:off x="463550" y="1423988"/>
                <a:ext cx="11264900" cy="4351338"/>
              </a:xfrm>
              <a:blipFill>
                <a:blip r:embed="rId2"/>
                <a:stretch>
                  <a:fillRect l="-703" t="-39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6215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3500B7D-28AA-D887-E7DD-C057B3B6936C}"/>
              </a:ext>
            </a:extLst>
          </p:cNvPr>
          <p:cNvSpPr txBox="1">
            <a:spLocks/>
          </p:cNvSpPr>
          <p:nvPr/>
        </p:nvSpPr>
        <p:spPr>
          <a:xfrm>
            <a:off x="0" y="34588"/>
            <a:ext cx="10515600" cy="53085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预测方法的增量实现（</a:t>
            </a:r>
            <a:r>
              <a:rPr lang="en-US" altLang="zh-CN" sz="3200" b="1" dirty="0">
                <a:latin typeface="微软雅黑" panose="020B0503020204020204" pitchFamily="34" charset="-122"/>
                <a:ea typeface="微软雅黑" panose="020B0503020204020204" pitchFamily="34" charset="-122"/>
              </a:rPr>
              <a:t>Incremental Implementation</a:t>
            </a:r>
            <a:r>
              <a:rPr lang="zh-CN" altLang="en-US" sz="3200" b="1"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BB79D3-81FB-35F5-2419-D6BEF70D3764}"/>
                  </a:ext>
                </a:extLst>
              </p:cNvPr>
              <p:cNvSpPr txBox="1"/>
              <p:nvPr/>
            </p:nvSpPr>
            <p:spPr>
              <a:xfrm>
                <a:off x="-125506" y="701827"/>
                <a:ext cx="12443012" cy="1423659"/>
              </a:xfrm>
              <a:prstGeom prst="rect">
                <a:avLst/>
              </a:prstGeom>
              <a:noFill/>
            </p:spPr>
            <p:txBody>
              <a:bodyPr wrap="square">
                <a:spAutoFit/>
              </a:bodyPr>
              <a:lstStyle/>
              <a:p>
                <a:pPr marL="457200" indent="-457200">
                  <a:buFont typeface="Wingdings" panose="05000000000000000000" pitchFamily="2" charset="2"/>
                  <a:buChar char="p"/>
                </a:pPr>
                <a:r>
                  <a:rPr lang="zh-CN" altLang="en-US" sz="2800" b="1" dirty="0"/>
                  <a:t>假设我们获得一个回报序列，记为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𝑮</m:t>
                        </m:r>
                      </m:e>
                      <m:sub>
                        <m:r>
                          <a:rPr lang="en-US" altLang="zh-CN" sz="2800" b="1" i="1" smtClean="0">
                            <a:latin typeface="Cambria Math" panose="02040503050406030204" pitchFamily="18" charset="0"/>
                          </a:rPr>
                          <m:t>𝟑</m:t>
                        </m:r>
                      </m:sub>
                    </m:sSub>
                    <m:r>
                      <a:rPr lang="en-US" altLang="zh-CN" sz="2800" b="1" i="1" smtClean="0">
                        <a:latin typeface="Cambria Math" panose="02040503050406030204" pitchFamily="18" charset="0"/>
                      </a:rPr>
                      <m:t>, …,</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𝑮</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oMath>
                </a14:m>
                <a:r>
                  <a:rPr lang="en-US" altLang="zh-CN" sz="2800" dirty="0"/>
                  <a:t>,</a:t>
                </a:r>
                <a:r>
                  <a:rPr lang="zh-CN" altLang="en-US" sz="2800" b="1" dirty="0"/>
                  <a:t>设每一个回报元素均起始于同一个状态，对应一个权重变量 </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 </m:t>
                    </m:r>
                    <m:sSub>
                      <m:sSubPr>
                        <m:ctrlPr>
                          <a:rPr lang="en-US" altLang="zh-CN" sz="2800" i="1" smtClean="0">
                            <a:latin typeface="Cambria Math" panose="02040503050406030204" pitchFamily="18" charset="0"/>
                          </a:rPr>
                        </m:ctrlPr>
                      </m:sSubPr>
                      <m:e>
                        <m:r>
                          <a:rPr lang="zh-CN" altLang="en-US" sz="2800" b="0" i="1">
                            <a:latin typeface="Cambria Math" panose="02040503050406030204" pitchFamily="18" charset="0"/>
                          </a:rPr>
                          <m:t>𝜌</m:t>
                        </m:r>
                      </m:e>
                      <m:sub>
                        <m:sSub>
                          <m:sSubPr>
                            <m:ctrlPr>
                              <a:rPr lang="en-US" altLang="zh-CN" sz="2800" i="1" smtClean="0">
                                <a:latin typeface="Cambria Math" panose="02040503050406030204" pitchFamily="18" charset="0"/>
                              </a:rPr>
                            </m:ctrlPr>
                          </m:sSubPr>
                          <m:e>
                            <m:r>
                              <a:rPr lang="en-US" altLang="zh-CN" sz="2800" b="0" i="1">
                                <a:latin typeface="Cambria Math" panose="02040503050406030204" pitchFamily="18" charset="0"/>
                              </a:rPr>
                              <m:t>𝑡</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d>
                          <m:dPr>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𝑡</m:t>
                                </m:r>
                              </m:e>
                              <m:sub>
                                <m:r>
                                  <a:rPr lang="en-US" altLang="zh-CN" sz="2800" b="0" i="1" smtClean="0">
                                    <a:latin typeface="Cambria Math" panose="02040503050406030204" pitchFamily="18" charset="0"/>
                                  </a:rPr>
                                  <m:t>𝑖</m:t>
                                </m:r>
                              </m:sub>
                            </m:sSub>
                          </m:e>
                        </m:d>
                        <m:r>
                          <a:rPr lang="en-US" altLang="zh-CN" sz="2800" b="0" i="1" smtClean="0">
                            <a:latin typeface="Cambria Math" panose="02040503050406030204" pitchFamily="18" charset="0"/>
                          </a:rPr>
                          <m:t>−1</m:t>
                        </m:r>
                      </m:sub>
                    </m:sSub>
                  </m:oMath>
                </a14:m>
                <a:r>
                  <a:rPr lang="zh-CN" altLang="en-US" sz="2800" dirty="0"/>
                  <a:t>，</a:t>
                </a:r>
                <a:r>
                  <a:rPr lang="zh-CN" altLang="en-US" sz="2800" b="1" dirty="0"/>
                  <a:t>我们需要估计如下价值函数：</a:t>
                </a:r>
                <a:endParaRPr lang="en-US" altLang="zh-CN" sz="2800" b="1" dirty="0"/>
              </a:p>
            </p:txBody>
          </p:sp>
        </mc:Choice>
        <mc:Fallback xmlns="">
          <p:sp>
            <p:nvSpPr>
              <p:cNvPr id="2" name="文本框 1">
                <a:extLst>
                  <a:ext uri="{FF2B5EF4-FFF2-40B4-BE49-F238E27FC236}">
                    <a16:creationId xmlns:a16="http://schemas.microsoft.com/office/drawing/2014/main" id="{40BB79D3-81FB-35F5-2419-D6BEF70D3764}"/>
                  </a:ext>
                </a:extLst>
              </p:cNvPr>
              <p:cNvSpPr txBox="1">
                <a:spLocks noRot="1" noChangeAspect="1" noMove="1" noResize="1" noEditPoints="1" noAdjustHandles="1" noChangeArrowheads="1" noChangeShapeType="1" noTextEdit="1"/>
              </p:cNvSpPr>
              <p:nvPr/>
            </p:nvSpPr>
            <p:spPr>
              <a:xfrm>
                <a:off x="-125506" y="701827"/>
                <a:ext cx="12443012" cy="1423659"/>
              </a:xfrm>
              <a:prstGeom prst="rect">
                <a:avLst/>
              </a:prstGeom>
              <a:blipFill>
                <a:blip r:embed="rId2"/>
                <a:stretch>
                  <a:fillRect l="-833" t="-4274" r="-49" b="-10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2D54FD6-3091-4622-151F-287FE635CF5C}"/>
                  </a:ext>
                </a:extLst>
              </p:cNvPr>
              <p:cNvSpPr txBox="1"/>
              <p:nvPr/>
            </p:nvSpPr>
            <p:spPr>
              <a:xfrm>
                <a:off x="2893225" y="2125486"/>
                <a:ext cx="4056215" cy="890244"/>
              </a:xfrm>
              <a:prstGeom prst="rect">
                <a:avLst/>
              </a:prstGeom>
              <a:noFill/>
            </p:spPr>
            <p:txBody>
              <a:bodyPr wrap="square">
                <a:spAutoFit/>
              </a:bodyPr>
              <a:lstStyle/>
              <a:p>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𝑛</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𝑠</m:t>
                        </m:r>
                      </m:e>
                    </m:d>
                  </m:oMath>
                </a14:m>
                <a:r>
                  <a:rPr lang="en-US" altLang="zh-CN" sz="2800" dirty="0">
                    <a:solidFill>
                      <a:schemeClr val="tx1"/>
                    </a:solidFill>
                    <a:ea typeface="Cambria Math" panose="02040503050406030204" pitchFamily="18" charset="0"/>
                  </a:rPr>
                  <a:t> </a:t>
                </a:r>
                <a14:m>
                  <m:oMath xmlns:m="http://schemas.openxmlformats.org/officeDocument/2006/math">
                    <m:r>
                      <a:rPr lang="en-US" altLang="zh-CN" sz="2800" b="0" i="1">
                        <a:solidFill>
                          <a:schemeClr val="tx1"/>
                        </a:solidFill>
                        <a:latin typeface="Cambria Math" panose="02040503050406030204" pitchFamily="18" charset="0"/>
                        <a:ea typeface="Cambria Math" panose="02040503050406030204" pitchFamily="18" charset="0"/>
                      </a:rPr>
                      <m:t>≜</m:t>
                    </m:r>
                    <m:f>
                      <m:fPr>
                        <m:ctrlPr>
                          <a:rPr lang="en-US" altLang="zh-CN" sz="2800" i="1" smtClean="0">
                            <a:solidFill>
                              <a:schemeClr val="tx1"/>
                            </a:solidFill>
                            <a:latin typeface="Cambria Math" panose="02040503050406030204" pitchFamily="18" charset="0"/>
                            <a:ea typeface="Cambria Math" panose="02040503050406030204" pitchFamily="18" charset="0"/>
                          </a:rPr>
                        </m:ctrlPr>
                      </m:fPr>
                      <m:num>
                        <m:nary>
                          <m:naryPr>
                            <m:chr m:val="∑"/>
                            <m:ctrlPr>
                              <a:rPr lang="en-US" altLang="zh-CN" sz="2800" i="1" smtClean="0">
                                <a:solidFill>
                                  <a:schemeClr val="tx1"/>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chemeClr val="tx1"/>
                                </a:solidFill>
                                <a:latin typeface="Cambria Math" panose="02040503050406030204" pitchFamily="18" charset="0"/>
                                <a:ea typeface="Cambria Math" panose="02040503050406030204" pitchFamily="18" charset="0"/>
                              </a:rPr>
                              <m:t>𝑘</m:t>
                            </m:r>
                            <m:r>
                              <a:rPr lang="en-US" altLang="zh-CN" sz="2800" b="0" i="1" smtClean="0">
                                <a:solidFill>
                                  <a:schemeClr val="tx1"/>
                                </a:solidFill>
                                <a:latin typeface="Cambria Math" panose="02040503050406030204" pitchFamily="18" charset="0"/>
                                <a:ea typeface="Cambria Math" panose="02040503050406030204" pitchFamily="18" charset="0"/>
                              </a:rPr>
                              <m:t>=1</m:t>
                            </m:r>
                          </m:sub>
                          <m:sup>
                            <m:r>
                              <a:rPr lang="en-US" altLang="zh-CN" sz="2800" b="0" i="1" smtClean="0">
                                <a:solidFill>
                                  <a:schemeClr val="tx1"/>
                                </a:solidFill>
                                <a:latin typeface="Cambria Math" panose="02040503050406030204" pitchFamily="18" charset="0"/>
                                <a:ea typeface="Cambria Math" panose="02040503050406030204" pitchFamily="18" charset="0"/>
                              </a:rPr>
                              <m:t>𝑛</m:t>
                            </m:r>
                            <m:r>
                              <a:rPr lang="en-US" altLang="zh-CN" sz="2800" b="0" i="1" smtClean="0">
                                <a:solidFill>
                                  <a:schemeClr val="tx1"/>
                                </a:solidFill>
                                <a:latin typeface="Cambria Math" panose="02040503050406030204" pitchFamily="18" charset="0"/>
                                <a:ea typeface="Cambria Math" panose="02040503050406030204" pitchFamily="18" charset="0"/>
                              </a:rPr>
                              <m:t>−1</m:t>
                            </m:r>
                          </m:sup>
                          <m:e>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𝑊</m:t>
                                </m:r>
                              </m:e>
                              <m:sub>
                                <m:r>
                                  <a:rPr lang="en-US" altLang="zh-CN" sz="2800" b="0" i="1" smtClean="0">
                                    <a:latin typeface="Cambria Math" panose="02040503050406030204" pitchFamily="18" charset="0"/>
                                  </a:rPr>
                                  <m:t>𝑘</m:t>
                                </m:r>
                              </m:sub>
                            </m:sSub>
                          </m:e>
                        </m:nary>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𝐺</m:t>
                            </m:r>
                          </m:e>
                          <m:sub>
                            <m:r>
                              <a:rPr lang="en-US" altLang="zh-CN" sz="2800" b="0" i="1" smtClean="0">
                                <a:latin typeface="Cambria Math" panose="02040503050406030204" pitchFamily="18" charset="0"/>
                              </a:rPr>
                              <m:t>𝑘</m:t>
                            </m:r>
                          </m:sub>
                        </m:sSub>
                      </m:num>
                      <m:den>
                        <m:nary>
                          <m:naryPr>
                            <m:chr m:val="∑"/>
                            <m:ctrlPr>
                              <a:rPr lang="en-US" altLang="zh-CN" sz="2800" i="1">
                                <a:latin typeface="Cambria Math" panose="02040503050406030204" pitchFamily="18" charset="0"/>
                                <a:ea typeface="Cambria Math" panose="02040503050406030204" pitchFamily="18" charset="0"/>
                              </a:rPr>
                            </m:ctrlPr>
                          </m:naryPr>
                          <m:sub>
                            <m:r>
                              <m:rPr>
                                <m:brk m:alnAt="23"/>
                              </m:rPr>
                              <a:rPr lang="en-US" altLang="zh-CN" sz="2800" b="0" i="1">
                                <a:latin typeface="Cambria Math" panose="02040503050406030204" pitchFamily="18" charset="0"/>
                                <a:ea typeface="Cambria Math" panose="02040503050406030204" pitchFamily="18" charset="0"/>
                              </a:rPr>
                              <m:t>𝑘</m:t>
                            </m:r>
                            <m:r>
                              <a:rPr lang="en-US" altLang="zh-CN" sz="2800" b="0" i="1">
                                <a:latin typeface="Cambria Math" panose="02040503050406030204" pitchFamily="18" charset="0"/>
                                <a:ea typeface="Cambria Math" panose="02040503050406030204" pitchFamily="18" charset="0"/>
                              </a:rPr>
                              <m:t>=1</m:t>
                            </m:r>
                          </m:sub>
                          <m:sup>
                            <m:r>
                              <a:rPr lang="en-US" altLang="zh-CN" sz="2800" b="0" i="1">
                                <a:latin typeface="Cambria Math" panose="02040503050406030204" pitchFamily="18" charset="0"/>
                                <a:ea typeface="Cambria Math" panose="02040503050406030204" pitchFamily="18" charset="0"/>
                              </a:rPr>
                              <m:t>𝑛</m:t>
                            </m:r>
                            <m:r>
                              <a:rPr lang="en-US" altLang="zh-CN" sz="2800" b="0" i="1">
                                <a:latin typeface="Cambria Math" panose="02040503050406030204" pitchFamily="18" charset="0"/>
                                <a:ea typeface="Cambria Math" panose="02040503050406030204" pitchFamily="18" charset="0"/>
                              </a:rPr>
                              <m:t>−1</m:t>
                            </m:r>
                          </m:sup>
                          <m:e>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𝑊</m:t>
                                </m:r>
                              </m:e>
                              <m:sub>
                                <m:r>
                                  <a:rPr lang="en-US" altLang="zh-CN" sz="2800" b="0" i="1">
                                    <a:latin typeface="Cambria Math" panose="02040503050406030204" pitchFamily="18" charset="0"/>
                                  </a:rPr>
                                  <m:t>𝑘</m:t>
                                </m:r>
                              </m:sub>
                            </m:sSub>
                          </m:e>
                        </m:nary>
                      </m:den>
                    </m:f>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≥2</m:t>
                    </m:r>
                  </m:oMath>
                </a14:m>
                <a:endParaRPr lang="en-US" altLang="zh-CN" sz="28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42D54FD6-3091-4622-151F-287FE635CF5C}"/>
                  </a:ext>
                </a:extLst>
              </p:cNvPr>
              <p:cNvSpPr txBox="1">
                <a:spLocks noRot="1" noChangeAspect="1" noMove="1" noResize="1" noEditPoints="1" noAdjustHandles="1" noChangeArrowheads="1" noChangeShapeType="1" noTextEdit="1"/>
              </p:cNvSpPr>
              <p:nvPr/>
            </p:nvSpPr>
            <p:spPr>
              <a:xfrm>
                <a:off x="2893225" y="2125486"/>
                <a:ext cx="4056215" cy="890244"/>
              </a:xfrm>
              <a:prstGeom prst="rect">
                <a:avLst/>
              </a:prstGeom>
              <a:blipFill>
                <a:blip r:embed="rId3"/>
                <a:stretch>
                  <a:fillRect/>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559B25F-F7EC-3728-7EDE-437F2915433E}"/>
              </a:ext>
            </a:extLst>
          </p:cNvPr>
          <p:cNvSpPr txBox="1"/>
          <p:nvPr/>
        </p:nvSpPr>
        <p:spPr>
          <a:xfrm>
            <a:off x="125506" y="3556908"/>
            <a:ext cx="12039600" cy="523220"/>
          </a:xfrm>
          <a:prstGeom prst="rect">
            <a:avLst/>
          </a:prstGeom>
          <a:noFill/>
        </p:spPr>
        <p:txBody>
          <a:bodyPr wrap="square">
            <a:spAutoFit/>
          </a:bodyPr>
          <a:lstStyle/>
          <a:p>
            <a:pPr marL="457200" indent="-457200">
              <a:buFont typeface="Wingdings" panose="05000000000000000000" pitchFamily="2" charset="2"/>
              <a:buChar char="p"/>
            </a:pPr>
            <a:r>
              <a:rPr lang="zh-CN" altLang="en-US" sz="2800" b="1" dirty="0"/>
              <a:t>增量更新公式如下：</a:t>
            </a:r>
            <a:endParaRPr lang="en-US" altLang="zh-CN" sz="2800" b="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D7F0546-BF1A-5C73-98C7-A30765CE43BF}"/>
                  </a:ext>
                </a:extLst>
              </p:cNvPr>
              <p:cNvSpPr txBox="1"/>
              <p:nvPr/>
            </p:nvSpPr>
            <p:spPr>
              <a:xfrm>
                <a:off x="1784505" y="4115157"/>
                <a:ext cx="9026402" cy="1196546"/>
              </a:xfrm>
              <a:prstGeom prst="rect">
                <a:avLst/>
              </a:prstGeom>
              <a:noFill/>
            </p:spPr>
            <p:txBody>
              <a:bodyPr wrap="square">
                <a:spAutoFit/>
              </a:bodyPr>
              <a:lstStyle/>
              <a:p>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𝑉</m:t>
                        </m:r>
                      </m:e>
                      <m:sub>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+1</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𝑠</m:t>
                        </m:r>
                      </m:e>
                    </m:d>
                  </m:oMath>
                </a14:m>
                <a:r>
                  <a:rPr lang="en-US" altLang="zh-CN" sz="2800" dirty="0">
                    <a:solidFill>
                      <a:schemeClr val="tx1"/>
                    </a:solidFill>
                    <a:ea typeface="Cambria Math" panose="02040503050406030204" pitchFamily="18" charset="0"/>
                  </a:rPr>
                  <a:t> </a:t>
                </a:r>
                <a14:m>
                  <m:oMath xmlns:m="http://schemas.openxmlformats.org/officeDocument/2006/math">
                    <m:r>
                      <a:rPr lang="en-US" altLang="zh-CN" sz="2800" b="0" i="1">
                        <a:solidFill>
                          <a:schemeClr val="tx1"/>
                        </a:solidFill>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𝑉</m:t>
                        </m:r>
                      </m:e>
                      <m:sub>
                        <m:r>
                          <a:rPr lang="en-US" altLang="zh-CN" sz="2800" b="0" i="1">
                            <a:latin typeface="Cambria Math" panose="02040503050406030204" pitchFamily="18" charset="0"/>
                          </a:rPr>
                          <m:t>𝑛</m:t>
                        </m:r>
                      </m:sub>
                    </m:sSub>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𝑠</m:t>
                        </m:r>
                      </m:e>
                    </m:d>
                    <m:r>
                      <a:rPr lang="en-US" altLang="zh-CN" sz="2800" b="0" i="1" smtClean="0">
                        <a:latin typeface="Cambria Math" panose="02040503050406030204" pitchFamily="18" charset="0"/>
                      </a:rPr>
                      <m:t>+ </m:t>
                    </m:r>
                    <m:f>
                      <m:fPr>
                        <m:ctrlPr>
                          <a:rPr lang="en-US" altLang="zh-CN"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𝑊</m:t>
                            </m:r>
                          </m:e>
                          <m:sub>
                            <m:r>
                              <a:rPr lang="en-US" altLang="zh-CN" sz="2800" b="0" i="1">
                                <a:latin typeface="Cambria Math" panose="02040503050406030204" pitchFamily="18" charset="0"/>
                              </a:rPr>
                              <m:t>𝑛</m:t>
                            </m:r>
                          </m:sub>
                        </m:sSub>
                      </m:num>
                      <m:den>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a:latin typeface="Cambria Math" panose="02040503050406030204" pitchFamily="18" charset="0"/>
                              </a:rPr>
                              <m:t>𝑛</m:t>
                            </m:r>
                          </m:sub>
                        </m:sSub>
                      </m:den>
                    </m:f>
                    <m:r>
                      <a:rPr lang="en-US" altLang="zh-CN" sz="2800" b="0" i="1" smtClean="0">
                        <a:solidFill>
                          <a:schemeClr val="tx1"/>
                        </a:solidFill>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𝐺</m:t>
                        </m:r>
                      </m:e>
                      <m:sub>
                        <m:r>
                          <a:rPr lang="en-US" altLang="zh-CN" sz="2800" b="0" i="1">
                            <a:latin typeface="Cambria Math" panose="02040503050406030204" pitchFamily="18" charset="0"/>
                          </a:rPr>
                          <m:t>𝑛</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𝑉</m:t>
                        </m:r>
                      </m:e>
                      <m:sub>
                        <m:r>
                          <a:rPr lang="en-US" altLang="zh-CN" sz="2800" b="0" i="1">
                            <a:latin typeface="Cambria Math" panose="02040503050406030204" pitchFamily="18" charset="0"/>
                          </a:rPr>
                          <m:t>𝑛</m:t>
                        </m:r>
                      </m:sub>
                    </m:sSub>
                    <m:d>
                      <m:dPr>
                        <m:ctrlPr>
                          <a:rPr lang="en-US" altLang="zh-CN" sz="2800" i="1">
                            <a:latin typeface="Cambria Math" panose="02040503050406030204" pitchFamily="18" charset="0"/>
                          </a:rPr>
                        </m:ctrlPr>
                      </m:dPr>
                      <m:e>
                        <m:r>
                          <a:rPr lang="en-US" altLang="zh-CN" sz="2800" b="0" i="1">
                            <a:latin typeface="Cambria Math" panose="02040503050406030204" pitchFamily="18" charset="0"/>
                          </a:rPr>
                          <m:t>𝑠</m:t>
                        </m:r>
                      </m:e>
                    </m:d>
                    <m:r>
                      <a:rPr lang="en-US" altLang="zh-CN" sz="2800" b="0" i="1" smtClean="0">
                        <a:solidFill>
                          <a:schemeClr val="tx1"/>
                        </a:solidFill>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𝑛</m:t>
                    </m:r>
                    <m:r>
                      <a:rPr lang="en-US" altLang="zh-CN" sz="2800" b="0" i="1" smtClean="0">
                        <a:latin typeface="Cambria Math" panose="02040503050406030204" pitchFamily="18" charset="0"/>
                        <a:ea typeface="Cambria Math" panose="02040503050406030204" pitchFamily="18" charset="0"/>
                      </a:rPr>
                      <m:t>≥1</m:t>
                    </m:r>
                  </m:oMath>
                </a14:m>
                <a:endParaRPr lang="en-US" altLang="zh-CN" sz="2800" i="1"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a:latin typeface="Cambria Math" panose="02040503050406030204" pitchFamily="18" charset="0"/>
                          </a:rPr>
                          <m:t>𝑛</m:t>
                        </m:r>
                        <m:r>
                          <a:rPr lang="en-US" altLang="zh-CN" sz="2800" b="0" i="1" smtClean="0">
                            <a:latin typeface="Cambria Math" panose="02040503050406030204" pitchFamily="18" charset="0"/>
                          </a:rPr>
                          <m:t>+1</m:t>
                        </m:r>
                      </m:sub>
                    </m:sSub>
                  </m:oMath>
                </a14:m>
                <a:r>
                  <a:rPr lang="en-US" altLang="zh-CN" sz="28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zh-CN" sz="2800" b="0" i="1">
                        <a:latin typeface="Cambria Math" panose="02040503050406030204" pitchFamily="18" charset="0"/>
                        <a:ea typeface="Cambria Math" panose="02040503050406030204" pitchFamily="18" charset="0"/>
                      </a:rPr>
                      <m:t>≜</m:t>
                    </m:r>
                  </m:oMath>
                </a14:m>
                <a:r>
                  <a:rPr lang="en-US" altLang="zh-CN" sz="28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𝐶</m:t>
                        </m:r>
                      </m:e>
                      <m:sub>
                        <m:r>
                          <a:rPr lang="en-US" altLang="zh-CN" sz="2800" b="0" i="1">
                            <a:latin typeface="Cambria Math" panose="02040503050406030204" pitchFamily="18" charset="0"/>
                          </a:rPr>
                          <m:t>𝑛</m:t>
                        </m:r>
                      </m:sub>
                    </m:sSub>
                  </m:oMath>
                </a14:m>
                <a:r>
                  <a:rPr lang="en-US" altLang="zh-CN" sz="28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800" b="0" i="1">
                        <a:latin typeface="Cambria Math" panose="02040503050406030204" pitchFamily="18" charset="0"/>
                      </a:rPr>
                      <m:t>+</m:t>
                    </m:r>
                  </m:oMath>
                </a14:m>
                <a:r>
                  <a:rPr lang="en-US" altLang="zh-CN" sz="28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b="0" i="1">
                            <a:latin typeface="Cambria Math" panose="02040503050406030204" pitchFamily="18" charset="0"/>
                          </a:rPr>
                          <m:t>𝑊</m:t>
                        </m:r>
                      </m:e>
                      <m:sub>
                        <m:r>
                          <a:rPr lang="en-US" altLang="zh-CN" sz="2800" b="0" i="1">
                            <a:latin typeface="Cambria Math" panose="02040503050406030204" pitchFamily="18" charset="0"/>
                          </a:rPr>
                          <m:t>𝑛</m:t>
                        </m:r>
                        <m:r>
                          <a:rPr lang="en-US" altLang="zh-CN" sz="2800" b="0" i="1" smtClean="0">
                            <a:latin typeface="Cambria Math" panose="02040503050406030204" pitchFamily="18" charset="0"/>
                          </a:rPr>
                          <m:t>+1</m:t>
                        </m:r>
                      </m:sub>
                    </m:sSub>
                  </m:oMath>
                </a14:m>
                <a:endParaRPr lang="en-US" altLang="zh-CN" sz="28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4D7F0546-BF1A-5C73-98C7-A30765CE43BF}"/>
                  </a:ext>
                </a:extLst>
              </p:cNvPr>
              <p:cNvSpPr txBox="1">
                <a:spLocks noRot="1" noChangeAspect="1" noMove="1" noResize="1" noEditPoints="1" noAdjustHandles="1" noChangeArrowheads="1" noChangeShapeType="1" noTextEdit="1"/>
              </p:cNvSpPr>
              <p:nvPr/>
            </p:nvSpPr>
            <p:spPr>
              <a:xfrm>
                <a:off x="1784505" y="4115157"/>
                <a:ext cx="9026402" cy="11965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ACBCA11-EA2E-E251-6BDB-B6A39944E8E0}"/>
                  </a:ext>
                </a:extLst>
              </p:cNvPr>
              <p:cNvSpPr txBox="1"/>
              <p:nvPr/>
            </p:nvSpPr>
            <p:spPr>
              <a:xfrm>
                <a:off x="597946" y="5419323"/>
                <a:ext cx="12039600" cy="523220"/>
              </a:xfrm>
              <a:prstGeom prst="rect">
                <a:avLst/>
              </a:prstGeom>
              <a:noFill/>
            </p:spPr>
            <p:txBody>
              <a:bodyPr wrap="square">
                <a:spAutoFit/>
              </a:bodyPr>
              <a:lstStyle/>
              <a:p>
                <a:r>
                  <a:rPr lang="zh-CN" altLang="en-US" sz="2800" b="1" dirty="0"/>
                  <a:t>其中，</a:t>
                </a: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0</m:t>
                        </m:r>
                      </m:sub>
                    </m:sSub>
                  </m:oMath>
                </a14:m>
                <a:r>
                  <a:rPr lang="en-US" altLang="zh-CN" sz="28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zh-CN" sz="2800" b="0" i="1">
                        <a:latin typeface="Cambria Math" panose="02040503050406030204" pitchFamily="18" charset="0"/>
                        <a:ea typeface="Cambria Math" panose="02040503050406030204" pitchFamily="18" charset="0"/>
                      </a:rPr>
                      <m:t>≜</m:t>
                    </m:r>
                  </m:oMath>
                </a14:m>
                <a:r>
                  <a:rPr lang="en-US" altLang="zh-CN" sz="2800" i="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zh-CN" sz="2800" i="1" smtClean="0">
                        <a:latin typeface="Cambria Math" panose="02040503050406030204" pitchFamily="18" charset="0"/>
                      </a:rPr>
                      <m:t>0</m:t>
                    </m:r>
                  </m:oMath>
                </a14:m>
                <a:endParaRPr lang="en-US" altLang="zh-CN" sz="2800" b="1" dirty="0"/>
              </a:p>
            </p:txBody>
          </p:sp>
        </mc:Choice>
        <mc:Fallback xmlns="">
          <p:sp>
            <p:nvSpPr>
              <p:cNvPr id="7" name="文本框 6">
                <a:extLst>
                  <a:ext uri="{FF2B5EF4-FFF2-40B4-BE49-F238E27FC236}">
                    <a16:creationId xmlns:a16="http://schemas.microsoft.com/office/drawing/2014/main" id="{4ACBCA11-EA2E-E251-6BDB-B6A39944E8E0}"/>
                  </a:ext>
                </a:extLst>
              </p:cNvPr>
              <p:cNvSpPr txBox="1">
                <a:spLocks noRot="1" noChangeAspect="1" noMove="1" noResize="1" noEditPoints="1" noAdjustHandles="1" noChangeArrowheads="1" noChangeShapeType="1" noTextEdit="1"/>
              </p:cNvSpPr>
              <p:nvPr/>
            </p:nvSpPr>
            <p:spPr>
              <a:xfrm>
                <a:off x="597946" y="5419323"/>
                <a:ext cx="12039600" cy="523220"/>
              </a:xfrm>
              <a:prstGeom prst="rect">
                <a:avLst/>
              </a:prstGeom>
              <a:blipFill>
                <a:blip r:embed="rId5"/>
                <a:stretch>
                  <a:fillRect l="-1013"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3757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814B92A-5EE8-FE96-7763-C5A9245BCB4C}"/>
              </a:ext>
            </a:extLst>
          </p:cNvPr>
          <p:cNvPicPr>
            <a:picLocks noChangeAspect="1"/>
          </p:cNvPicPr>
          <p:nvPr/>
        </p:nvPicPr>
        <p:blipFill>
          <a:blip r:embed="rId2"/>
          <a:stretch>
            <a:fillRect/>
          </a:stretch>
        </p:blipFill>
        <p:spPr>
          <a:xfrm>
            <a:off x="766047" y="54793"/>
            <a:ext cx="4264354" cy="1211177"/>
          </a:xfrm>
          <a:prstGeom prst="rect">
            <a:avLst/>
          </a:prstGeom>
        </p:spPr>
      </p:pic>
      <p:pic>
        <p:nvPicPr>
          <p:cNvPr id="11" name="图片 10">
            <a:extLst>
              <a:ext uri="{FF2B5EF4-FFF2-40B4-BE49-F238E27FC236}">
                <a16:creationId xmlns:a16="http://schemas.microsoft.com/office/drawing/2014/main" id="{0578BC11-2D5F-D390-5241-CA3E9F65BABF}"/>
              </a:ext>
            </a:extLst>
          </p:cNvPr>
          <p:cNvPicPr>
            <a:picLocks noChangeAspect="1"/>
          </p:cNvPicPr>
          <p:nvPr/>
        </p:nvPicPr>
        <p:blipFill>
          <a:blip r:embed="rId3"/>
          <a:stretch>
            <a:fillRect/>
          </a:stretch>
        </p:blipFill>
        <p:spPr>
          <a:xfrm>
            <a:off x="929160" y="1155213"/>
            <a:ext cx="3618261" cy="1078939"/>
          </a:xfrm>
          <a:prstGeom prst="rect">
            <a:avLst/>
          </a:prstGeom>
        </p:spPr>
      </p:pic>
      <p:pic>
        <p:nvPicPr>
          <p:cNvPr id="13" name="图片 12">
            <a:extLst>
              <a:ext uri="{FF2B5EF4-FFF2-40B4-BE49-F238E27FC236}">
                <a16:creationId xmlns:a16="http://schemas.microsoft.com/office/drawing/2014/main" id="{389E2B6B-8995-F0B1-0A98-F4703BEF42AA}"/>
              </a:ext>
            </a:extLst>
          </p:cNvPr>
          <p:cNvPicPr>
            <a:picLocks noChangeAspect="1"/>
          </p:cNvPicPr>
          <p:nvPr/>
        </p:nvPicPr>
        <p:blipFill>
          <a:blip r:embed="rId4"/>
          <a:stretch>
            <a:fillRect/>
          </a:stretch>
        </p:blipFill>
        <p:spPr>
          <a:xfrm>
            <a:off x="929160" y="2208780"/>
            <a:ext cx="4478372" cy="945303"/>
          </a:xfrm>
          <a:prstGeom prst="rect">
            <a:avLst/>
          </a:prstGeom>
        </p:spPr>
      </p:pic>
      <p:pic>
        <p:nvPicPr>
          <p:cNvPr id="15" name="图片 14">
            <a:extLst>
              <a:ext uri="{FF2B5EF4-FFF2-40B4-BE49-F238E27FC236}">
                <a16:creationId xmlns:a16="http://schemas.microsoft.com/office/drawing/2014/main" id="{79D9AB51-4770-168E-71BD-3BCB70A4BED0}"/>
              </a:ext>
            </a:extLst>
          </p:cNvPr>
          <p:cNvPicPr>
            <a:picLocks noChangeAspect="1"/>
          </p:cNvPicPr>
          <p:nvPr/>
        </p:nvPicPr>
        <p:blipFill>
          <a:blip r:embed="rId5"/>
          <a:stretch>
            <a:fillRect/>
          </a:stretch>
        </p:blipFill>
        <p:spPr>
          <a:xfrm>
            <a:off x="929160" y="2965103"/>
            <a:ext cx="4183720" cy="1195348"/>
          </a:xfrm>
          <a:prstGeom prst="rect">
            <a:avLst/>
          </a:prstGeom>
        </p:spPr>
      </p:pic>
      <p:pic>
        <p:nvPicPr>
          <p:cNvPr id="17" name="图片 16">
            <a:extLst>
              <a:ext uri="{FF2B5EF4-FFF2-40B4-BE49-F238E27FC236}">
                <a16:creationId xmlns:a16="http://schemas.microsoft.com/office/drawing/2014/main" id="{0059BE93-4662-9929-0044-5B1805585A39}"/>
              </a:ext>
            </a:extLst>
          </p:cNvPr>
          <p:cNvPicPr>
            <a:picLocks noChangeAspect="1"/>
          </p:cNvPicPr>
          <p:nvPr/>
        </p:nvPicPr>
        <p:blipFill>
          <a:blip r:embed="rId6"/>
          <a:stretch>
            <a:fillRect/>
          </a:stretch>
        </p:blipFill>
        <p:spPr>
          <a:xfrm>
            <a:off x="766047" y="3960674"/>
            <a:ext cx="5774274" cy="1089923"/>
          </a:xfrm>
          <a:prstGeom prst="rect">
            <a:avLst/>
          </a:prstGeom>
        </p:spPr>
      </p:pic>
      <p:pic>
        <p:nvPicPr>
          <p:cNvPr id="19" name="图片 18">
            <a:extLst>
              <a:ext uri="{FF2B5EF4-FFF2-40B4-BE49-F238E27FC236}">
                <a16:creationId xmlns:a16="http://schemas.microsoft.com/office/drawing/2014/main" id="{E7E453A7-CC20-B5E3-DE03-137DBCFF923D}"/>
              </a:ext>
            </a:extLst>
          </p:cNvPr>
          <p:cNvPicPr>
            <a:picLocks noChangeAspect="1"/>
          </p:cNvPicPr>
          <p:nvPr/>
        </p:nvPicPr>
        <p:blipFill>
          <a:blip r:embed="rId7"/>
          <a:stretch>
            <a:fillRect/>
          </a:stretch>
        </p:blipFill>
        <p:spPr>
          <a:xfrm>
            <a:off x="766047" y="4880605"/>
            <a:ext cx="5077778" cy="948133"/>
          </a:xfrm>
          <a:prstGeom prst="rect">
            <a:avLst/>
          </a:prstGeom>
        </p:spPr>
      </p:pic>
      <p:pic>
        <p:nvPicPr>
          <p:cNvPr id="21" name="图片 20">
            <a:extLst>
              <a:ext uri="{FF2B5EF4-FFF2-40B4-BE49-F238E27FC236}">
                <a16:creationId xmlns:a16="http://schemas.microsoft.com/office/drawing/2014/main" id="{FF162814-82F8-33F5-14AB-B26C0C42D6FB}"/>
              </a:ext>
            </a:extLst>
          </p:cNvPr>
          <p:cNvPicPr>
            <a:picLocks noChangeAspect="1"/>
          </p:cNvPicPr>
          <p:nvPr/>
        </p:nvPicPr>
        <p:blipFill>
          <a:blip r:embed="rId8"/>
          <a:stretch>
            <a:fillRect/>
          </a:stretch>
        </p:blipFill>
        <p:spPr>
          <a:xfrm>
            <a:off x="806922" y="5758389"/>
            <a:ext cx="3938128" cy="1135316"/>
          </a:xfrm>
          <a:prstGeom prst="rect">
            <a:avLst/>
          </a:prstGeom>
        </p:spPr>
      </p:pic>
      <p:sp>
        <p:nvSpPr>
          <p:cNvPr id="4" name="矩形 3">
            <a:extLst>
              <a:ext uri="{FF2B5EF4-FFF2-40B4-BE49-F238E27FC236}">
                <a16:creationId xmlns:a16="http://schemas.microsoft.com/office/drawing/2014/main" id="{21B8079F-2204-DA66-6382-3AFD9ABEE093}"/>
              </a:ext>
            </a:extLst>
          </p:cNvPr>
          <p:cNvSpPr/>
          <p:nvPr/>
        </p:nvSpPr>
        <p:spPr>
          <a:xfrm>
            <a:off x="567159" y="219919"/>
            <a:ext cx="6203610" cy="660343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4490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CE7BDE-B0A2-A3D5-F394-0C148E69B1ED}"/>
                  </a:ext>
                </a:extLst>
              </p:cNvPr>
              <p:cNvSpPr txBox="1"/>
              <p:nvPr/>
            </p:nvSpPr>
            <p:spPr>
              <a:xfrm>
                <a:off x="96821" y="4611231"/>
                <a:ext cx="11998358" cy="2246769"/>
              </a:xfrm>
              <a:prstGeom prst="rect">
                <a:avLst/>
              </a:prstGeom>
              <a:noFill/>
            </p:spPr>
            <p:txBody>
              <a:bodyPr wrap="square">
                <a:spAutoFit/>
              </a:bodyPr>
              <a:lstStyle/>
              <a:p>
                <a:pPr marL="285750" indent="-285750">
                  <a:buFont typeface="Wingdings" panose="05000000000000000000" pitchFamily="2" charset="2"/>
                  <a:buChar char="p"/>
                </a:pPr>
                <a:r>
                  <a:rPr lang="zh-CN" altLang="en-US" sz="2800" dirty="0"/>
                  <a:t>针对离策略情况下的加权重要性采样</a:t>
                </a:r>
                <a:endParaRPr lang="en-US" altLang="zh-CN" sz="2800" dirty="0"/>
              </a:p>
              <a:p>
                <a:pPr marL="285750" indent="-285750">
                  <a:buFont typeface="Wingdings" panose="05000000000000000000" pitchFamily="2" charset="2"/>
                  <a:buChar char="p"/>
                </a:pPr>
                <a:r>
                  <a:rPr lang="zh-CN" altLang="en-US" sz="2800" dirty="0"/>
                  <a:t>当目标策略和行为策略相同（即</a:t>
                </a:r>
                <a14:m>
                  <m:oMath xmlns:m="http://schemas.openxmlformats.org/officeDocument/2006/math">
                    <m:r>
                      <a:rPr lang="zh-CN" altLang="en-US" sz="2800" smtClean="0">
                        <a:latin typeface="Cambria Math" panose="02040503050406030204" pitchFamily="18" charset="0"/>
                        <a:ea typeface="微软雅黑" panose="020B0503020204020204" pitchFamily="34" charset="-122"/>
                        <a:cs typeface="Times New Roman" panose="02020603050405020304" pitchFamily="18" charset="0"/>
                      </a:rPr>
                      <m:t>𝜋</m:t>
                    </m:r>
                  </m:oMath>
                </a14:m>
                <a:r>
                  <a:rPr lang="en-US" altLang="zh-CN" sz="2800" dirty="0"/>
                  <a:t>=</a:t>
                </a:r>
                <a14:m>
                  <m:oMath xmlns:m="http://schemas.openxmlformats.org/officeDocument/2006/math">
                    <m:r>
                      <a:rPr lang="en-US" altLang="zh-CN" sz="2800" b="0" i="1" dirty="0" smtClean="0">
                        <a:latin typeface="Cambria Math" panose="02040503050406030204" pitchFamily="18" charset="0"/>
                      </a:rPr>
                      <m:t>𝑏</m:t>
                    </m:r>
                  </m:oMath>
                </a14:m>
                <a:r>
                  <a:rPr lang="en-US" altLang="zh-CN" sz="2800" dirty="0"/>
                  <a:t>), </a:t>
                </a:r>
                <a:r>
                  <a:rPr lang="zh-CN" altLang="en-US" sz="2800" dirty="0"/>
                  <a:t>即在线策略情况（此时W始终为1），</a:t>
                </a:r>
                <a:endParaRPr lang="en-US" altLang="zh-CN" sz="2800" dirty="0"/>
              </a:p>
              <a:p>
                <a:r>
                  <a:rPr lang="zh-CN" altLang="en-US" sz="2800" dirty="0"/>
                  <a:t>也使用</a:t>
                </a:r>
                <a:endParaRPr lang="en-US" altLang="zh-CN" sz="2800" dirty="0"/>
              </a:p>
              <a:p>
                <a:pPr marL="457200" indent="-457200">
                  <a:buFont typeface="Wingdings" panose="05000000000000000000" pitchFamily="2" charset="2"/>
                  <a:buChar char="p"/>
                </a:pPr>
                <a14:m>
                  <m:oMath xmlns:m="http://schemas.openxmlformats.org/officeDocument/2006/math">
                    <m:r>
                      <a:rPr lang="en-US" altLang="zh-CN" sz="2800" b="1" i="1" smtClean="0">
                        <a:latin typeface="Cambria Math" panose="02040503050406030204" pitchFamily="18" charset="0"/>
                      </a:rPr>
                      <m:t>𝑸</m:t>
                    </m:r>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panose="02040503050406030204" pitchFamily="18" charset="0"/>
                          </a:rPr>
                          <m:t>𝒔</m:t>
                        </m:r>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𝒂</m:t>
                        </m:r>
                      </m:e>
                    </m:d>
                  </m:oMath>
                </a14:m>
                <a:r>
                  <a:rPr lang="zh-CN" altLang="en-US" sz="2800" dirty="0"/>
                  <a:t>将收敛于</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𝒒</m:t>
                        </m:r>
                      </m:e>
                      <m:sub>
                        <m:r>
                          <a:rPr lang="zh-CN" altLang="en-US" sz="2800" b="1" i="1">
                            <a:solidFill>
                              <a:srgbClr val="FF0000"/>
                            </a:solidFill>
                            <a:latin typeface="Cambria Math" panose="02040503050406030204" pitchFamily="18" charset="0"/>
                          </a:rPr>
                          <m:t>𝝅</m:t>
                        </m:r>
                      </m:sub>
                    </m:sSub>
                    <m:d>
                      <m:dPr>
                        <m:ctrlPr>
                          <a:rPr lang="en-US" altLang="zh-CN" sz="2800" b="1" i="1">
                            <a:solidFill>
                              <a:srgbClr val="FF0000"/>
                            </a:solidFill>
                            <a:latin typeface="Cambria Math" panose="02040503050406030204" pitchFamily="18" charset="0"/>
                          </a:rPr>
                        </m:ctrlPr>
                      </m:dPr>
                      <m:e>
                        <m:r>
                          <a:rPr lang="en-US" altLang="zh-CN" sz="2800" b="1" i="1">
                            <a:solidFill>
                              <a:srgbClr val="FF0000"/>
                            </a:solidFill>
                            <a:latin typeface="Cambria Math" panose="02040503050406030204" pitchFamily="18" charset="0"/>
                          </a:rPr>
                          <m:t>𝒔</m:t>
                        </m:r>
                        <m:r>
                          <a:rPr lang="en-US" altLang="zh-CN" sz="2800" b="1"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𝒂</m:t>
                        </m:r>
                      </m:e>
                    </m:d>
                  </m:oMath>
                </a14:m>
                <a:r>
                  <a:rPr lang="zh-CN" altLang="en-US" sz="2800" dirty="0"/>
                  <a:t>（</a:t>
                </a:r>
                <a14:m>
                  <m:oMath xmlns:m="http://schemas.openxmlformats.org/officeDocument/2006/math">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𝐟𝐨𝐫</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b="1">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𝐚𝐥𝐥</m:t>
                    </m:r>
                    <m:r>
                      <a:rPr lang="en-US" altLang="zh-CN" sz="280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800">
                        <a:latin typeface="Cambria Math" panose="02040503050406030204" pitchFamily="18" charset="0"/>
                      </a:rPr>
                      <m:t>𝑠</m:t>
                    </m:r>
                    <m:r>
                      <m:rPr>
                        <m:nor/>
                      </m:rP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m:t> </m:t>
                    </m:r>
                    <m:r>
                      <a:rPr lang="en-US" altLang="zh-CN" sz="2800" dirty="0">
                        <a:latin typeface="Cambria Math" panose="02040503050406030204" pitchFamily="18" charset="0"/>
                      </a:rPr>
                      <m:t>∈</m:t>
                    </m:r>
                    <m:r>
                      <a:rPr lang="zh-CN" altLang="en-US" sz="2800">
                        <a:latin typeface="Cambria Math" panose="02040503050406030204" pitchFamily="18" charset="0"/>
                      </a:rPr>
                      <m:t>𝓢</m:t>
                    </m:r>
                    <m:r>
                      <a:rPr lang="zh-CN" altLang="en-US" sz="2800" i="1">
                        <a:latin typeface="Cambria Math" panose="02040503050406030204" pitchFamily="18" charset="0"/>
                      </a:rPr>
                      <m:t>，</m:t>
                    </m:r>
                    <m:r>
                      <a:rPr lang="en-US" altLang="zh-CN" sz="2800" b="0" i="1" smtClean="0">
                        <a:latin typeface="Cambria Math" panose="02040503050406030204" pitchFamily="18" charset="0"/>
                      </a:rPr>
                      <m:t>𝑎</m:t>
                    </m:r>
                    <m:r>
                      <a:rPr lang="en-US" altLang="zh-CN" sz="2800" dirty="0">
                        <a:latin typeface="Cambria Math" panose="02040503050406030204" pitchFamily="18" charset="0"/>
                      </a:rPr>
                      <m:t>∈</m:t>
                    </m:r>
                    <m:r>
                      <a:rPr lang="zh-CN" altLang="en-US" sz="2800" i="1" dirty="0" smtClean="0">
                        <a:latin typeface="Cambria Math" panose="02040503050406030204" pitchFamily="18" charset="0"/>
                      </a:rPr>
                      <m:t>𝒜</m:t>
                    </m:r>
                  </m:oMath>
                </a14:m>
                <a:r>
                  <a:rPr lang="zh-CN" altLang="en-US" sz="2800" dirty="0"/>
                  <a:t>）</a:t>
                </a:r>
                <a:r>
                  <a:rPr lang="en-US" altLang="zh-CN" sz="2800" dirty="0"/>
                  <a:t>, </a:t>
                </a:r>
                <a:r>
                  <a:rPr lang="zh-CN" altLang="en-US" sz="2800" dirty="0"/>
                  <a:t>动作选择可能遵循策略</a:t>
                </a:r>
                <a14:m>
                  <m:oMath xmlns:m="http://schemas.openxmlformats.org/officeDocument/2006/math">
                    <m:r>
                      <a:rPr lang="en-US" altLang="zh-CN" sz="2800" i="1" dirty="0">
                        <a:latin typeface="Cambria Math" panose="02040503050406030204" pitchFamily="18" charset="0"/>
                      </a:rPr>
                      <m:t>𝑏</m:t>
                    </m:r>
                  </m:oMath>
                </a14:m>
                <a:endParaRPr lang="en-US" altLang="zh-CN" sz="2800" dirty="0"/>
              </a:p>
            </p:txBody>
          </p:sp>
        </mc:Choice>
        <mc:Fallback xmlns="">
          <p:sp>
            <p:nvSpPr>
              <p:cNvPr id="7" name="文本框 6">
                <a:extLst>
                  <a:ext uri="{FF2B5EF4-FFF2-40B4-BE49-F238E27FC236}">
                    <a16:creationId xmlns:a16="http://schemas.microsoft.com/office/drawing/2014/main" id="{34CE7BDE-B0A2-A3D5-F394-0C148E69B1ED}"/>
                  </a:ext>
                </a:extLst>
              </p:cNvPr>
              <p:cNvSpPr txBox="1">
                <a:spLocks noRot="1" noChangeAspect="1" noMove="1" noResize="1" noEditPoints="1" noAdjustHandles="1" noChangeArrowheads="1" noChangeShapeType="1" noTextEdit="1"/>
              </p:cNvSpPr>
              <p:nvPr/>
            </p:nvSpPr>
            <p:spPr>
              <a:xfrm>
                <a:off x="96821" y="4611231"/>
                <a:ext cx="11998358" cy="2246769"/>
              </a:xfrm>
              <a:prstGeom prst="rect">
                <a:avLst/>
              </a:prstGeom>
              <a:blipFill>
                <a:blip r:embed="rId2"/>
                <a:stretch>
                  <a:fillRect l="-1067" t="-2981" r="-4014" b="-650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2AE966C-24F9-792B-73CC-C61AC070D02A}"/>
              </a:ext>
            </a:extLst>
          </p:cNvPr>
          <p:cNvPicPr>
            <a:picLocks noChangeAspect="1"/>
          </p:cNvPicPr>
          <p:nvPr/>
        </p:nvPicPr>
        <p:blipFill>
          <a:blip r:embed="rId3"/>
          <a:stretch>
            <a:fillRect/>
          </a:stretch>
        </p:blipFill>
        <p:spPr>
          <a:xfrm>
            <a:off x="0" y="0"/>
            <a:ext cx="8219440" cy="4630570"/>
          </a:xfrm>
          <a:prstGeom prst="rect">
            <a:avLst/>
          </a:prstGeom>
        </p:spPr>
      </p:pic>
    </p:spTree>
    <p:extLst>
      <p:ext uri="{BB962C8B-B14F-4D97-AF65-F5344CB8AC3E}">
        <p14:creationId xmlns:p14="http://schemas.microsoft.com/office/powerpoint/2010/main" val="621152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90561-6805-A8E2-1B10-07134041AA7B}"/>
              </a:ext>
            </a:extLst>
          </p:cNvPr>
          <p:cNvSpPr>
            <a:spLocks noGrp="1"/>
          </p:cNvSpPr>
          <p:nvPr>
            <p:ph type="title"/>
          </p:nvPr>
        </p:nvSpPr>
        <p:spPr>
          <a:xfrm>
            <a:off x="0" y="82689"/>
            <a:ext cx="11709400" cy="559435"/>
          </a:xfrm>
        </p:spPr>
        <p:txBody>
          <a:bodyPr/>
          <a:lstStyle/>
          <a:p>
            <a:r>
              <a:rPr lang="zh-CN" altLang="en-US" sz="3200" b="1" dirty="0">
                <a:latin typeface="微软雅黑" panose="020B0503020204020204" pitchFamily="34" charset="-122"/>
                <a:ea typeface="微软雅黑" panose="020B0503020204020204" pitchFamily="34" charset="-122"/>
              </a:rPr>
              <a:t>离策略 </a:t>
            </a:r>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控制（</a:t>
            </a:r>
            <a:r>
              <a:rPr lang="en-US" altLang="zh-CN" sz="3200" b="1" dirty="0">
                <a:latin typeface="微软雅黑" panose="020B0503020204020204" pitchFamily="34" charset="-122"/>
                <a:ea typeface="微软雅黑" panose="020B0503020204020204" pitchFamily="34" charset="-122"/>
              </a:rPr>
              <a:t>Off-policy Monte Carlo Control</a:t>
            </a:r>
            <a:r>
              <a:rPr lang="zh-CN" altLang="en-US" sz="3200" b="1"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0003CCA-43ED-51D9-C579-045189BC8345}"/>
                  </a:ext>
                </a:extLst>
              </p:cNvPr>
              <p:cNvSpPr txBox="1"/>
              <p:nvPr/>
            </p:nvSpPr>
            <p:spPr>
              <a:xfrm>
                <a:off x="132080" y="841722"/>
                <a:ext cx="12162667" cy="5262979"/>
              </a:xfrm>
              <a:prstGeom prst="rect">
                <a:avLst/>
              </a:prstGeom>
              <a:noFill/>
            </p:spPr>
            <p:txBody>
              <a:bodyPr wrap="square">
                <a:spAutoFit/>
              </a:bodyPr>
              <a:lstStyle/>
              <a:p>
                <a:pPr marL="457200" indent="-457200">
                  <a:buFont typeface="Wingdings" panose="05000000000000000000" pitchFamily="2" charset="2"/>
                  <a:buChar char="p"/>
                </a:pPr>
                <a:r>
                  <a:rPr lang="zh-CN" altLang="en-US" sz="2800" dirty="0"/>
                  <a:t>智能体两种策略</a:t>
                </a:r>
                <a:endParaRPr lang="en-US" altLang="zh-CN" sz="2800" dirty="0"/>
              </a:p>
              <a:p>
                <a:pPr marL="457200" indent="-457200">
                  <a:buFont typeface="Wingdings" panose="05000000000000000000" pitchFamily="2" charset="2"/>
                  <a:buChar char="l"/>
                </a:pPr>
                <a:r>
                  <a:rPr lang="zh-CN" altLang="en-US" sz="2800" dirty="0"/>
                  <a:t>行为策略：生成轨迹的策略被称为行为策略（</a:t>
                </a:r>
                <a:r>
                  <a:rPr lang="en-US" altLang="zh-CN" sz="2800" b="0" i="0" u="none" strike="noStrike" baseline="0" dirty="0">
                    <a:latin typeface="CMTI10"/>
                  </a:rPr>
                  <a:t> behavior </a:t>
                </a:r>
                <a:r>
                  <a:rPr lang="en-US" altLang="zh-CN" sz="2800" b="0" i="0" u="none" strike="noStrike" baseline="0" dirty="0">
                    <a:latin typeface="CMR10"/>
                  </a:rPr>
                  <a:t>policy </a:t>
                </a:r>
                <a:r>
                  <a:rPr lang="zh-CN" altLang="en-US" sz="2800" dirty="0"/>
                  <a:t>）</a:t>
                </a:r>
                <a:endParaRPr lang="en-US" altLang="zh-CN" sz="2800" dirty="0"/>
              </a:p>
              <a:p>
                <a:pPr marL="457200" indent="-457200">
                  <a:buFont typeface="Wingdings" panose="05000000000000000000" pitchFamily="2" charset="2"/>
                  <a:buChar char="l"/>
                </a:pPr>
                <a:r>
                  <a:rPr lang="zh-CN" altLang="en-US" sz="2800" dirty="0"/>
                  <a:t>目标策略：</a:t>
                </a:r>
                <a:r>
                  <a:rPr lang="zh-CN" altLang="en-US" sz="2800" b="1" dirty="0">
                    <a:solidFill>
                      <a:srgbClr val="FF0000"/>
                    </a:solidFill>
                  </a:rPr>
                  <a:t>评估和改进的策略。</a:t>
                </a:r>
                <a:endParaRPr lang="en-US" altLang="zh-CN" sz="2800" b="1" dirty="0">
                  <a:solidFill>
                    <a:srgbClr val="FF0000"/>
                  </a:solidFill>
                </a:endParaRPr>
              </a:p>
              <a:p>
                <a:pPr marL="457200" indent="-457200">
                  <a:buFont typeface="Wingdings" panose="05000000000000000000" pitchFamily="2" charset="2"/>
                  <a:buChar char="p"/>
                </a:pPr>
                <a:r>
                  <a:rPr lang="zh-CN" altLang="en-US" sz="2800" dirty="0"/>
                  <a:t>分离的优势</a:t>
                </a:r>
                <a:endParaRPr lang="en-US" altLang="zh-CN" sz="2800" dirty="0"/>
              </a:p>
              <a:p>
                <a:pPr marL="457200" indent="-457200">
                  <a:buFont typeface="Wingdings" panose="05000000000000000000" pitchFamily="2" charset="2"/>
                  <a:buChar char="l"/>
                </a:pPr>
                <a:r>
                  <a:rPr lang="zh-CN" altLang="en-US" sz="2800" b="1" dirty="0">
                    <a:solidFill>
                      <a:srgbClr val="FF0000"/>
                    </a:solidFill>
                  </a:rPr>
                  <a:t>目标策略可以是确定性的（例如，贪婪策略），而行为策略可以继续采样所有可能的动作。</a:t>
                </a:r>
              </a:p>
              <a:p>
                <a:pPr marL="457200" indent="-457200">
                  <a:buFont typeface="Wingdings" panose="05000000000000000000" pitchFamily="2" charset="2"/>
                  <a:buChar char="l"/>
                </a:pPr>
                <a:r>
                  <a:rPr lang="zh-CN" altLang="en-US" sz="2800" dirty="0"/>
                  <a:t>为了探索所有可能性，我们要求行为策略它以非零概率选择所有状态中的所有动作（又被称为</a:t>
                </a:r>
                <a14:m>
                  <m:oMath xmlns:m="http://schemas.openxmlformats.org/officeDocument/2006/math">
                    <m:r>
                      <a:rPr lang="zh-CN" altLang="en-US" sz="2800" b="1" i="1" smtClean="0">
                        <a:latin typeface="Cambria Math" panose="02040503050406030204" pitchFamily="18" charset="0"/>
                      </a:rPr>
                      <m:t>𝜺</m:t>
                    </m:r>
                    <m:r>
                      <a:rPr lang="en-US" altLang="zh-CN" sz="2800" b="1" i="1" smtClean="0">
                        <a:latin typeface="Cambria Math" panose="02040503050406030204" pitchFamily="18" charset="0"/>
                      </a:rPr>
                      <m:t>−</m:t>
                    </m:r>
                  </m:oMath>
                </a14:m>
                <a:r>
                  <a:rPr lang="en-US" altLang="zh-CN" sz="2800" b="1" dirty="0"/>
                  <a:t>soft </a:t>
                </a:r>
                <a:r>
                  <a:rPr lang="zh-CN" altLang="en-US" sz="2800" dirty="0"/>
                  <a:t>）。</a:t>
                </a:r>
                <a:endParaRPr lang="en-US" altLang="zh-CN" sz="2800" dirty="0"/>
              </a:p>
              <a:p>
                <a:endParaRPr lang="zh-CN" altLang="en-US" sz="2800" dirty="0"/>
              </a:p>
              <a:p>
                <a:pPr marL="457200" indent="-457200">
                  <a:buFont typeface="Wingdings" panose="05000000000000000000" pitchFamily="2" charset="2"/>
                  <a:buChar char="p"/>
                </a:pPr>
                <a:r>
                  <a:rPr lang="zh-CN" altLang="en-US" sz="2800" dirty="0"/>
                  <a:t>目标策略（</a:t>
                </a:r>
                <a14:m>
                  <m:oMath xmlns:m="http://schemas.openxmlformats.org/officeDocument/2006/math">
                    <m:r>
                      <a:rPr lang="zh-CN" altLang="en-US" sz="2800" b="1" i="1">
                        <a:solidFill>
                          <a:srgbClr val="FF0000"/>
                        </a:solidFill>
                        <a:latin typeface="Cambria Math" panose="02040503050406030204" pitchFamily="18" charset="0"/>
                      </a:rPr>
                      <m:t>𝝅</m:t>
                    </m:r>
                  </m:oMath>
                </a14:m>
                <a:r>
                  <a:rPr lang="zh-CN" altLang="en-US" sz="2800" dirty="0"/>
                  <a:t>）：是关于</a:t>
                </a:r>
                <a14:m>
                  <m:oMath xmlns:m="http://schemas.openxmlformats.org/officeDocument/2006/math">
                    <m:r>
                      <a:rPr lang="en-US" altLang="zh-CN" sz="2800" b="1" i="1" smtClean="0">
                        <a:latin typeface="Cambria Math" panose="02040503050406030204" pitchFamily="18" charset="0"/>
                      </a:rPr>
                      <m:t>𝑸</m:t>
                    </m:r>
                  </m:oMath>
                </a14:m>
                <a:r>
                  <a:rPr lang="zh-CN" altLang="en-US" sz="2800" dirty="0"/>
                  <a:t>的贪心策略。</a:t>
                </a:r>
                <a:endParaRPr lang="en-US" altLang="zh-CN" sz="2800" dirty="0"/>
              </a:p>
              <a:p>
                <a:pPr marL="457200" indent="-457200">
                  <a:buFont typeface="Wingdings" panose="05000000000000000000" pitchFamily="2" charset="2"/>
                  <a:buChar char="p"/>
                </a:pPr>
                <a:r>
                  <a:rPr lang="zh-CN" altLang="en-US" sz="2800" dirty="0"/>
                  <a:t>行为策略（</a:t>
                </a:r>
                <a14:m>
                  <m:oMath xmlns:m="http://schemas.openxmlformats.org/officeDocument/2006/math">
                    <m:r>
                      <a:rPr lang="en-US" altLang="zh-CN" sz="2800" b="0" i="1" smtClean="0">
                        <a:latin typeface="Cambria Math" panose="02040503050406030204" pitchFamily="18" charset="0"/>
                      </a:rPr>
                      <m:t>𝑏</m:t>
                    </m:r>
                  </m:oMath>
                </a14:m>
                <a:r>
                  <a:rPr lang="zh-CN" altLang="en-US" sz="2800" dirty="0"/>
                  <a:t>）：是</a:t>
                </a:r>
                <a14:m>
                  <m:oMath xmlns:m="http://schemas.openxmlformats.org/officeDocument/2006/math">
                    <m:r>
                      <a:rPr lang="zh-CN" altLang="en-US" sz="2800" b="1" i="1" smtClean="0">
                        <a:latin typeface="Cambria Math" panose="02040503050406030204" pitchFamily="18" charset="0"/>
                      </a:rPr>
                      <m:t>𝜺</m:t>
                    </m:r>
                    <m:r>
                      <a:rPr lang="en-US" altLang="zh-CN" sz="2800" b="1" i="1" smtClean="0">
                        <a:latin typeface="Cambria Math" panose="02040503050406030204" pitchFamily="18" charset="0"/>
                      </a:rPr>
                      <m:t>−</m:t>
                    </m:r>
                  </m:oMath>
                </a14:m>
                <a:r>
                  <a:rPr lang="en-US" altLang="zh-CN" sz="2800" b="1" dirty="0"/>
                  <a:t>soft</a:t>
                </a:r>
                <a:r>
                  <a:rPr lang="zh-CN" altLang="en-US" sz="2800" dirty="0"/>
                  <a:t>的策略，策略</a:t>
                </a:r>
                <a14:m>
                  <m:oMath xmlns:m="http://schemas.openxmlformats.org/officeDocument/2006/math">
                    <m:r>
                      <a:rPr lang="zh-CN" altLang="en-US" sz="2800" b="1" i="1">
                        <a:solidFill>
                          <a:srgbClr val="FF0000"/>
                        </a:solidFill>
                        <a:latin typeface="Cambria Math" panose="02040503050406030204" pitchFamily="18" charset="0"/>
                      </a:rPr>
                      <m:t>𝝅</m:t>
                    </m:r>
                  </m:oMath>
                </a14:m>
                <a:r>
                  <a:rPr lang="zh-CN" altLang="en-US" sz="2800" dirty="0"/>
                  <a:t>将收敛于</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zh-CN" altLang="en-US" sz="2800" b="1" i="1">
                            <a:solidFill>
                              <a:srgbClr val="FF0000"/>
                            </a:solidFill>
                            <a:latin typeface="Cambria Math" panose="02040503050406030204" pitchFamily="18" charset="0"/>
                          </a:rPr>
                          <m:t>𝝅</m:t>
                        </m:r>
                      </m:e>
                      <m:sub>
                        <m:r>
                          <a:rPr lang="en-US" altLang="zh-CN" sz="2800" b="1" i="1" smtClean="0">
                            <a:solidFill>
                              <a:srgbClr val="FF0000"/>
                            </a:solidFill>
                            <a:latin typeface="Cambria Math" panose="02040503050406030204" pitchFamily="18" charset="0"/>
                          </a:rPr>
                          <m:t>∗</m:t>
                        </m:r>
                      </m:sub>
                    </m:sSub>
                  </m:oMath>
                </a14:m>
                <a:r>
                  <a:rPr lang="zh-CN" altLang="en-US" sz="2800" dirty="0"/>
                  <a:t>，即使所有的动作都来自行为策略</a:t>
                </a:r>
                <a14:m>
                  <m:oMath xmlns:m="http://schemas.openxmlformats.org/officeDocument/2006/math">
                    <m:r>
                      <a:rPr lang="en-US" altLang="zh-CN" sz="2800" i="1">
                        <a:latin typeface="Cambria Math" panose="02040503050406030204" pitchFamily="18" charset="0"/>
                      </a:rPr>
                      <m:t>𝑏</m:t>
                    </m:r>
                  </m:oMath>
                </a14:m>
                <a:endParaRPr lang="en-US" altLang="zh-CN" sz="2800" dirty="0"/>
              </a:p>
            </p:txBody>
          </p:sp>
        </mc:Choice>
        <mc:Fallback xmlns="">
          <p:sp>
            <p:nvSpPr>
              <p:cNvPr id="5" name="文本框 4">
                <a:extLst>
                  <a:ext uri="{FF2B5EF4-FFF2-40B4-BE49-F238E27FC236}">
                    <a16:creationId xmlns:a16="http://schemas.microsoft.com/office/drawing/2014/main" id="{80003CCA-43ED-51D9-C579-045189BC8345}"/>
                  </a:ext>
                </a:extLst>
              </p:cNvPr>
              <p:cNvSpPr txBox="1">
                <a:spLocks noRot="1" noChangeAspect="1" noMove="1" noResize="1" noEditPoints="1" noAdjustHandles="1" noChangeArrowheads="1" noChangeShapeType="1" noTextEdit="1"/>
              </p:cNvSpPr>
              <p:nvPr/>
            </p:nvSpPr>
            <p:spPr>
              <a:xfrm>
                <a:off x="132080" y="841722"/>
                <a:ext cx="12162667" cy="5262979"/>
              </a:xfrm>
              <a:prstGeom prst="rect">
                <a:avLst/>
              </a:prstGeom>
              <a:blipFill>
                <a:blip r:embed="rId2"/>
                <a:stretch>
                  <a:fillRect l="-902" t="-1275" b="-2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464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D519C8-48D5-E4EB-0CE9-4AF6E8722D48}"/>
              </a:ext>
            </a:extLst>
          </p:cNvPr>
          <p:cNvPicPr>
            <a:picLocks noChangeAspect="1"/>
          </p:cNvPicPr>
          <p:nvPr/>
        </p:nvPicPr>
        <p:blipFill>
          <a:blip r:embed="rId2"/>
          <a:stretch>
            <a:fillRect/>
          </a:stretch>
        </p:blipFill>
        <p:spPr>
          <a:xfrm>
            <a:off x="0" y="572542"/>
            <a:ext cx="8779001" cy="5265876"/>
          </a:xfrm>
          <a:prstGeom prst="rect">
            <a:avLst/>
          </a:prstGeom>
        </p:spPr>
      </p:pic>
    </p:spTree>
    <p:extLst>
      <p:ext uri="{BB962C8B-B14F-4D97-AF65-F5344CB8AC3E}">
        <p14:creationId xmlns:p14="http://schemas.microsoft.com/office/powerpoint/2010/main" val="1170002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C3673-83B6-9599-5C95-87351A8572F3}"/>
              </a:ext>
            </a:extLst>
          </p:cNvPr>
          <p:cNvSpPr>
            <a:spLocks noGrp="1"/>
          </p:cNvSpPr>
          <p:nvPr>
            <p:ph type="title"/>
          </p:nvPr>
        </p:nvSpPr>
        <p:spPr>
          <a:xfrm>
            <a:off x="0" y="0"/>
            <a:ext cx="10515600" cy="578772"/>
          </a:xfrm>
        </p:spPr>
        <p:txBody>
          <a:bodyPr/>
          <a:lstStyle/>
          <a:p>
            <a:r>
              <a:rPr lang="zh-CN" altLang="en-US" sz="3200" b="1" dirty="0">
                <a:latin typeface="微软雅黑" panose="020B0503020204020204" pitchFamily="34" charset="-122"/>
                <a:ea typeface="微软雅黑" panose="020B0503020204020204" pitchFamily="34" charset="-122"/>
              </a:rPr>
              <a:t>案例和实现分析</a:t>
            </a:r>
          </a:p>
        </p:txBody>
      </p:sp>
      <p:pic>
        <p:nvPicPr>
          <p:cNvPr id="5" name="图片 4">
            <a:extLst>
              <a:ext uri="{FF2B5EF4-FFF2-40B4-BE49-F238E27FC236}">
                <a16:creationId xmlns:a16="http://schemas.microsoft.com/office/drawing/2014/main" id="{D4E943E4-F740-DF6B-5FA6-DB39ED3E6E01}"/>
              </a:ext>
            </a:extLst>
          </p:cNvPr>
          <p:cNvPicPr>
            <a:picLocks noChangeAspect="1"/>
          </p:cNvPicPr>
          <p:nvPr/>
        </p:nvPicPr>
        <p:blipFill>
          <a:blip r:embed="rId2"/>
          <a:stretch>
            <a:fillRect/>
          </a:stretch>
        </p:blipFill>
        <p:spPr>
          <a:xfrm>
            <a:off x="178369" y="931234"/>
            <a:ext cx="8523179" cy="2999211"/>
          </a:xfrm>
          <a:prstGeom prst="rect">
            <a:avLst/>
          </a:prstGeom>
        </p:spPr>
      </p:pic>
      <p:pic>
        <p:nvPicPr>
          <p:cNvPr id="8" name="图片 7">
            <a:extLst>
              <a:ext uri="{FF2B5EF4-FFF2-40B4-BE49-F238E27FC236}">
                <a16:creationId xmlns:a16="http://schemas.microsoft.com/office/drawing/2014/main" id="{DE2D17FE-8939-9F04-CFCB-44ECD17A3D32}"/>
              </a:ext>
            </a:extLst>
          </p:cNvPr>
          <p:cNvPicPr>
            <a:picLocks noChangeAspect="1"/>
          </p:cNvPicPr>
          <p:nvPr/>
        </p:nvPicPr>
        <p:blipFill>
          <a:blip r:embed="rId3"/>
          <a:stretch>
            <a:fillRect/>
          </a:stretch>
        </p:blipFill>
        <p:spPr>
          <a:xfrm>
            <a:off x="560439" y="4481435"/>
            <a:ext cx="3337849" cy="563929"/>
          </a:xfrm>
          <a:prstGeom prst="rect">
            <a:avLst/>
          </a:prstGeom>
        </p:spPr>
      </p:pic>
      <p:pic>
        <p:nvPicPr>
          <p:cNvPr id="10" name="图片 9">
            <a:extLst>
              <a:ext uri="{FF2B5EF4-FFF2-40B4-BE49-F238E27FC236}">
                <a16:creationId xmlns:a16="http://schemas.microsoft.com/office/drawing/2014/main" id="{7CCE4B85-C34D-1F2C-5641-439443E13C4B}"/>
              </a:ext>
            </a:extLst>
          </p:cNvPr>
          <p:cNvPicPr>
            <a:picLocks noChangeAspect="1"/>
          </p:cNvPicPr>
          <p:nvPr/>
        </p:nvPicPr>
        <p:blipFill>
          <a:blip r:embed="rId4"/>
          <a:stretch>
            <a:fillRect/>
          </a:stretch>
        </p:blipFill>
        <p:spPr>
          <a:xfrm>
            <a:off x="4600022" y="4473814"/>
            <a:ext cx="5669771" cy="579170"/>
          </a:xfrm>
          <a:prstGeom prst="rect">
            <a:avLst/>
          </a:prstGeom>
        </p:spPr>
      </p:pic>
      <p:sp>
        <p:nvSpPr>
          <p:cNvPr id="11" name="文本框 10">
            <a:extLst>
              <a:ext uri="{FF2B5EF4-FFF2-40B4-BE49-F238E27FC236}">
                <a16:creationId xmlns:a16="http://schemas.microsoft.com/office/drawing/2014/main" id="{431283E8-F555-57D3-9F00-921799DDFFCE}"/>
              </a:ext>
            </a:extLst>
          </p:cNvPr>
          <p:cNvSpPr txBox="1"/>
          <p:nvPr/>
        </p:nvSpPr>
        <p:spPr>
          <a:xfrm>
            <a:off x="639097" y="5329084"/>
            <a:ext cx="11208774" cy="1384995"/>
          </a:xfrm>
          <a:prstGeom prst="rect">
            <a:avLst/>
          </a:prstGeom>
          <a:noFill/>
        </p:spPr>
        <p:txBody>
          <a:bodyPr wrap="square" rtlCol="0">
            <a:spAutoFit/>
          </a:bodyPr>
          <a:lstStyle/>
          <a:p>
            <a:pPr marL="457200" indent="-457200">
              <a:buFont typeface="Wingdings" panose="05000000000000000000" pitchFamily="2" charset="2"/>
              <a:buChar char="p"/>
            </a:pPr>
            <a:r>
              <a:rPr lang="en-US" altLang="zh-CN" sz="2800" dirty="0"/>
              <a:t>4x4</a:t>
            </a:r>
            <a:r>
              <a:rPr lang="zh-CN" altLang="en-US" sz="2800" dirty="0"/>
              <a:t>的格子</a:t>
            </a:r>
            <a:endParaRPr lang="en-US" altLang="zh-CN" sz="2800" dirty="0"/>
          </a:p>
          <a:p>
            <a:pPr marL="457200" indent="-457200">
              <a:buFont typeface="Wingdings" panose="05000000000000000000" pitchFamily="2" charset="2"/>
              <a:buChar char="p"/>
            </a:pPr>
            <a:r>
              <a:rPr lang="zh-CN" altLang="en-US" sz="2800" dirty="0"/>
              <a:t>灰色为终止状态，到达终止态，奖励为</a:t>
            </a:r>
            <a:r>
              <a:rPr lang="en-US" altLang="zh-CN" sz="2800" dirty="0"/>
              <a:t>5</a:t>
            </a:r>
            <a:r>
              <a:rPr lang="zh-CN" altLang="en-US" sz="2800" dirty="0"/>
              <a:t>，转移到其它状态奖励</a:t>
            </a:r>
            <a:r>
              <a:rPr lang="en-US" altLang="zh-CN" sz="2800" dirty="0"/>
              <a:t>-1</a:t>
            </a:r>
          </a:p>
          <a:p>
            <a:pPr marL="457200" indent="-457200">
              <a:buFont typeface="Wingdings" panose="05000000000000000000" pitchFamily="2" charset="2"/>
              <a:buChar char="p"/>
            </a:pPr>
            <a:endParaRPr lang="zh-CN" altLang="en-US" sz="2800" dirty="0"/>
          </a:p>
        </p:txBody>
      </p:sp>
      <p:sp>
        <p:nvSpPr>
          <p:cNvPr id="12" name="标题 1">
            <a:extLst>
              <a:ext uri="{FF2B5EF4-FFF2-40B4-BE49-F238E27FC236}">
                <a16:creationId xmlns:a16="http://schemas.microsoft.com/office/drawing/2014/main" id="{0124CFA2-544B-1F0C-4B2D-14FC7C68FFB7}"/>
              </a:ext>
            </a:extLst>
          </p:cNvPr>
          <p:cNvSpPr txBox="1">
            <a:spLocks/>
          </p:cNvSpPr>
          <p:nvPr/>
        </p:nvSpPr>
        <p:spPr>
          <a:xfrm>
            <a:off x="277762" y="647514"/>
            <a:ext cx="2219632" cy="4312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latin typeface="微软雅黑" panose="020B0503020204020204" pitchFamily="34" charset="-122"/>
                <a:ea typeface="微软雅黑" panose="020B0503020204020204" pitchFamily="34" charset="-122"/>
              </a:rPr>
              <a:t>环境介绍：</a:t>
            </a:r>
          </a:p>
        </p:txBody>
      </p:sp>
    </p:spTree>
    <p:extLst>
      <p:ext uri="{BB962C8B-B14F-4D97-AF65-F5344CB8AC3E}">
        <p14:creationId xmlns:p14="http://schemas.microsoft.com/office/powerpoint/2010/main" val="1276895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B8763-6447-3644-9310-F89BE9E0BC8A}"/>
              </a:ext>
            </a:extLst>
          </p:cNvPr>
          <p:cNvSpPr>
            <a:spLocks noGrp="1"/>
          </p:cNvSpPr>
          <p:nvPr>
            <p:ph type="title"/>
          </p:nvPr>
        </p:nvSpPr>
        <p:spPr>
          <a:xfrm>
            <a:off x="0" y="0"/>
            <a:ext cx="10515600" cy="431288"/>
          </a:xfrm>
        </p:spPr>
        <p:txBody>
          <a:bodyPr>
            <a:normAutofit fontScale="90000"/>
          </a:bodyPr>
          <a:lstStyle/>
          <a:p>
            <a:r>
              <a:rPr lang="zh-CN" altLang="en-US" sz="2900" b="1" dirty="0">
                <a:latin typeface="微软雅黑" panose="020B0503020204020204" pitchFamily="34" charset="-122"/>
                <a:ea typeface="微软雅黑" panose="020B0503020204020204" pitchFamily="34" charset="-122"/>
              </a:rPr>
              <a:t>环境实现</a:t>
            </a:r>
          </a:p>
        </p:txBody>
      </p:sp>
      <p:pic>
        <p:nvPicPr>
          <p:cNvPr id="5" name="图片 4">
            <a:extLst>
              <a:ext uri="{FF2B5EF4-FFF2-40B4-BE49-F238E27FC236}">
                <a16:creationId xmlns:a16="http://schemas.microsoft.com/office/drawing/2014/main" id="{ED08B5EE-A70D-B02C-C509-3903B3C6DF4D}"/>
              </a:ext>
            </a:extLst>
          </p:cNvPr>
          <p:cNvPicPr>
            <a:picLocks noChangeAspect="1"/>
          </p:cNvPicPr>
          <p:nvPr/>
        </p:nvPicPr>
        <p:blipFill>
          <a:blip r:embed="rId2"/>
          <a:stretch>
            <a:fillRect/>
          </a:stretch>
        </p:blipFill>
        <p:spPr>
          <a:xfrm>
            <a:off x="111644" y="1305531"/>
            <a:ext cx="8093703" cy="3267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2" name="组合 11">
            <a:extLst>
              <a:ext uri="{FF2B5EF4-FFF2-40B4-BE49-F238E27FC236}">
                <a16:creationId xmlns:a16="http://schemas.microsoft.com/office/drawing/2014/main" id="{16272E9F-01F6-B7B5-1EE3-48C839BDC356}"/>
              </a:ext>
            </a:extLst>
          </p:cNvPr>
          <p:cNvGrpSpPr/>
          <p:nvPr/>
        </p:nvGrpSpPr>
        <p:grpSpPr>
          <a:xfrm>
            <a:off x="1178181" y="2408576"/>
            <a:ext cx="10681869" cy="557981"/>
            <a:chOff x="1137821" y="2754016"/>
            <a:chExt cx="10681869" cy="557981"/>
          </a:xfrm>
        </p:grpSpPr>
        <p:sp>
          <p:nvSpPr>
            <p:cNvPr id="6" name="矩形: 圆角 5">
              <a:extLst>
                <a:ext uri="{FF2B5EF4-FFF2-40B4-BE49-F238E27FC236}">
                  <a16:creationId xmlns:a16="http://schemas.microsoft.com/office/drawing/2014/main" id="{C0D5131B-C3BC-D3C3-30A2-35EFCC24D2A0}"/>
                </a:ext>
              </a:extLst>
            </p:cNvPr>
            <p:cNvSpPr/>
            <p:nvPr/>
          </p:nvSpPr>
          <p:spPr>
            <a:xfrm>
              <a:off x="1137821" y="2754016"/>
              <a:ext cx="7194315" cy="530942"/>
            </a:xfrm>
            <a:custGeom>
              <a:avLst/>
              <a:gdLst>
                <a:gd name="connsiteX0" fmla="*/ 0 w 7194315"/>
                <a:gd name="connsiteY0" fmla="*/ 88492 h 530942"/>
                <a:gd name="connsiteX1" fmla="*/ 88492 w 7194315"/>
                <a:gd name="connsiteY1" fmla="*/ 0 h 530942"/>
                <a:gd name="connsiteX2" fmla="*/ 813616 w 7194315"/>
                <a:gd name="connsiteY2" fmla="*/ 0 h 530942"/>
                <a:gd name="connsiteX3" fmla="*/ 1538740 w 7194315"/>
                <a:gd name="connsiteY3" fmla="*/ 0 h 530942"/>
                <a:gd name="connsiteX4" fmla="*/ 2123518 w 7194315"/>
                <a:gd name="connsiteY4" fmla="*/ 0 h 530942"/>
                <a:gd name="connsiteX5" fmla="*/ 2848642 w 7194315"/>
                <a:gd name="connsiteY5" fmla="*/ 0 h 530942"/>
                <a:gd name="connsiteX6" fmla="*/ 3573766 w 7194315"/>
                <a:gd name="connsiteY6" fmla="*/ 0 h 530942"/>
                <a:gd name="connsiteX7" fmla="*/ 4088371 w 7194315"/>
                <a:gd name="connsiteY7" fmla="*/ 0 h 530942"/>
                <a:gd name="connsiteX8" fmla="*/ 4602975 w 7194315"/>
                <a:gd name="connsiteY8" fmla="*/ 0 h 530942"/>
                <a:gd name="connsiteX9" fmla="*/ 5047406 w 7194315"/>
                <a:gd name="connsiteY9" fmla="*/ 0 h 530942"/>
                <a:gd name="connsiteX10" fmla="*/ 5562010 w 7194315"/>
                <a:gd name="connsiteY10" fmla="*/ 0 h 530942"/>
                <a:gd name="connsiteX11" fmla="*/ 6006441 w 7194315"/>
                <a:gd name="connsiteY11" fmla="*/ 0 h 530942"/>
                <a:gd name="connsiteX12" fmla="*/ 6450872 w 7194315"/>
                <a:gd name="connsiteY12" fmla="*/ 0 h 530942"/>
                <a:gd name="connsiteX13" fmla="*/ 7105823 w 7194315"/>
                <a:gd name="connsiteY13" fmla="*/ 0 h 530942"/>
                <a:gd name="connsiteX14" fmla="*/ 7194315 w 7194315"/>
                <a:gd name="connsiteY14" fmla="*/ 88492 h 530942"/>
                <a:gd name="connsiteX15" fmla="*/ 7194315 w 7194315"/>
                <a:gd name="connsiteY15" fmla="*/ 442450 h 530942"/>
                <a:gd name="connsiteX16" fmla="*/ 7105823 w 7194315"/>
                <a:gd name="connsiteY16" fmla="*/ 530942 h 530942"/>
                <a:gd name="connsiteX17" fmla="*/ 6661392 w 7194315"/>
                <a:gd name="connsiteY17" fmla="*/ 530942 h 530942"/>
                <a:gd name="connsiteX18" fmla="*/ 6146788 w 7194315"/>
                <a:gd name="connsiteY18" fmla="*/ 530942 h 530942"/>
                <a:gd name="connsiteX19" fmla="*/ 5702357 w 7194315"/>
                <a:gd name="connsiteY19" fmla="*/ 530942 h 530942"/>
                <a:gd name="connsiteX20" fmla="*/ 5187753 w 7194315"/>
                <a:gd name="connsiteY20" fmla="*/ 530942 h 530942"/>
                <a:gd name="connsiteX21" fmla="*/ 4532802 w 7194315"/>
                <a:gd name="connsiteY21" fmla="*/ 530942 h 530942"/>
                <a:gd name="connsiteX22" fmla="*/ 3807677 w 7194315"/>
                <a:gd name="connsiteY22" fmla="*/ 530942 h 530942"/>
                <a:gd name="connsiteX23" fmla="*/ 3082553 w 7194315"/>
                <a:gd name="connsiteY23" fmla="*/ 530942 h 530942"/>
                <a:gd name="connsiteX24" fmla="*/ 2427602 w 7194315"/>
                <a:gd name="connsiteY24" fmla="*/ 530942 h 530942"/>
                <a:gd name="connsiteX25" fmla="*/ 1842825 w 7194315"/>
                <a:gd name="connsiteY25" fmla="*/ 530942 h 530942"/>
                <a:gd name="connsiteX26" fmla="*/ 1398394 w 7194315"/>
                <a:gd name="connsiteY26" fmla="*/ 530942 h 530942"/>
                <a:gd name="connsiteX27" fmla="*/ 1024136 w 7194315"/>
                <a:gd name="connsiteY27" fmla="*/ 530942 h 530942"/>
                <a:gd name="connsiteX28" fmla="*/ 649878 w 7194315"/>
                <a:gd name="connsiteY28" fmla="*/ 530942 h 530942"/>
                <a:gd name="connsiteX29" fmla="*/ 88492 w 7194315"/>
                <a:gd name="connsiteY29" fmla="*/ 530942 h 530942"/>
                <a:gd name="connsiteX30" fmla="*/ 0 w 7194315"/>
                <a:gd name="connsiteY30" fmla="*/ 442450 h 530942"/>
                <a:gd name="connsiteX31" fmla="*/ 0 w 7194315"/>
                <a:gd name="connsiteY31" fmla="*/ 88492 h 53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94315" h="530942" extrusionOk="0">
                  <a:moveTo>
                    <a:pt x="0" y="88492"/>
                  </a:moveTo>
                  <a:cubicBezTo>
                    <a:pt x="2588" y="41557"/>
                    <a:pt x="42611" y="-339"/>
                    <a:pt x="88492" y="0"/>
                  </a:cubicBezTo>
                  <a:cubicBezTo>
                    <a:pt x="420623" y="-5858"/>
                    <a:pt x="654298" y="27983"/>
                    <a:pt x="813616" y="0"/>
                  </a:cubicBezTo>
                  <a:cubicBezTo>
                    <a:pt x="972934" y="-27983"/>
                    <a:pt x="1200200" y="60499"/>
                    <a:pt x="1538740" y="0"/>
                  </a:cubicBezTo>
                  <a:cubicBezTo>
                    <a:pt x="1877280" y="-60499"/>
                    <a:pt x="1983914" y="12704"/>
                    <a:pt x="2123518" y="0"/>
                  </a:cubicBezTo>
                  <a:cubicBezTo>
                    <a:pt x="2263122" y="-12704"/>
                    <a:pt x="2508081" y="37007"/>
                    <a:pt x="2848642" y="0"/>
                  </a:cubicBezTo>
                  <a:cubicBezTo>
                    <a:pt x="3189203" y="-37007"/>
                    <a:pt x="3417543" y="49986"/>
                    <a:pt x="3573766" y="0"/>
                  </a:cubicBezTo>
                  <a:cubicBezTo>
                    <a:pt x="3729989" y="-49986"/>
                    <a:pt x="3956195" y="29189"/>
                    <a:pt x="4088371" y="0"/>
                  </a:cubicBezTo>
                  <a:cubicBezTo>
                    <a:pt x="4220547" y="-29189"/>
                    <a:pt x="4403076" y="10080"/>
                    <a:pt x="4602975" y="0"/>
                  </a:cubicBezTo>
                  <a:cubicBezTo>
                    <a:pt x="4802874" y="-10080"/>
                    <a:pt x="4851597" y="3007"/>
                    <a:pt x="5047406" y="0"/>
                  </a:cubicBezTo>
                  <a:cubicBezTo>
                    <a:pt x="5243215" y="-3007"/>
                    <a:pt x="5408122" y="13058"/>
                    <a:pt x="5562010" y="0"/>
                  </a:cubicBezTo>
                  <a:cubicBezTo>
                    <a:pt x="5715898" y="-13058"/>
                    <a:pt x="5880560" y="19726"/>
                    <a:pt x="6006441" y="0"/>
                  </a:cubicBezTo>
                  <a:cubicBezTo>
                    <a:pt x="6132322" y="-19726"/>
                    <a:pt x="6266274" y="25136"/>
                    <a:pt x="6450872" y="0"/>
                  </a:cubicBezTo>
                  <a:cubicBezTo>
                    <a:pt x="6635470" y="-25136"/>
                    <a:pt x="6845112" y="21802"/>
                    <a:pt x="7105823" y="0"/>
                  </a:cubicBezTo>
                  <a:cubicBezTo>
                    <a:pt x="7160011" y="11236"/>
                    <a:pt x="7193038" y="51206"/>
                    <a:pt x="7194315" y="88492"/>
                  </a:cubicBezTo>
                  <a:cubicBezTo>
                    <a:pt x="7231989" y="221749"/>
                    <a:pt x="7178816" y="271810"/>
                    <a:pt x="7194315" y="442450"/>
                  </a:cubicBezTo>
                  <a:cubicBezTo>
                    <a:pt x="7182786" y="493030"/>
                    <a:pt x="7144181" y="538059"/>
                    <a:pt x="7105823" y="530942"/>
                  </a:cubicBezTo>
                  <a:cubicBezTo>
                    <a:pt x="6910319" y="532083"/>
                    <a:pt x="6846938" y="525181"/>
                    <a:pt x="6661392" y="530942"/>
                  </a:cubicBezTo>
                  <a:cubicBezTo>
                    <a:pt x="6475846" y="536703"/>
                    <a:pt x="6396078" y="505986"/>
                    <a:pt x="6146788" y="530942"/>
                  </a:cubicBezTo>
                  <a:cubicBezTo>
                    <a:pt x="5897498" y="555898"/>
                    <a:pt x="5854276" y="512061"/>
                    <a:pt x="5702357" y="530942"/>
                  </a:cubicBezTo>
                  <a:cubicBezTo>
                    <a:pt x="5550438" y="549823"/>
                    <a:pt x="5335218" y="483591"/>
                    <a:pt x="5187753" y="530942"/>
                  </a:cubicBezTo>
                  <a:cubicBezTo>
                    <a:pt x="5040288" y="578293"/>
                    <a:pt x="4738889" y="470091"/>
                    <a:pt x="4532802" y="530942"/>
                  </a:cubicBezTo>
                  <a:cubicBezTo>
                    <a:pt x="4326715" y="591793"/>
                    <a:pt x="4114947" y="445239"/>
                    <a:pt x="3807677" y="530942"/>
                  </a:cubicBezTo>
                  <a:cubicBezTo>
                    <a:pt x="3500407" y="616645"/>
                    <a:pt x="3443861" y="510320"/>
                    <a:pt x="3082553" y="530942"/>
                  </a:cubicBezTo>
                  <a:cubicBezTo>
                    <a:pt x="2721245" y="551564"/>
                    <a:pt x="2725075" y="503652"/>
                    <a:pt x="2427602" y="530942"/>
                  </a:cubicBezTo>
                  <a:cubicBezTo>
                    <a:pt x="2130129" y="558232"/>
                    <a:pt x="2004760" y="478754"/>
                    <a:pt x="1842825" y="530942"/>
                  </a:cubicBezTo>
                  <a:cubicBezTo>
                    <a:pt x="1680890" y="583130"/>
                    <a:pt x="1611931" y="510925"/>
                    <a:pt x="1398394" y="530942"/>
                  </a:cubicBezTo>
                  <a:cubicBezTo>
                    <a:pt x="1184857" y="550959"/>
                    <a:pt x="1105193" y="513647"/>
                    <a:pt x="1024136" y="530942"/>
                  </a:cubicBezTo>
                  <a:cubicBezTo>
                    <a:pt x="943079" y="548237"/>
                    <a:pt x="756554" y="490342"/>
                    <a:pt x="649878" y="530942"/>
                  </a:cubicBezTo>
                  <a:cubicBezTo>
                    <a:pt x="543202" y="571542"/>
                    <a:pt x="335992" y="479984"/>
                    <a:pt x="88492" y="530942"/>
                  </a:cubicBezTo>
                  <a:cubicBezTo>
                    <a:pt x="38638" y="541169"/>
                    <a:pt x="4752" y="479010"/>
                    <a:pt x="0" y="442450"/>
                  </a:cubicBezTo>
                  <a:cubicBezTo>
                    <a:pt x="-25593" y="297334"/>
                    <a:pt x="22089" y="226321"/>
                    <a:pt x="0" y="88492"/>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6C2D4B5-D99C-DD07-8C65-AC158DFD5DE9}"/>
                </a:ext>
              </a:extLst>
            </p:cNvPr>
            <p:cNvSpPr txBox="1"/>
            <p:nvPr/>
          </p:nvSpPr>
          <p:spPr>
            <a:xfrm>
              <a:off x="8379278" y="2788777"/>
              <a:ext cx="3440412" cy="523220"/>
            </a:xfrm>
            <a:prstGeom prst="rect">
              <a:avLst/>
            </a:prstGeom>
            <a:noFill/>
          </p:spPr>
          <p:txBody>
            <a:bodyPr wrap="square" rtlCol="0">
              <a:spAutoFit/>
            </a:bodyPr>
            <a:lstStyle/>
            <a:p>
              <a:r>
                <a:rPr lang="zh-CN" altLang="en-US" sz="2800" b="1" dirty="0">
                  <a:solidFill>
                    <a:srgbClr val="FF0000"/>
                  </a:solidFill>
                </a:rPr>
                <a:t>动作空间和状态空间</a:t>
              </a:r>
            </a:p>
          </p:txBody>
        </p:sp>
      </p:grpSp>
      <p:grpSp>
        <p:nvGrpSpPr>
          <p:cNvPr id="13" name="组合 12">
            <a:extLst>
              <a:ext uri="{FF2B5EF4-FFF2-40B4-BE49-F238E27FC236}">
                <a16:creationId xmlns:a16="http://schemas.microsoft.com/office/drawing/2014/main" id="{EAA1ACAE-72D8-7547-1A3E-DB7B5990BE2C}"/>
              </a:ext>
            </a:extLst>
          </p:cNvPr>
          <p:cNvGrpSpPr/>
          <p:nvPr/>
        </p:nvGrpSpPr>
        <p:grpSpPr>
          <a:xfrm>
            <a:off x="1178181" y="3114039"/>
            <a:ext cx="8991980" cy="876759"/>
            <a:chOff x="1137821" y="3459479"/>
            <a:chExt cx="8991980" cy="876759"/>
          </a:xfrm>
        </p:grpSpPr>
        <p:sp>
          <p:nvSpPr>
            <p:cNvPr id="8" name="矩形: 圆角 7">
              <a:extLst>
                <a:ext uri="{FF2B5EF4-FFF2-40B4-BE49-F238E27FC236}">
                  <a16:creationId xmlns:a16="http://schemas.microsoft.com/office/drawing/2014/main" id="{64BB9E8B-AD22-D3CB-C039-37CB6D635B10}"/>
                </a:ext>
              </a:extLst>
            </p:cNvPr>
            <p:cNvSpPr/>
            <p:nvPr/>
          </p:nvSpPr>
          <p:spPr>
            <a:xfrm>
              <a:off x="1137821" y="3459479"/>
              <a:ext cx="7241457" cy="876759"/>
            </a:xfrm>
            <a:custGeom>
              <a:avLst/>
              <a:gdLst>
                <a:gd name="connsiteX0" fmla="*/ 0 w 7241457"/>
                <a:gd name="connsiteY0" fmla="*/ 146129 h 876759"/>
                <a:gd name="connsiteX1" fmla="*/ 146129 w 7241457"/>
                <a:gd name="connsiteY1" fmla="*/ 0 h 876759"/>
                <a:gd name="connsiteX2" fmla="*/ 864213 w 7241457"/>
                <a:gd name="connsiteY2" fmla="*/ 0 h 876759"/>
                <a:gd name="connsiteX3" fmla="*/ 1582297 w 7241457"/>
                <a:gd name="connsiteY3" fmla="*/ 0 h 876759"/>
                <a:gd name="connsiteX4" fmla="*/ 2161397 w 7241457"/>
                <a:gd name="connsiteY4" fmla="*/ 0 h 876759"/>
                <a:gd name="connsiteX5" fmla="*/ 2879481 w 7241457"/>
                <a:gd name="connsiteY5" fmla="*/ 0 h 876759"/>
                <a:gd name="connsiteX6" fmla="*/ 3597565 w 7241457"/>
                <a:gd name="connsiteY6" fmla="*/ 0 h 876759"/>
                <a:gd name="connsiteX7" fmla="*/ 4107172 w 7241457"/>
                <a:gd name="connsiteY7" fmla="*/ 0 h 876759"/>
                <a:gd name="connsiteX8" fmla="*/ 4616780 w 7241457"/>
                <a:gd name="connsiteY8" fmla="*/ 0 h 876759"/>
                <a:gd name="connsiteX9" fmla="*/ 5056896 w 7241457"/>
                <a:gd name="connsiteY9" fmla="*/ 0 h 876759"/>
                <a:gd name="connsiteX10" fmla="*/ 5566504 w 7241457"/>
                <a:gd name="connsiteY10" fmla="*/ 0 h 876759"/>
                <a:gd name="connsiteX11" fmla="*/ 6006620 w 7241457"/>
                <a:gd name="connsiteY11" fmla="*/ 0 h 876759"/>
                <a:gd name="connsiteX12" fmla="*/ 6446736 w 7241457"/>
                <a:gd name="connsiteY12" fmla="*/ 0 h 876759"/>
                <a:gd name="connsiteX13" fmla="*/ 7095328 w 7241457"/>
                <a:gd name="connsiteY13" fmla="*/ 0 h 876759"/>
                <a:gd name="connsiteX14" fmla="*/ 7241457 w 7241457"/>
                <a:gd name="connsiteY14" fmla="*/ 146129 h 876759"/>
                <a:gd name="connsiteX15" fmla="*/ 7241457 w 7241457"/>
                <a:gd name="connsiteY15" fmla="*/ 730630 h 876759"/>
                <a:gd name="connsiteX16" fmla="*/ 7095328 w 7241457"/>
                <a:gd name="connsiteY16" fmla="*/ 876759 h 876759"/>
                <a:gd name="connsiteX17" fmla="*/ 6655212 w 7241457"/>
                <a:gd name="connsiteY17" fmla="*/ 876759 h 876759"/>
                <a:gd name="connsiteX18" fmla="*/ 6145604 w 7241457"/>
                <a:gd name="connsiteY18" fmla="*/ 876759 h 876759"/>
                <a:gd name="connsiteX19" fmla="*/ 5705488 w 7241457"/>
                <a:gd name="connsiteY19" fmla="*/ 876759 h 876759"/>
                <a:gd name="connsiteX20" fmla="*/ 5195880 w 7241457"/>
                <a:gd name="connsiteY20" fmla="*/ 876759 h 876759"/>
                <a:gd name="connsiteX21" fmla="*/ 4547288 w 7241457"/>
                <a:gd name="connsiteY21" fmla="*/ 876759 h 876759"/>
                <a:gd name="connsiteX22" fmla="*/ 3829204 w 7241457"/>
                <a:gd name="connsiteY22" fmla="*/ 876759 h 876759"/>
                <a:gd name="connsiteX23" fmla="*/ 3111121 w 7241457"/>
                <a:gd name="connsiteY23" fmla="*/ 876759 h 876759"/>
                <a:gd name="connsiteX24" fmla="*/ 2462529 w 7241457"/>
                <a:gd name="connsiteY24" fmla="*/ 876759 h 876759"/>
                <a:gd name="connsiteX25" fmla="*/ 1883429 w 7241457"/>
                <a:gd name="connsiteY25" fmla="*/ 876759 h 876759"/>
                <a:gd name="connsiteX26" fmla="*/ 1443313 w 7241457"/>
                <a:gd name="connsiteY26" fmla="*/ 876759 h 876759"/>
                <a:gd name="connsiteX27" fmla="*/ 1072689 w 7241457"/>
                <a:gd name="connsiteY27" fmla="*/ 876759 h 876759"/>
                <a:gd name="connsiteX28" fmla="*/ 702065 w 7241457"/>
                <a:gd name="connsiteY28" fmla="*/ 876759 h 876759"/>
                <a:gd name="connsiteX29" fmla="*/ 146129 w 7241457"/>
                <a:gd name="connsiteY29" fmla="*/ 876759 h 876759"/>
                <a:gd name="connsiteX30" fmla="*/ 0 w 7241457"/>
                <a:gd name="connsiteY30" fmla="*/ 730630 h 876759"/>
                <a:gd name="connsiteX31" fmla="*/ 0 w 7241457"/>
                <a:gd name="connsiteY31" fmla="*/ 146129 h 8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41457" h="876759" extrusionOk="0">
                  <a:moveTo>
                    <a:pt x="0" y="146129"/>
                  </a:moveTo>
                  <a:cubicBezTo>
                    <a:pt x="19017" y="79667"/>
                    <a:pt x="74347" y="-1011"/>
                    <a:pt x="146129" y="0"/>
                  </a:cubicBezTo>
                  <a:cubicBezTo>
                    <a:pt x="392277" y="-38096"/>
                    <a:pt x="686884" y="41288"/>
                    <a:pt x="864213" y="0"/>
                  </a:cubicBezTo>
                  <a:cubicBezTo>
                    <a:pt x="1041542" y="-41288"/>
                    <a:pt x="1333788" y="19879"/>
                    <a:pt x="1582297" y="0"/>
                  </a:cubicBezTo>
                  <a:cubicBezTo>
                    <a:pt x="1830806" y="-19879"/>
                    <a:pt x="1941800" y="12351"/>
                    <a:pt x="2161397" y="0"/>
                  </a:cubicBezTo>
                  <a:cubicBezTo>
                    <a:pt x="2380994" y="-12351"/>
                    <a:pt x="2599327" y="3876"/>
                    <a:pt x="2879481" y="0"/>
                  </a:cubicBezTo>
                  <a:cubicBezTo>
                    <a:pt x="3159635" y="-3876"/>
                    <a:pt x="3328347" y="71092"/>
                    <a:pt x="3597565" y="0"/>
                  </a:cubicBezTo>
                  <a:cubicBezTo>
                    <a:pt x="3866783" y="-71092"/>
                    <a:pt x="3986385" y="39556"/>
                    <a:pt x="4107172" y="0"/>
                  </a:cubicBezTo>
                  <a:cubicBezTo>
                    <a:pt x="4227959" y="-39556"/>
                    <a:pt x="4449134" y="22518"/>
                    <a:pt x="4616780" y="0"/>
                  </a:cubicBezTo>
                  <a:cubicBezTo>
                    <a:pt x="4784426" y="-22518"/>
                    <a:pt x="4898804" y="37753"/>
                    <a:pt x="5056896" y="0"/>
                  </a:cubicBezTo>
                  <a:cubicBezTo>
                    <a:pt x="5214988" y="-37753"/>
                    <a:pt x="5424666" y="27349"/>
                    <a:pt x="5566504" y="0"/>
                  </a:cubicBezTo>
                  <a:cubicBezTo>
                    <a:pt x="5708342" y="-27349"/>
                    <a:pt x="5898811" y="52045"/>
                    <a:pt x="6006620" y="0"/>
                  </a:cubicBezTo>
                  <a:cubicBezTo>
                    <a:pt x="6114429" y="-52045"/>
                    <a:pt x="6253208" y="42067"/>
                    <a:pt x="6446736" y="0"/>
                  </a:cubicBezTo>
                  <a:cubicBezTo>
                    <a:pt x="6640264" y="-42067"/>
                    <a:pt x="6796745" y="74896"/>
                    <a:pt x="7095328" y="0"/>
                  </a:cubicBezTo>
                  <a:cubicBezTo>
                    <a:pt x="7179016" y="6305"/>
                    <a:pt x="7239009" y="87640"/>
                    <a:pt x="7241457" y="146129"/>
                  </a:cubicBezTo>
                  <a:cubicBezTo>
                    <a:pt x="7278680" y="396069"/>
                    <a:pt x="7177065" y="525044"/>
                    <a:pt x="7241457" y="730630"/>
                  </a:cubicBezTo>
                  <a:cubicBezTo>
                    <a:pt x="7238923" y="811710"/>
                    <a:pt x="7162608" y="885845"/>
                    <a:pt x="7095328" y="876759"/>
                  </a:cubicBezTo>
                  <a:cubicBezTo>
                    <a:pt x="6910236" y="886106"/>
                    <a:pt x="6747621" y="838283"/>
                    <a:pt x="6655212" y="876759"/>
                  </a:cubicBezTo>
                  <a:cubicBezTo>
                    <a:pt x="6562803" y="915235"/>
                    <a:pt x="6359344" y="826900"/>
                    <a:pt x="6145604" y="876759"/>
                  </a:cubicBezTo>
                  <a:cubicBezTo>
                    <a:pt x="5931864" y="926618"/>
                    <a:pt x="5882408" y="870936"/>
                    <a:pt x="5705488" y="876759"/>
                  </a:cubicBezTo>
                  <a:cubicBezTo>
                    <a:pt x="5528568" y="882582"/>
                    <a:pt x="5348327" y="824047"/>
                    <a:pt x="5195880" y="876759"/>
                  </a:cubicBezTo>
                  <a:cubicBezTo>
                    <a:pt x="5043433" y="929471"/>
                    <a:pt x="4819461" y="842007"/>
                    <a:pt x="4547288" y="876759"/>
                  </a:cubicBezTo>
                  <a:cubicBezTo>
                    <a:pt x="4275115" y="911511"/>
                    <a:pt x="4032426" y="797587"/>
                    <a:pt x="3829204" y="876759"/>
                  </a:cubicBezTo>
                  <a:cubicBezTo>
                    <a:pt x="3625982" y="955931"/>
                    <a:pt x="3359344" y="800421"/>
                    <a:pt x="3111121" y="876759"/>
                  </a:cubicBezTo>
                  <a:cubicBezTo>
                    <a:pt x="2862898" y="953097"/>
                    <a:pt x="2729706" y="816454"/>
                    <a:pt x="2462529" y="876759"/>
                  </a:cubicBezTo>
                  <a:cubicBezTo>
                    <a:pt x="2195352" y="937064"/>
                    <a:pt x="2097336" y="827946"/>
                    <a:pt x="1883429" y="876759"/>
                  </a:cubicBezTo>
                  <a:cubicBezTo>
                    <a:pt x="1669522" y="925572"/>
                    <a:pt x="1630809" y="834198"/>
                    <a:pt x="1443313" y="876759"/>
                  </a:cubicBezTo>
                  <a:cubicBezTo>
                    <a:pt x="1255817" y="919320"/>
                    <a:pt x="1151311" y="833161"/>
                    <a:pt x="1072689" y="876759"/>
                  </a:cubicBezTo>
                  <a:cubicBezTo>
                    <a:pt x="994067" y="920357"/>
                    <a:pt x="840306" y="871019"/>
                    <a:pt x="702065" y="876759"/>
                  </a:cubicBezTo>
                  <a:cubicBezTo>
                    <a:pt x="563824" y="882499"/>
                    <a:pt x="384995" y="836300"/>
                    <a:pt x="146129" y="876759"/>
                  </a:cubicBezTo>
                  <a:cubicBezTo>
                    <a:pt x="64970" y="881492"/>
                    <a:pt x="3494" y="802281"/>
                    <a:pt x="0" y="730630"/>
                  </a:cubicBezTo>
                  <a:cubicBezTo>
                    <a:pt x="-62027" y="476016"/>
                    <a:pt x="36114" y="419192"/>
                    <a:pt x="0" y="146129"/>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C147A6A-813F-3BC7-68D8-07B0023FC570}"/>
                </a:ext>
              </a:extLst>
            </p:cNvPr>
            <p:cNvSpPr txBox="1"/>
            <p:nvPr/>
          </p:nvSpPr>
          <p:spPr>
            <a:xfrm>
              <a:off x="8404999" y="3531471"/>
              <a:ext cx="1724802" cy="523220"/>
            </a:xfrm>
            <a:prstGeom prst="rect">
              <a:avLst/>
            </a:prstGeom>
            <a:noFill/>
          </p:spPr>
          <p:txBody>
            <a:bodyPr wrap="square" rtlCol="0">
              <a:spAutoFit/>
            </a:bodyPr>
            <a:lstStyle/>
            <a:p>
              <a:r>
                <a:rPr lang="zh-CN" altLang="en-US" sz="2800" b="1" dirty="0">
                  <a:solidFill>
                    <a:srgbClr val="FF0000"/>
                  </a:solidFill>
                </a:rPr>
                <a:t>定义环境</a:t>
              </a:r>
            </a:p>
          </p:txBody>
        </p:sp>
      </p:grpSp>
      <p:grpSp>
        <p:nvGrpSpPr>
          <p:cNvPr id="14" name="组合 13">
            <a:extLst>
              <a:ext uri="{FF2B5EF4-FFF2-40B4-BE49-F238E27FC236}">
                <a16:creationId xmlns:a16="http://schemas.microsoft.com/office/drawing/2014/main" id="{626671AF-0478-1E23-07B1-75AA8E90B725}"/>
              </a:ext>
            </a:extLst>
          </p:cNvPr>
          <p:cNvGrpSpPr/>
          <p:nvPr/>
        </p:nvGrpSpPr>
        <p:grpSpPr>
          <a:xfrm>
            <a:off x="1178181" y="3760127"/>
            <a:ext cx="10947171" cy="954107"/>
            <a:chOff x="1137821" y="4105567"/>
            <a:chExt cx="10947171" cy="954107"/>
          </a:xfrm>
        </p:grpSpPr>
        <p:sp>
          <p:nvSpPr>
            <p:cNvPr id="10" name="矩形: 圆角 9">
              <a:extLst>
                <a:ext uri="{FF2B5EF4-FFF2-40B4-BE49-F238E27FC236}">
                  <a16:creationId xmlns:a16="http://schemas.microsoft.com/office/drawing/2014/main" id="{9ED8C1DB-59FB-684B-6066-64C2D021CEBD}"/>
                </a:ext>
              </a:extLst>
            </p:cNvPr>
            <p:cNvSpPr/>
            <p:nvPr/>
          </p:nvSpPr>
          <p:spPr>
            <a:xfrm>
              <a:off x="1137821" y="4376726"/>
              <a:ext cx="7312301" cy="501732"/>
            </a:xfrm>
            <a:custGeom>
              <a:avLst/>
              <a:gdLst>
                <a:gd name="connsiteX0" fmla="*/ 0 w 7312301"/>
                <a:gd name="connsiteY0" fmla="*/ 83624 h 501732"/>
                <a:gd name="connsiteX1" fmla="*/ 83624 w 7312301"/>
                <a:gd name="connsiteY1" fmla="*/ 0 h 501732"/>
                <a:gd name="connsiteX2" fmla="*/ 821946 w 7312301"/>
                <a:gd name="connsiteY2" fmla="*/ 0 h 501732"/>
                <a:gd name="connsiteX3" fmla="*/ 1560268 w 7312301"/>
                <a:gd name="connsiteY3" fmla="*/ 0 h 501732"/>
                <a:gd name="connsiteX4" fmla="*/ 2155689 w 7312301"/>
                <a:gd name="connsiteY4" fmla="*/ 0 h 501732"/>
                <a:gd name="connsiteX5" fmla="*/ 2894012 w 7312301"/>
                <a:gd name="connsiteY5" fmla="*/ 0 h 501732"/>
                <a:gd name="connsiteX6" fmla="*/ 3632334 w 7312301"/>
                <a:gd name="connsiteY6" fmla="*/ 0 h 501732"/>
                <a:gd name="connsiteX7" fmla="*/ 4156304 w 7312301"/>
                <a:gd name="connsiteY7" fmla="*/ 0 h 501732"/>
                <a:gd name="connsiteX8" fmla="*/ 4680275 w 7312301"/>
                <a:gd name="connsiteY8" fmla="*/ 0 h 501732"/>
                <a:gd name="connsiteX9" fmla="*/ 5132795 w 7312301"/>
                <a:gd name="connsiteY9" fmla="*/ 0 h 501732"/>
                <a:gd name="connsiteX10" fmla="*/ 5656765 w 7312301"/>
                <a:gd name="connsiteY10" fmla="*/ 0 h 501732"/>
                <a:gd name="connsiteX11" fmla="*/ 6109285 w 7312301"/>
                <a:gd name="connsiteY11" fmla="*/ 0 h 501732"/>
                <a:gd name="connsiteX12" fmla="*/ 6561805 w 7312301"/>
                <a:gd name="connsiteY12" fmla="*/ 0 h 501732"/>
                <a:gd name="connsiteX13" fmla="*/ 7228677 w 7312301"/>
                <a:gd name="connsiteY13" fmla="*/ 0 h 501732"/>
                <a:gd name="connsiteX14" fmla="*/ 7312301 w 7312301"/>
                <a:gd name="connsiteY14" fmla="*/ 83624 h 501732"/>
                <a:gd name="connsiteX15" fmla="*/ 7312301 w 7312301"/>
                <a:gd name="connsiteY15" fmla="*/ 418108 h 501732"/>
                <a:gd name="connsiteX16" fmla="*/ 7228677 w 7312301"/>
                <a:gd name="connsiteY16" fmla="*/ 501732 h 501732"/>
                <a:gd name="connsiteX17" fmla="*/ 6776157 w 7312301"/>
                <a:gd name="connsiteY17" fmla="*/ 501732 h 501732"/>
                <a:gd name="connsiteX18" fmla="*/ 6252186 w 7312301"/>
                <a:gd name="connsiteY18" fmla="*/ 501732 h 501732"/>
                <a:gd name="connsiteX19" fmla="*/ 5799666 w 7312301"/>
                <a:gd name="connsiteY19" fmla="*/ 501732 h 501732"/>
                <a:gd name="connsiteX20" fmla="*/ 5275696 w 7312301"/>
                <a:gd name="connsiteY20" fmla="*/ 501732 h 501732"/>
                <a:gd name="connsiteX21" fmla="*/ 4608824 w 7312301"/>
                <a:gd name="connsiteY21" fmla="*/ 501732 h 501732"/>
                <a:gd name="connsiteX22" fmla="*/ 3870502 w 7312301"/>
                <a:gd name="connsiteY22" fmla="*/ 501732 h 501732"/>
                <a:gd name="connsiteX23" fmla="*/ 3132180 w 7312301"/>
                <a:gd name="connsiteY23" fmla="*/ 501732 h 501732"/>
                <a:gd name="connsiteX24" fmla="*/ 2465308 w 7312301"/>
                <a:gd name="connsiteY24" fmla="*/ 501732 h 501732"/>
                <a:gd name="connsiteX25" fmla="*/ 1869887 w 7312301"/>
                <a:gd name="connsiteY25" fmla="*/ 501732 h 501732"/>
                <a:gd name="connsiteX26" fmla="*/ 1417367 w 7312301"/>
                <a:gd name="connsiteY26" fmla="*/ 501732 h 501732"/>
                <a:gd name="connsiteX27" fmla="*/ 1036298 w 7312301"/>
                <a:gd name="connsiteY27" fmla="*/ 501732 h 501732"/>
                <a:gd name="connsiteX28" fmla="*/ 655228 w 7312301"/>
                <a:gd name="connsiteY28" fmla="*/ 501732 h 501732"/>
                <a:gd name="connsiteX29" fmla="*/ 83624 w 7312301"/>
                <a:gd name="connsiteY29" fmla="*/ 501732 h 501732"/>
                <a:gd name="connsiteX30" fmla="*/ 0 w 7312301"/>
                <a:gd name="connsiteY30" fmla="*/ 418108 h 501732"/>
                <a:gd name="connsiteX31" fmla="*/ 0 w 7312301"/>
                <a:gd name="connsiteY31" fmla="*/ 83624 h 50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12301" h="501732" extrusionOk="0">
                  <a:moveTo>
                    <a:pt x="0" y="83624"/>
                  </a:moveTo>
                  <a:cubicBezTo>
                    <a:pt x="7574" y="43113"/>
                    <a:pt x="39118" y="-190"/>
                    <a:pt x="83624" y="0"/>
                  </a:cubicBezTo>
                  <a:cubicBezTo>
                    <a:pt x="266157" y="-34191"/>
                    <a:pt x="483212" y="83855"/>
                    <a:pt x="821946" y="0"/>
                  </a:cubicBezTo>
                  <a:cubicBezTo>
                    <a:pt x="1160680" y="-83855"/>
                    <a:pt x="1393352" y="14151"/>
                    <a:pt x="1560268" y="0"/>
                  </a:cubicBezTo>
                  <a:cubicBezTo>
                    <a:pt x="1727184" y="-14151"/>
                    <a:pt x="2021133" y="46525"/>
                    <a:pt x="2155689" y="0"/>
                  </a:cubicBezTo>
                  <a:cubicBezTo>
                    <a:pt x="2290245" y="-46525"/>
                    <a:pt x="2649557" y="49215"/>
                    <a:pt x="2894012" y="0"/>
                  </a:cubicBezTo>
                  <a:cubicBezTo>
                    <a:pt x="3138467" y="-49215"/>
                    <a:pt x="3343311" y="52666"/>
                    <a:pt x="3632334" y="0"/>
                  </a:cubicBezTo>
                  <a:cubicBezTo>
                    <a:pt x="3921357" y="-52666"/>
                    <a:pt x="3914813" y="46413"/>
                    <a:pt x="4156304" y="0"/>
                  </a:cubicBezTo>
                  <a:cubicBezTo>
                    <a:pt x="4397795" y="-46413"/>
                    <a:pt x="4531004" y="46056"/>
                    <a:pt x="4680275" y="0"/>
                  </a:cubicBezTo>
                  <a:cubicBezTo>
                    <a:pt x="4829546" y="-46056"/>
                    <a:pt x="4945654" y="51852"/>
                    <a:pt x="5132795" y="0"/>
                  </a:cubicBezTo>
                  <a:cubicBezTo>
                    <a:pt x="5319936" y="-51852"/>
                    <a:pt x="5421030" y="57751"/>
                    <a:pt x="5656765" y="0"/>
                  </a:cubicBezTo>
                  <a:cubicBezTo>
                    <a:pt x="5892500" y="-57751"/>
                    <a:pt x="5954223" y="17144"/>
                    <a:pt x="6109285" y="0"/>
                  </a:cubicBezTo>
                  <a:cubicBezTo>
                    <a:pt x="6264347" y="-17144"/>
                    <a:pt x="6408881" y="47905"/>
                    <a:pt x="6561805" y="0"/>
                  </a:cubicBezTo>
                  <a:cubicBezTo>
                    <a:pt x="6714729" y="-47905"/>
                    <a:pt x="7010433" y="19465"/>
                    <a:pt x="7228677" y="0"/>
                  </a:cubicBezTo>
                  <a:cubicBezTo>
                    <a:pt x="7275408" y="1157"/>
                    <a:pt x="7312117" y="39109"/>
                    <a:pt x="7312301" y="83624"/>
                  </a:cubicBezTo>
                  <a:cubicBezTo>
                    <a:pt x="7317154" y="245308"/>
                    <a:pt x="7295764" y="337009"/>
                    <a:pt x="7312301" y="418108"/>
                  </a:cubicBezTo>
                  <a:cubicBezTo>
                    <a:pt x="7300214" y="466082"/>
                    <a:pt x="7267133" y="506962"/>
                    <a:pt x="7228677" y="501732"/>
                  </a:cubicBezTo>
                  <a:cubicBezTo>
                    <a:pt x="7075575" y="531307"/>
                    <a:pt x="6980071" y="454198"/>
                    <a:pt x="6776157" y="501732"/>
                  </a:cubicBezTo>
                  <a:cubicBezTo>
                    <a:pt x="6572243" y="549266"/>
                    <a:pt x="6373040" y="497361"/>
                    <a:pt x="6252186" y="501732"/>
                  </a:cubicBezTo>
                  <a:cubicBezTo>
                    <a:pt x="6131332" y="506103"/>
                    <a:pt x="5984258" y="480116"/>
                    <a:pt x="5799666" y="501732"/>
                  </a:cubicBezTo>
                  <a:cubicBezTo>
                    <a:pt x="5615074" y="523348"/>
                    <a:pt x="5534630" y="489020"/>
                    <a:pt x="5275696" y="501732"/>
                  </a:cubicBezTo>
                  <a:cubicBezTo>
                    <a:pt x="5016762" y="514444"/>
                    <a:pt x="4834275" y="435108"/>
                    <a:pt x="4608824" y="501732"/>
                  </a:cubicBezTo>
                  <a:cubicBezTo>
                    <a:pt x="4383373" y="568356"/>
                    <a:pt x="4197583" y="438242"/>
                    <a:pt x="3870502" y="501732"/>
                  </a:cubicBezTo>
                  <a:cubicBezTo>
                    <a:pt x="3543421" y="565222"/>
                    <a:pt x="3412263" y="421239"/>
                    <a:pt x="3132180" y="501732"/>
                  </a:cubicBezTo>
                  <a:cubicBezTo>
                    <a:pt x="2852097" y="582225"/>
                    <a:pt x="2698879" y="497370"/>
                    <a:pt x="2465308" y="501732"/>
                  </a:cubicBezTo>
                  <a:cubicBezTo>
                    <a:pt x="2231737" y="506094"/>
                    <a:pt x="2165586" y="435193"/>
                    <a:pt x="1869887" y="501732"/>
                  </a:cubicBezTo>
                  <a:cubicBezTo>
                    <a:pt x="1574188" y="568271"/>
                    <a:pt x="1520807" y="451078"/>
                    <a:pt x="1417367" y="501732"/>
                  </a:cubicBezTo>
                  <a:cubicBezTo>
                    <a:pt x="1313927" y="552386"/>
                    <a:pt x="1145007" y="498992"/>
                    <a:pt x="1036298" y="501732"/>
                  </a:cubicBezTo>
                  <a:cubicBezTo>
                    <a:pt x="927589" y="504472"/>
                    <a:pt x="769782" y="490437"/>
                    <a:pt x="655228" y="501732"/>
                  </a:cubicBezTo>
                  <a:cubicBezTo>
                    <a:pt x="540674" y="513027"/>
                    <a:pt x="365584" y="471407"/>
                    <a:pt x="83624" y="501732"/>
                  </a:cubicBezTo>
                  <a:cubicBezTo>
                    <a:pt x="36764" y="508774"/>
                    <a:pt x="927" y="461891"/>
                    <a:pt x="0" y="418108"/>
                  </a:cubicBezTo>
                  <a:cubicBezTo>
                    <a:pt x="-10427" y="272343"/>
                    <a:pt x="37082" y="163262"/>
                    <a:pt x="0" y="83624"/>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A64DD85-21E9-0F39-B6B0-FB036698D681}"/>
                </a:ext>
              </a:extLst>
            </p:cNvPr>
            <p:cNvSpPr txBox="1"/>
            <p:nvPr/>
          </p:nvSpPr>
          <p:spPr>
            <a:xfrm>
              <a:off x="8450122" y="4105567"/>
              <a:ext cx="3634870" cy="954107"/>
            </a:xfrm>
            <a:prstGeom prst="rect">
              <a:avLst/>
            </a:prstGeom>
            <a:noFill/>
          </p:spPr>
          <p:txBody>
            <a:bodyPr wrap="square" rtlCol="0">
              <a:spAutoFit/>
            </a:bodyPr>
            <a:lstStyle/>
            <a:p>
              <a:r>
                <a:rPr lang="zh-CN" altLang="en-US" sz="2800" b="1" dirty="0">
                  <a:solidFill>
                    <a:srgbClr val="FF0000"/>
                  </a:solidFill>
                </a:rPr>
                <a:t>环境支持最多行走</a:t>
              </a:r>
              <a:r>
                <a:rPr lang="en-US" altLang="zh-CN" sz="2800" b="1" dirty="0">
                  <a:solidFill>
                    <a:srgbClr val="FF0000"/>
                  </a:solidFill>
                </a:rPr>
                <a:t>50</a:t>
              </a:r>
              <a:r>
                <a:rPr lang="zh-CN" altLang="en-US" sz="2800" b="1" dirty="0">
                  <a:solidFill>
                    <a:srgbClr val="FF0000"/>
                  </a:solidFill>
                </a:rPr>
                <a:t>步，超过则强制退出</a:t>
              </a:r>
            </a:p>
          </p:txBody>
        </p:sp>
      </p:grpSp>
    </p:spTree>
    <p:extLst>
      <p:ext uri="{BB962C8B-B14F-4D97-AF65-F5344CB8AC3E}">
        <p14:creationId xmlns:p14="http://schemas.microsoft.com/office/powerpoint/2010/main" val="166431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A611E9E-F449-F6CD-B02D-E4AF7203CC60}"/>
              </a:ext>
            </a:extLst>
          </p:cNvPr>
          <p:cNvPicPr>
            <a:picLocks noChangeAspect="1"/>
          </p:cNvPicPr>
          <p:nvPr/>
        </p:nvPicPr>
        <p:blipFill>
          <a:blip r:embed="rId2"/>
          <a:stretch>
            <a:fillRect/>
          </a:stretch>
        </p:blipFill>
        <p:spPr>
          <a:xfrm>
            <a:off x="603981" y="742691"/>
            <a:ext cx="7719729" cy="5982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标题 1">
            <a:extLst>
              <a:ext uri="{FF2B5EF4-FFF2-40B4-BE49-F238E27FC236}">
                <a16:creationId xmlns:a16="http://schemas.microsoft.com/office/drawing/2014/main" id="{1286EB8E-E6D8-5D44-6BF0-17287FF386A9}"/>
              </a:ext>
            </a:extLst>
          </p:cNvPr>
          <p:cNvSpPr>
            <a:spLocks noGrp="1"/>
          </p:cNvSpPr>
          <p:nvPr>
            <p:ph type="title"/>
          </p:nvPr>
        </p:nvSpPr>
        <p:spPr>
          <a:xfrm>
            <a:off x="71284" y="89822"/>
            <a:ext cx="10515600" cy="431288"/>
          </a:xfrm>
        </p:spPr>
        <p:txBody>
          <a:bodyPr>
            <a:normAutofit fontScale="90000"/>
          </a:bodyPr>
          <a:lstStyle/>
          <a:p>
            <a:r>
              <a:rPr lang="zh-CN" altLang="en-US" sz="2900" b="1" dirty="0">
                <a:latin typeface="微软雅黑" panose="020B0503020204020204" pitchFamily="34" charset="-122"/>
                <a:ea typeface="微软雅黑" panose="020B0503020204020204" pitchFamily="34" charset="-122"/>
              </a:rPr>
              <a:t>环境实现（</a:t>
            </a:r>
            <a:r>
              <a:rPr lang="en-US" altLang="zh-CN" sz="2900" b="1" dirty="0">
                <a:latin typeface="微软雅黑" panose="020B0503020204020204" pitchFamily="34" charset="-122"/>
                <a:ea typeface="微软雅黑" panose="020B0503020204020204" pitchFamily="34" charset="-122"/>
              </a:rPr>
              <a:t>Cont.</a:t>
            </a:r>
            <a:r>
              <a:rPr lang="zh-CN" altLang="en-US" sz="2900" b="1" dirty="0">
                <a:latin typeface="微软雅黑" panose="020B0503020204020204" pitchFamily="34" charset="-122"/>
                <a:ea typeface="微软雅黑" panose="020B0503020204020204" pitchFamily="34" charset="-122"/>
              </a:rPr>
              <a:t>）</a:t>
            </a:r>
          </a:p>
        </p:txBody>
      </p:sp>
      <p:grpSp>
        <p:nvGrpSpPr>
          <p:cNvPr id="7" name="组合 6">
            <a:extLst>
              <a:ext uri="{FF2B5EF4-FFF2-40B4-BE49-F238E27FC236}">
                <a16:creationId xmlns:a16="http://schemas.microsoft.com/office/drawing/2014/main" id="{B86AEE1E-408C-4366-3850-FB96ED281211}"/>
              </a:ext>
            </a:extLst>
          </p:cNvPr>
          <p:cNvGrpSpPr/>
          <p:nvPr/>
        </p:nvGrpSpPr>
        <p:grpSpPr>
          <a:xfrm>
            <a:off x="1244829" y="575779"/>
            <a:ext cx="10947171" cy="606356"/>
            <a:chOff x="1137821" y="4376726"/>
            <a:chExt cx="10947171" cy="619583"/>
          </a:xfrm>
        </p:grpSpPr>
        <p:sp>
          <p:nvSpPr>
            <p:cNvPr id="8" name="矩形: 圆角 7">
              <a:extLst>
                <a:ext uri="{FF2B5EF4-FFF2-40B4-BE49-F238E27FC236}">
                  <a16:creationId xmlns:a16="http://schemas.microsoft.com/office/drawing/2014/main" id="{088597D1-E04E-50BF-912B-9D970A85A0E5}"/>
                </a:ext>
              </a:extLst>
            </p:cNvPr>
            <p:cNvSpPr/>
            <p:nvPr/>
          </p:nvSpPr>
          <p:spPr>
            <a:xfrm>
              <a:off x="1137821" y="4376726"/>
              <a:ext cx="7312301" cy="501732"/>
            </a:xfrm>
            <a:custGeom>
              <a:avLst/>
              <a:gdLst>
                <a:gd name="connsiteX0" fmla="*/ 0 w 7312301"/>
                <a:gd name="connsiteY0" fmla="*/ 83624 h 501732"/>
                <a:gd name="connsiteX1" fmla="*/ 83624 w 7312301"/>
                <a:gd name="connsiteY1" fmla="*/ 0 h 501732"/>
                <a:gd name="connsiteX2" fmla="*/ 821946 w 7312301"/>
                <a:gd name="connsiteY2" fmla="*/ 0 h 501732"/>
                <a:gd name="connsiteX3" fmla="*/ 1560268 w 7312301"/>
                <a:gd name="connsiteY3" fmla="*/ 0 h 501732"/>
                <a:gd name="connsiteX4" fmla="*/ 2155689 w 7312301"/>
                <a:gd name="connsiteY4" fmla="*/ 0 h 501732"/>
                <a:gd name="connsiteX5" fmla="*/ 2894012 w 7312301"/>
                <a:gd name="connsiteY5" fmla="*/ 0 h 501732"/>
                <a:gd name="connsiteX6" fmla="*/ 3632334 w 7312301"/>
                <a:gd name="connsiteY6" fmla="*/ 0 h 501732"/>
                <a:gd name="connsiteX7" fmla="*/ 4156304 w 7312301"/>
                <a:gd name="connsiteY7" fmla="*/ 0 h 501732"/>
                <a:gd name="connsiteX8" fmla="*/ 4680275 w 7312301"/>
                <a:gd name="connsiteY8" fmla="*/ 0 h 501732"/>
                <a:gd name="connsiteX9" fmla="*/ 5132795 w 7312301"/>
                <a:gd name="connsiteY9" fmla="*/ 0 h 501732"/>
                <a:gd name="connsiteX10" fmla="*/ 5656765 w 7312301"/>
                <a:gd name="connsiteY10" fmla="*/ 0 h 501732"/>
                <a:gd name="connsiteX11" fmla="*/ 6109285 w 7312301"/>
                <a:gd name="connsiteY11" fmla="*/ 0 h 501732"/>
                <a:gd name="connsiteX12" fmla="*/ 6561805 w 7312301"/>
                <a:gd name="connsiteY12" fmla="*/ 0 h 501732"/>
                <a:gd name="connsiteX13" fmla="*/ 7228677 w 7312301"/>
                <a:gd name="connsiteY13" fmla="*/ 0 h 501732"/>
                <a:gd name="connsiteX14" fmla="*/ 7312301 w 7312301"/>
                <a:gd name="connsiteY14" fmla="*/ 83624 h 501732"/>
                <a:gd name="connsiteX15" fmla="*/ 7312301 w 7312301"/>
                <a:gd name="connsiteY15" fmla="*/ 418108 h 501732"/>
                <a:gd name="connsiteX16" fmla="*/ 7228677 w 7312301"/>
                <a:gd name="connsiteY16" fmla="*/ 501732 h 501732"/>
                <a:gd name="connsiteX17" fmla="*/ 6776157 w 7312301"/>
                <a:gd name="connsiteY17" fmla="*/ 501732 h 501732"/>
                <a:gd name="connsiteX18" fmla="*/ 6252186 w 7312301"/>
                <a:gd name="connsiteY18" fmla="*/ 501732 h 501732"/>
                <a:gd name="connsiteX19" fmla="*/ 5799666 w 7312301"/>
                <a:gd name="connsiteY19" fmla="*/ 501732 h 501732"/>
                <a:gd name="connsiteX20" fmla="*/ 5275696 w 7312301"/>
                <a:gd name="connsiteY20" fmla="*/ 501732 h 501732"/>
                <a:gd name="connsiteX21" fmla="*/ 4608824 w 7312301"/>
                <a:gd name="connsiteY21" fmla="*/ 501732 h 501732"/>
                <a:gd name="connsiteX22" fmla="*/ 3870502 w 7312301"/>
                <a:gd name="connsiteY22" fmla="*/ 501732 h 501732"/>
                <a:gd name="connsiteX23" fmla="*/ 3132180 w 7312301"/>
                <a:gd name="connsiteY23" fmla="*/ 501732 h 501732"/>
                <a:gd name="connsiteX24" fmla="*/ 2465308 w 7312301"/>
                <a:gd name="connsiteY24" fmla="*/ 501732 h 501732"/>
                <a:gd name="connsiteX25" fmla="*/ 1869887 w 7312301"/>
                <a:gd name="connsiteY25" fmla="*/ 501732 h 501732"/>
                <a:gd name="connsiteX26" fmla="*/ 1417367 w 7312301"/>
                <a:gd name="connsiteY26" fmla="*/ 501732 h 501732"/>
                <a:gd name="connsiteX27" fmla="*/ 1036298 w 7312301"/>
                <a:gd name="connsiteY27" fmla="*/ 501732 h 501732"/>
                <a:gd name="connsiteX28" fmla="*/ 655228 w 7312301"/>
                <a:gd name="connsiteY28" fmla="*/ 501732 h 501732"/>
                <a:gd name="connsiteX29" fmla="*/ 83624 w 7312301"/>
                <a:gd name="connsiteY29" fmla="*/ 501732 h 501732"/>
                <a:gd name="connsiteX30" fmla="*/ 0 w 7312301"/>
                <a:gd name="connsiteY30" fmla="*/ 418108 h 501732"/>
                <a:gd name="connsiteX31" fmla="*/ 0 w 7312301"/>
                <a:gd name="connsiteY31" fmla="*/ 83624 h 50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12301" h="501732" extrusionOk="0">
                  <a:moveTo>
                    <a:pt x="0" y="83624"/>
                  </a:moveTo>
                  <a:cubicBezTo>
                    <a:pt x="7574" y="43113"/>
                    <a:pt x="39118" y="-190"/>
                    <a:pt x="83624" y="0"/>
                  </a:cubicBezTo>
                  <a:cubicBezTo>
                    <a:pt x="266157" y="-34191"/>
                    <a:pt x="483212" y="83855"/>
                    <a:pt x="821946" y="0"/>
                  </a:cubicBezTo>
                  <a:cubicBezTo>
                    <a:pt x="1160680" y="-83855"/>
                    <a:pt x="1393352" y="14151"/>
                    <a:pt x="1560268" y="0"/>
                  </a:cubicBezTo>
                  <a:cubicBezTo>
                    <a:pt x="1727184" y="-14151"/>
                    <a:pt x="2021133" y="46525"/>
                    <a:pt x="2155689" y="0"/>
                  </a:cubicBezTo>
                  <a:cubicBezTo>
                    <a:pt x="2290245" y="-46525"/>
                    <a:pt x="2649557" y="49215"/>
                    <a:pt x="2894012" y="0"/>
                  </a:cubicBezTo>
                  <a:cubicBezTo>
                    <a:pt x="3138467" y="-49215"/>
                    <a:pt x="3343311" y="52666"/>
                    <a:pt x="3632334" y="0"/>
                  </a:cubicBezTo>
                  <a:cubicBezTo>
                    <a:pt x="3921357" y="-52666"/>
                    <a:pt x="3914813" y="46413"/>
                    <a:pt x="4156304" y="0"/>
                  </a:cubicBezTo>
                  <a:cubicBezTo>
                    <a:pt x="4397795" y="-46413"/>
                    <a:pt x="4531004" y="46056"/>
                    <a:pt x="4680275" y="0"/>
                  </a:cubicBezTo>
                  <a:cubicBezTo>
                    <a:pt x="4829546" y="-46056"/>
                    <a:pt x="4945654" y="51852"/>
                    <a:pt x="5132795" y="0"/>
                  </a:cubicBezTo>
                  <a:cubicBezTo>
                    <a:pt x="5319936" y="-51852"/>
                    <a:pt x="5421030" y="57751"/>
                    <a:pt x="5656765" y="0"/>
                  </a:cubicBezTo>
                  <a:cubicBezTo>
                    <a:pt x="5892500" y="-57751"/>
                    <a:pt x="5954223" y="17144"/>
                    <a:pt x="6109285" y="0"/>
                  </a:cubicBezTo>
                  <a:cubicBezTo>
                    <a:pt x="6264347" y="-17144"/>
                    <a:pt x="6408881" y="47905"/>
                    <a:pt x="6561805" y="0"/>
                  </a:cubicBezTo>
                  <a:cubicBezTo>
                    <a:pt x="6714729" y="-47905"/>
                    <a:pt x="7010433" y="19465"/>
                    <a:pt x="7228677" y="0"/>
                  </a:cubicBezTo>
                  <a:cubicBezTo>
                    <a:pt x="7275408" y="1157"/>
                    <a:pt x="7312117" y="39109"/>
                    <a:pt x="7312301" y="83624"/>
                  </a:cubicBezTo>
                  <a:cubicBezTo>
                    <a:pt x="7317154" y="245308"/>
                    <a:pt x="7295764" y="337009"/>
                    <a:pt x="7312301" y="418108"/>
                  </a:cubicBezTo>
                  <a:cubicBezTo>
                    <a:pt x="7300214" y="466082"/>
                    <a:pt x="7267133" y="506962"/>
                    <a:pt x="7228677" y="501732"/>
                  </a:cubicBezTo>
                  <a:cubicBezTo>
                    <a:pt x="7075575" y="531307"/>
                    <a:pt x="6980071" y="454198"/>
                    <a:pt x="6776157" y="501732"/>
                  </a:cubicBezTo>
                  <a:cubicBezTo>
                    <a:pt x="6572243" y="549266"/>
                    <a:pt x="6373040" y="497361"/>
                    <a:pt x="6252186" y="501732"/>
                  </a:cubicBezTo>
                  <a:cubicBezTo>
                    <a:pt x="6131332" y="506103"/>
                    <a:pt x="5984258" y="480116"/>
                    <a:pt x="5799666" y="501732"/>
                  </a:cubicBezTo>
                  <a:cubicBezTo>
                    <a:pt x="5615074" y="523348"/>
                    <a:pt x="5534630" y="489020"/>
                    <a:pt x="5275696" y="501732"/>
                  </a:cubicBezTo>
                  <a:cubicBezTo>
                    <a:pt x="5016762" y="514444"/>
                    <a:pt x="4834275" y="435108"/>
                    <a:pt x="4608824" y="501732"/>
                  </a:cubicBezTo>
                  <a:cubicBezTo>
                    <a:pt x="4383373" y="568356"/>
                    <a:pt x="4197583" y="438242"/>
                    <a:pt x="3870502" y="501732"/>
                  </a:cubicBezTo>
                  <a:cubicBezTo>
                    <a:pt x="3543421" y="565222"/>
                    <a:pt x="3412263" y="421239"/>
                    <a:pt x="3132180" y="501732"/>
                  </a:cubicBezTo>
                  <a:cubicBezTo>
                    <a:pt x="2852097" y="582225"/>
                    <a:pt x="2698879" y="497370"/>
                    <a:pt x="2465308" y="501732"/>
                  </a:cubicBezTo>
                  <a:cubicBezTo>
                    <a:pt x="2231737" y="506094"/>
                    <a:pt x="2165586" y="435193"/>
                    <a:pt x="1869887" y="501732"/>
                  </a:cubicBezTo>
                  <a:cubicBezTo>
                    <a:pt x="1574188" y="568271"/>
                    <a:pt x="1520807" y="451078"/>
                    <a:pt x="1417367" y="501732"/>
                  </a:cubicBezTo>
                  <a:cubicBezTo>
                    <a:pt x="1313927" y="552386"/>
                    <a:pt x="1145007" y="498992"/>
                    <a:pt x="1036298" y="501732"/>
                  </a:cubicBezTo>
                  <a:cubicBezTo>
                    <a:pt x="927589" y="504472"/>
                    <a:pt x="769782" y="490437"/>
                    <a:pt x="655228" y="501732"/>
                  </a:cubicBezTo>
                  <a:cubicBezTo>
                    <a:pt x="540674" y="513027"/>
                    <a:pt x="365584" y="471407"/>
                    <a:pt x="83624" y="501732"/>
                  </a:cubicBezTo>
                  <a:cubicBezTo>
                    <a:pt x="36764" y="508774"/>
                    <a:pt x="927" y="461891"/>
                    <a:pt x="0" y="418108"/>
                  </a:cubicBezTo>
                  <a:cubicBezTo>
                    <a:pt x="-10427" y="272343"/>
                    <a:pt x="37082" y="163262"/>
                    <a:pt x="0" y="83624"/>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F6DF28-E77B-DC4E-11D7-FE281AAB2FD6}"/>
                </a:ext>
              </a:extLst>
            </p:cNvPr>
            <p:cNvSpPr txBox="1"/>
            <p:nvPr/>
          </p:nvSpPr>
          <p:spPr>
            <a:xfrm>
              <a:off x="8450122" y="4461676"/>
              <a:ext cx="3634870" cy="534633"/>
            </a:xfrm>
            <a:prstGeom prst="rect">
              <a:avLst/>
            </a:prstGeom>
            <a:noFill/>
          </p:spPr>
          <p:txBody>
            <a:bodyPr wrap="square" rtlCol="0">
              <a:spAutoFit/>
            </a:bodyPr>
            <a:lstStyle/>
            <a:p>
              <a:r>
                <a:rPr lang="zh-CN" altLang="en-US" sz="2800" b="1" dirty="0">
                  <a:solidFill>
                    <a:schemeClr val="accent1"/>
                  </a:solidFill>
                </a:rPr>
                <a:t>环境接收动作</a:t>
              </a:r>
            </a:p>
          </p:txBody>
        </p:sp>
      </p:grpSp>
      <p:sp>
        <p:nvSpPr>
          <p:cNvPr id="10" name="矩形: 圆角 9">
            <a:extLst>
              <a:ext uri="{FF2B5EF4-FFF2-40B4-BE49-F238E27FC236}">
                <a16:creationId xmlns:a16="http://schemas.microsoft.com/office/drawing/2014/main" id="{A4AB0EE2-3A85-790C-857D-DA854B6C141C}"/>
              </a:ext>
            </a:extLst>
          </p:cNvPr>
          <p:cNvSpPr/>
          <p:nvPr/>
        </p:nvSpPr>
        <p:spPr>
          <a:xfrm>
            <a:off x="1925549" y="1337879"/>
            <a:ext cx="6631581" cy="3010601"/>
          </a:xfrm>
          <a:custGeom>
            <a:avLst/>
            <a:gdLst>
              <a:gd name="connsiteX0" fmla="*/ 0 w 6631581"/>
              <a:gd name="connsiteY0" fmla="*/ 501777 h 3010601"/>
              <a:gd name="connsiteX1" fmla="*/ 501777 w 6631581"/>
              <a:gd name="connsiteY1" fmla="*/ 0 h 3010601"/>
              <a:gd name="connsiteX2" fmla="*/ 1177140 w 6631581"/>
              <a:gd name="connsiteY2" fmla="*/ 0 h 3010601"/>
              <a:gd name="connsiteX3" fmla="*/ 1852503 w 6631581"/>
              <a:gd name="connsiteY3" fmla="*/ 0 h 3010601"/>
              <a:gd name="connsiteX4" fmla="*/ 2415306 w 6631581"/>
              <a:gd name="connsiteY4" fmla="*/ 0 h 3010601"/>
              <a:gd name="connsiteX5" fmla="*/ 3090669 w 6631581"/>
              <a:gd name="connsiteY5" fmla="*/ 0 h 3010601"/>
              <a:gd name="connsiteX6" fmla="*/ 3766033 w 6631581"/>
              <a:gd name="connsiteY6" fmla="*/ 0 h 3010601"/>
              <a:gd name="connsiteX7" fmla="*/ 4272555 w 6631581"/>
              <a:gd name="connsiteY7" fmla="*/ 0 h 3010601"/>
              <a:gd name="connsiteX8" fmla="*/ 4779078 w 6631581"/>
              <a:gd name="connsiteY8" fmla="*/ 0 h 3010601"/>
              <a:gd name="connsiteX9" fmla="*/ 5229320 w 6631581"/>
              <a:gd name="connsiteY9" fmla="*/ 0 h 3010601"/>
              <a:gd name="connsiteX10" fmla="*/ 6129804 w 6631581"/>
              <a:gd name="connsiteY10" fmla="*/ 0 h 3010601"/>
              <a:gd name="connsiteX11" fmla="*/ 6631581 w 6631581"/>
              <a:gd name="connsiteY11" fmla="*/ 501777 h 3010601"/>
              <a:gd name="connsiteX12" fmla="*/ 6631581 w 6631581"/>
              <a:gd name="connsiteY12" fmla="*/ 1023609 h 3010601"/>
              <a:gd name="connsiteX13" fmla="*/ 6631581 w 6631581"/>
              <a:gd name="connsiteY13" fmla="*/ 1545441 h 3010601"/>
              <a:gd name="connsiteX14" fmla="*/ 6631581 w 6631581"/>
              <a:gd name="connsiteY14" fmla="*/ 2047203 h 3010601"/>
              <a:gd name="connsiteX15" fmla="*/ 6631581 w 6631581"/>
              <a:gd name="connsiteY15" fmla="*/ 2508824 h 3010601"/>
              <a:gd name="connsiteX16" fmla="*/ 6129804 w 6631581"/>
              <a:gd name="connsiteY16" fmla="*/ 3010601 h 3010601"/>
              <a:gd name="connsiteX17" fmla="*/ 5679562 w 6631581"/>
              <a:gd name="connsiteY17" fmla="*/ 3010601 h 3010601"/>
              <a:gd name="connsiteX18" fmla="*/ 5173039 w 6631581"/>
              <a:gd name="connsiteY18" fmla="*/ 3010601 h 3010601"/>
              <a:gd name="connsiteX19" fmla="*/ 4722797 w 6631581"/>
              <a:gd name="connsiteY19" fmla="*/ 3010601 h 3010601"/>
              <a:gd name="connsiteX20" fmla="*/ 4216275 w 6631581"/>
              <a:gd name="connsiteY20" fmla="*/ 3010601 h 3010601"/>
              <a:gd name="connsiteX21" fmla="*/ 3597192 w 6631581"/>
              <a:gd name="connsiteY21" fmla="*/ 3010601 h 3010601"/>
              <a:gd name="connsiteX22" fmla="*/ 2921829 w 6631581"/>
              <a:gd name="connsiteY22" fmla="*/ 3010601 h 3010601"/>
              <a:gd name="connsiteX23" fmla="*/ 2246465 w 6631581"/>
              <a:gd name="connsiteY23" fmla="*/ 3010601 h 3010601"/>
              <a:gd name="connsiteX24" fmla="*/ 1627382 w 6631581"/>
              <a:gd name="connsiteY24" fmla="*/ 3010601 h 3010601"/>
              <a:gd name="connsiteX25" fmla="*/ 1064580 w 6631581"/>
              <a:gd name="connsiteY25" fmla="*/ 3010601 h 3010601"/>
              <a:gd name="connsiteX26" fmla="*/ 501777 w 6631581"/>
              <a:gd name="connsiteY26" fmla="*/ 3010601 h 3010601"/>
              <a:gd name="connsiteX27" fmla="*/ 0 w 6631581"/>
              <a:gd name="connsiteY27" fmla="*/ 2508824 h 3010601"/>
              <a:gd name="connsiteX28" fmla="*/ 0 w 6631581"/>
              <a:gd name="connsiteY28" fmla="*/ 2047203 h 3010601"/>
              <a:gd name="connsiteX29" fmla="*/ 0 w 6631581"/>
              <a:gd name="connsiteY29" fmla="*/ 1585582 h 3010601"/>
              <a:gd name="connsiteX30" fmla="*/ 0 w 6631581"/>
              <a:gd name="connsiteY30" fmla="*/ 1043680 h 3010601"/>
              <a:gd name="connsiteX31" fmla="*/ 0 w 6631581"/>
              <a:gd name="connsiteY31" fmla="*/ 501777 h 301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631581" h="3010601" extrusionOk="0">
                <a:moveTo>
                  <a:pt x="0" y="501777"/>
                </a:moveTo>
                <a:cubicBezTo>
                  <a:pt x="51333" y="263101"/>
                  <a:pt x="294495" y="-7913"/>
                  <a:pt x="501777" y="0"/>
                </a:cubicBezTo>
                <a:cubicBezTo>
                  <a:pt x="664569" y="-1166"/>
                  <a:pt x="968904" y="66039"/>
                  <a:pt x="1177140" y="0"/>
                </a:cubicBezTo>
                <a:cubicBezTo>
                  <a:pt x="1385376" y="-66039"/>
                  <a:pt x="1556926" y="76392"/>
                  <a:pt x="1852503" y="0"/>
                </a:cubicBezTo>
                <a:cubicBezTo>
                  <a:pt x="2148080" y="-76392"/>
                  <a:pt x="2198407" y="61392"/>
                  <a:pt x="2415306" y="0"/>
                </a:cubicBezTo>
                <a:cubicBezTo>
                  <a:pt x="2632205" y="-61392"/>
                  <a:pt x="2763188" y="37708"/>
                  <a:pt x="3090669" y="0"/>
                </a:cubicBezTo>
                <a:cubicBezTo>
                  <a:pt x="3418150" y="-37708"/>
                  <a:pt x="3613364" y="34936"/>
                  <a:pt x="3766033" y="0"/>
                </a:cubicBezTo>
                <a:cubicBezTo>
                  <a:pt x="3918702" y="-34936"/>
                  <a:pt x="4109778" y="34977"/>
                  <a:pt x="4272555" y="0"/>
                </a:cubicBezTo>
                <a:cubicBezTo>
                  <a:pt x="4435332" y="-34977"/>
                  <a:pt x="4606902" y="3472"/>
                  <a:pt x="4779078" y="0"/>
                </a:cubicBezTo>
                <a:cubicBezTo>
                  <a:pt x="4951254" y="-3472"/>
                  <a:pt x="5101856" y="32965"/>
                  <a:pt x="5229320" y="0"/>
                </a:cubicBezTo>
                <a:cubicBezTo>
                  <a:pt x="5356784" y="-32965"/>
                  <a:pt x="5803973" y="90466"/>
                  <a:pt x="6129804" y="0"/>
                </a:cubicBezTo>
                <a:cubicBezTo>
                  <a:pt x="6432248" y="59256"/>
                  <a:pt x="6646508" y="276413"/>
                  <a:pt x="6631581" y="501777"/>
                </a:cubicBezTo>
                <a:cubicBezTo>
                  <a:pt x="6654640" y="747476"/>
                  <a:pt x="6602386" y="842507"/>
                  <a:pt x="6631581" y="1023609"/>
                </a:cubicBezTo>
                <a:cubicBezTo>
                  <a:pt x="6660776" y="1204711"/>
                  <a:pt x="6623288" y="1304039"/>
                  <a:pt x="6631581" y="1545441"/>
                </a:cubicBezTo>
                <a:cubicBezTo>
                  <a:pt x="6639874" y="1786843"/>
                  <a:pt x="6595248" y="1805357"/>
                  <a:pt x="6631581" y="2047203"/>
                </a:cubicBezTo>
                <a:cubicBezTo>
                  <a:pt x="6667914" y="2289049"/>
                  <a:pt x="6616685" y="2356822"/>
                  <a:pt x="6631581" y="2508824"/>
                </a:cubicBezTo>
                <a:cubicBezTo>
                  <a:pt x="6602047" y="2790322"/>
                  <a:pt x="6394558" y="3018973"/>
                  <a:pt x="6129804" y="3010601"/>
                </a:cubicBezTo>
                <a:cubicBezTo>
                  <a:pt x="6019613" y="3042829"/>
                  <a:pt x="5865023" y="2979685"/>
                  <a:pt x="5679562" y="3010601"/>
                </a:cubicBezTo>
                <a:cubicBezTo>
                  <a:pt x="5494101" y="3041517"/>
                  <a:pt x="5410474" y="2985618"/>
                  <a:pt x="5173039" y="3010601"/>
                </a:cubicBezTo>
                <a:cubicBezTo>
                  <a:pt x="4935604" y="3035584"/>
                  <a:pt x="4912809" y="2987905"/>
                  <a:pt x="4722797" y="3010601"/>
                </a:cubicBezTo>
                <a:cubicBezTo>
                  <a:pt x="4532785" y="3033297"/>
                  <a:pt x="4424561" y="2984079"/>
                  <a:pt x="4216275" y="3010601"/>
                </a:cubicBezTo>
                <a:cubicBezTo>
                  <a:pt x="4007989" y="3037123"/>
                  <a:pt x="3727114" y="2998397"/>
                  <a:pt x="3597192" y="3010601"/>
                </a:cubicBezTo>
                <a:cubicBezTo>
                  <a:pt x="3467270" y="3022805"/>
                  <a:pt x="3174724" y="2978094"/>
                  <a:pt x="2921829" y="3010601"/>
                </a:cubicBezTo>
                <a:cubicBezTo>
                  <a:pt x="2668934" y="3043108"/>
                  <a:pt x="2434918" y="2964860"/>
                  <a:pt x="2246465" y="3010601"/>
                </a:cubicBezTo>
                <a:cubicBezTo>
                  <a:pt x="2058012" y="3056342"/>
                  <a:pt x="1835322" y="2937576"/>
                  <a:pt x="1627382" y="3010601"/>
                </a:cubicBezTo>
                <a:cubicBezTo>
                  <a:pt x="1419442" y="3083626"/>
                  <a:pt x="1319206" y="2992189"/>
                  <a:pt x="1064580" y="3010601"/>
                </a:cubicBezTo>
                <a:cubicBezTo>
                  <a:pt x="809954" y="3029013"/>
                  <a:pt x="648064" y="3009543"/>
                  <a:pt x="501777" y="3010601"/>
                </a:cubicBezTo>
                <a:cubicBezTo>
                  <a:pt x="228187" y="3003115"/>
                  <a:pt x="35602" y="2732225"/>
                  <a:pt x="0" y="2508824"/>
                </a:cubicBezTo>
                <a:cubicBezTo>
                  <a:pt x="-8038" y="2355893"/>
                  <a:pt x="45146" y="2172586"/>
                  <a:pt x="0" y="2047203"/>
                </a:cubicBezTo>
                <a:cubicBezTo>
                  <a:pt x="-45146" y="1921820"/>
                  <a:pt x="213" y="1687866"/>
                  <a:pt x="0" y="1585582"/>
                </a:cubicBezTo>
                <a:cubicBezTo>
                  <a:pt x="-213" y="1483298"/>
                  <a:pt x="41885" y="1181856"/>
                  <a:pt x="0" y="1043680"/>
                </a:cubicBezTo>
                <a:cubicBezTo>
                  <a:pt x="-41885" y="905504"/>
                  <a:pt x="41093" y="621544"/>
                  <a:pt x="0" y="50177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4C1F5F5-26EC-1F3C-76B2-6F3045907FA0}"/>
              </a:ext>
            </a:extLst>
          </p:cNvPr>
          <p:cNvSpPr txBox="1"/>
          <p:nvPr/>
        </p:nvSpPr>
        <p:spPr>
          <a:xfrm>
            <a:off x="8668890" y="2711239"/>
            <a:ext cx="2919129" cy="523220"/>
          </a:xfrm>
          <a:prstGeom prst="rect">
            <a:avLst/>
          </a:prstGeom>
          <a:noFill/>
        </p:spPr>
        <p:txBody>
          <a:bodyPr wrap="square" rtlCol="0">
            <a:spAutoFit/>
          </a:bodyPr>
          <a:lstStyle/>
          <a:p>
            <a:r>
              <a:rPr lang="zh-CN" altLang="en-US" sz="2800" b="1" dirty="0">
                <a:solidFill>
                  <a:schemeClr val="accent1"/>
                </a:solidFill>
              </a:rPr>
              <a:t>计算下一个状态</a:t>
            </a:r>
          </a:p>
        </p:txBody>
      </p:sp>
      <p:sp>
        <p:nvSpPr>
          <p:cNvPr id="12" name="矩形: 圆角 11">
            <a:extLst>
              <a:ext uri="{FF2B5EF4-FFF2-40B4-BE49-F238E27FC236}">
                <a16:creationId xmlns:a16="http://schemas.microsoft.com/office/drawing/2014/main" id="{621FDFD6-897A-F40A-AFD3-673EE87B4D9E}"/>
              </a:ext>
            </a:extLst>
          </p:cNvPr>
          <p:cNvSpPr/>
          <p:nvPr/>
        </p:nvSpPr>
        <p:spPr>
          <a:xfrm>
            <a:off x="1808480" y="4348480"/>
            <a:ext cx="6860410" cy="2133600"/>
          </a:xfrm>
          <a:custGeom>
            <a:avLst/>
            <a:gdLst>
              <a:gd name="connsiteX0" fmla="*/ 0 w 6860410"/>
              <a:gd name="connsiteY0" fmla="*/ 355607 h 2133600"/>
              <a:gd name="connsiteX1" fmla="*/ 355607 w 6860410"/>
              <a:gd name="connsiteY1" fmla="*/ 0 h 2133600"/>
              <a:gd name="connsiteX2" fmla="*/ 1037609 w 6860410"/>
              <a:gd name="connsiteY2" fmla="*/ 0 h 2133600"/>
              <a:gd name="connsiteX3" fmla="*/ 1719610 w 6860410"/>
              <a:gd name="connsiteY3" fmla="*/ 0 h 2133600"/>
              <a:gd name="connsiteX4" fmla="*/ 2278628 w 6860410"/>
              <a:gd name="connsiteY4" fmla="*/ 0 h 2133600"/>
              <a:gd name="connsiteX5" fmla="*/ 2960630 w 6860410"/>
              <a:gd name="connsiteY5" fmla="*/ 0 h 2133600"/>
              <a:gd name="connsiteX6" fmla="*/ 3642632 w 6860410"/>
              <a:gd name="connsiteY6" fmla="*/ 0 h 2133600"/>
              <a:gd name="connsiteX7" fmla="*/ 4140158 w 6860410"/>
              <a:gd name="connsiteY7" fmla="*/ 0 h 2133600"/>
              <a:gd name="connsiteX8" fmla="*/ 4637683 w 6860410"/>
              <a:gd name="connsiteY8" fmla="*/ 0 h 2133600"/>
              <a:gd name="connsiteX9" fmla="*/ 5073717 w 6860410"/>
              <a:gd name="connsiteY9" fmla="*/ 0 h 2133600"/>
              <a:gd name="connsiteX10" fmla="*/ 5571243 w 6860410"/>
              <a:gd name="connsiteY10" fmla="*/ 0 h 2133600"/>
              <a:gd name="connsiteX11" fmla="*/ 6007277 w 6860410"/>
              <a:gd name="connsiteY11" fmla="*/ 0 h 2133600"/>
              <a:gd name="connsiteX12" fmla="*/ 6504803 w 6860410"/>
              <a:gd name="connsiteY12" fmla="*/ 0 h 2133600"/>
              <a:gd name="connsiteX13" fmla="*/ 6860410 w 6860410"/>
              <a:gd name="connsiteY13" fmla="*/ 355607 h 2133600"/>
              <a:gd name="connsiteX14" fmla="*/ 6860410 w 6860410"/>
              <a:gd name="connsiteY14" fmla="*/ 787064 h 2133600"/>
              <a:gd name="connsiteX15" fmla="*/ 6860410 w 6860410"/>
              <a:gd name="connsiteY15" fmla="*/ 1232745 h 2133600"/>
              <a:gd name="connsiteX16" fmla="*/ 6860410 w 6860410"/>
              <a:gd name="connsiteY16" fmla="*/ 1777993 h 2133600"/>
              <a:gd name="connsiteX17" fmla="*/ 6504803 w 6860410"/>
              <a:gd name="connsiteY17" fmla="*/ 2133600 h 2133600"/>
              <a:gd name="connsiteX18" fmla="*/ 6068769 w 6860410"/>
              <a:gd name="connsiteY18" fmla="*/ 2133600 h 2133600"/>
              <a:gd name="connsiteX19" fmla="*/ 5632735 w 6860410"/>
              <a:gd name="connsiteY19" fmla="*/ 2133600 h 2133600"/>
              <a:gd name="connsiteX20" fmla="*/ 5135209 w 6860410"/>
              <a:gd name="connsiteY20" fmla="*/ 2133600 h 2133600"/>
              <a:gd name="connsiteX21" fmla="*/ 4514700 w 6860410"/>
              <a:gd name="connsiteY21" fmla="*/ 2133600 h 2133600"/>
              <a:gd name="connsiteX22" fmla="*/ 3832698 w 6860410"/>
              <a:gd name="connsiteY22" fmla="*/ 2133600 h 2133600"/>
              <a:gd name="connsiteX23" fmla="*/ 3150696 w 6860410"/>
              <a:gd name="connsiteY23" fmla="*/ 2133600 h 2133600"/>
              <a:gd name="connsiteX24" fmla="*/ 2530186 w 6860410"/>
              <a:gd name="connsiteY24" fmla="*/ 2133600 h 2133600"/>
              <a:gd name="connsiteX25" fmla="*/ 1971168 w 6860410"/>
              <a:gd name="connsiteY25" fmla="*/ 2133600 h 2133600"/>
              <a:gd name="connsiteX26" fmla="*/ 1535135 w 6860410"/>
              <a:gd name="connsiteY26" fmla="*/ 2133600 h 2133600"/>
              <a:gd name="connsiteX27" fmla="*/ 1160593 w 6860410"/>
              <a:gd name="connsiteY27" fmla="*/ 2133600 h 2133600"/>
              <a:gd name="connsiteX28" fmla="*/ 355607 w 6860410"/>
              <a:gd name="connsiteY28" fmla="*/ 2133600 h 2133600"/>
              <a:gd name="connsiteX29" fmla="*/ 0 w 6860410"/>
              <a:gd name="connsiteY29" fmla="*/ 1777993 h 2133600"/>
              <a:gd name="connsiteX30" fmla="*/ 0 w 6860410"/>
              <a:gd name="connsiteY30" fmla="*/ 1303864 h 2133600"/>
              <a:gd name="connsiteX31" fmla="*/ 0 w 6860410"/>
              <a:gd name="connsiteY31" fmla="*/ 815512 h 2133600"/>
              <a:gd name="connsiteX32" fmla="*/ 0 w 6860410"/>
              <a:gd name="connsiteY32" fmla="*/ 355607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60410" h="2133600" extrusionOk="0">
                <a:moveTo>
                  <a:pt x="0" y="355607"/>
                </a:moveTo>
                <a:cubicBezTo>
                  <a:pt x="33212" y="184087"/>
                  <a:pt x="166461" y="-821"/>
                  <a:pt x="355607" y="0"/>
                </a:cubicBezTo>
                <a:cubicBezTo>
                  <a:pt x="636137" y="-26093"/>
                  <a:pt x="773665" y="40951"/>
                  <a:pt x="1037609" y="0"/>
                </a:cubicBezTo>
                <a:cubicBezTo>
                  <a:pt x="1301553" y="-40951"/>
                  <a:pt x="1447992" y="71819"/>
                  <a:pt x="1719610" y="0"/>
                </a:cubicBezTo>
                <a:cubicBezTo>
                  <a:pt x="1991228" y="-71819"/>
                  <a:pt x="2039150" y="12783"/>
                  <a:pt x="2278628" y="0"/>
                </a:cubicBezTo>
                <a:cubicBezTo>
                  <a:pt x="2518106" y="-12783"/>
                  <a:pt x="2756735" y="51038"/>
                  <a:pt x="2960630" y="0"/>
                </a:cubicBezTo>
                <a:cubicBezTo>
                  <a:pt x="3164525" y="-51038"/>
                  <a:pt x="3478646" y="9836"/>
                  <a:pt x="3642632" y="0"/>
                </a:cubicBezTo>
                <a:cubicBezTo>
                  <a:pt x="3806618" y="-9836"/>
                  <a:pt x="3972801" y="9268"/>
                  <a:pt x="4140158" y="0"/>
                </a:cubicBezTo>
                <a:cubicBezTo>
                  <a:pt x="4307515" y="-9268"/>
                  <a:pt x="4407620" y="30098"/>
                  <a:pt x="4637683" y="0"/>
                </a:cubicBezTo>
                <a:cubicBezTo>
                  <a:pt x="4867747" y="-30098"/>
                  <a:pt x="4977703" y="9657"/>
                  <a:pt x="5073717" y="0"/>
                </a:cubicBezTo>
                <a:cubicBezTo>
                  <a:pt x="5169731" y="-9657"/>
                  <a:pt x="5341821" y="1526"/>
                  <a:pt x="5571243" y="0"/>
                </a:cubicBezTo>
                <a:cubicBezTo>
                  <a:pt x="5800665" y="-1526"/>
                  <a:pt x="5882838" y="51222"/>
                  <a:pt x="6007277" y="0"/>
                </a:cubicBezTo>
                <a:cubicBezTo>
                  <a:pt x="6131716" y="-51222"/>
                  <a:pt x="6319184" y="40563"/>
                  <a:pt x="6504803" y="0"/>
                </a:cubicBezTo>
                <a:cubicBezTo>
                  <a:pt x="6687183" y="5720"/>
                  <a:pt x="6851522" y="103673"/>
                  <a:pt x="6860410" y="355607"/>
                </a:cubicBezTo>
                <a:cubicBezTo>
                  <a:pt x="6907676" y="534094"/>
                  <a:pt x="6822910" y="586026"/>
                  <a:pt x="6860410" y="787064"/>
                </a:cubicBezTo>
                <a:cubicBezTo>
                  <a:pt x="6897910" y="988102"/>
                  <a:pt x="6858329" y="1065720"/>
                  <a:pt x="6860410" y="1232745"/>
                </a:cubicBezTo>
                <a:cubicBezTo>
                  <a:pt x="6862491" y="1399770"/>
                  <a:pt x="6798725" y="1638911"/>
                  <a:pt x="6860410" y="1777993"/>
                </a:cubicBezTo>
                <a:cubicBezTo>
                  <a:pt x="6857315" y="2028254"/>
                  <a:pt x="6686010" y="2157212"/>
                  <a:pt x="6504803" y="2133600"/>
                </a:cubicBezTo>
                <a:cubicBezTo>
                  <a:pt x="6350717" y="2174585"/>
                  <a:pt x="6263429" y="2096421"/>
                  <a:pt x="6068769" y="2133600"/>
                </a:cubicBezTo>
                <a:cubicBezTo>
                  <a:pt x="5874109" y="2170779"/>
                  <a:pt x="5739939" y="2120401"/>
                  <a:pt x="5632735" y="2133600"/>
                </a:cubicBezTo>
                <a:cubicBezTo>
                  <a:pt x="5525531" y="2146799"/>
                  <a:pt x="5248292" y="2105807"/>
                  <a:pt x="5135209" y="2133600"/>
                </a:cubicBezTo>
                <a:cubicBezTo>
                  <a:pt x="5022126" y="2161393"/>
                  <a:pt x="4648838" y="2067350"/>
                  <a:pt x="4514700" y="2133600"/>
                </a:cubicBezTo>
                <a:cubicBezTo>
                  <a:pt x="4380562" y="2199850"/>
                  <a:pt x="4170224" y="2053786"/>
                  <a:pt x="3832698" y="2133600"/>
                </a:cubicBezTo>
                <a:cubicBezTo>
                  <a:pt x="3495172" y="2213414"/>
                  <a:pt x="3290215" y="2095481"/>
                  <a:pt x="3150696" y="2133600"/>
                </a:cubicBezTo>
                <a:cubicBezTo>
                  <a:pt x="3011177" y="2171719"/>
                  <a:pt x="2724470" y="2077979"/>
                  <a:pt x="2530186" y="2133600"/>
                </a:cubicBezTo>
                <a:cubicBezTo>
                  <a:pt x="2335902" y="2189221"/>
                  <a:pt x="2250004" y="2109380"/>
                  <a:pt x="1971168" y="2133600"/>
                </a:cubicBezTo>
                <a:cubicBezTo>
                  <a:pt x="1692332" y="2157820"/>
                  <a:pt x="1628474" y="2116792"/>
                  <a:pt x="1535135" y="2133600"/>
                </a:cubicBezTo>
                <a:cubicBezTo>
                  <a:pt x="1441796" y="2150408"/>
                  <a:pt x="1334726" y="2116082"/>
                  <a:pt x="1160593" y="2133600"/>
                </a:cubicBezTo>
                <a:cubicBezTo>
                  <a:pt x="986460" y="2151118"/>
                  <a:pt x="724500" y="2091306"/>
                  <a:pt x="355607" y="2133600"/>
                </a:cubicBezTo>
                <a:cubicBezTo>
                  <a:pt x="148612" y="2112380"/>
                  <a:pt x="-29389" y="1972480"/>
                  <a:pt x="0" y="1777993"/>
                </a:cubicBezTo>
                <a:cubicBezTo>
                  <a:pt x="-22227" y="1625610"/>
                  <a:pt x="49412" y="1425695"/>
                  <a:pt x="0" y="1303864"/>
                </a:cubicBezTo>
                <a:cubicBezTo>
                  <a:pt x="-49412" y="1182033"/>
                  <a:pt x="6808" y="1024999"/>
                  <a:pt x="0" y="815512"/>
                </a:cubicBezTo>
                <a:cubicBezTo>
                  <a:pt x="-6808" y="606025"/>
                  <a:pt x="40965" y="579222"/>
                  <a:pt x="0" y="35560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E43ADC7-85FF-4663-2D1F-2B043F9F7859}"/>
              </a:ext>
            </a:extLst>
          </p:cNvPr>
          <p:cNvSpPr txBox="1"/>
          <p:nvPr/>
        </p:nvSpPr>
        <p:spPr>
          <a:xfrm>
            <a:off x="8668890" y="5153670"/>
            <a:ext cx="3505200" cy="523220"/>
          </a:xfrm>
          <a:prstGeom prst="rect">
            <a:avLst/>
          </a:prstGeom>
          <a:noFill/>
        </p:spPr>
        <p:txBody>
          <a:bodyPr wrap="square" rtlCol="0">
            <a:spAutoFit/>
          </a:bodyPr>
          <a:lstStyle/>
          <a:p>
            <a:r>
              <a:rPr lang="zh-CN" altLang="en-US" sz="2800" b="1" dirty="0">
                <a:solidFill>
                  <a:schemeClr val="accent1"/>
                </a:solidFill>
              </a:rPr>
              <a:t>是否终止、获取奖励</a:t>
            </a:r>
          </a:p>
        </p:txBody>
      </p:sp>
      <p:sp>
        <p:nvSpPr>
          <p:cNvPr id="14" name="矩形: 圆角 13">
            <a:extLst>
              <a:ext uri="{FF2B5EF4-FFF2-40B4-BE49-F238E27FC236}">
                <a16:creationId xmlns:a16="http://schemas.microsoft.com/office/drawing/2014/main" id="{55DCCC4D-7B44-DA89-A75D-856BA8A93801}"/>
              </a:ext>
            </a:extLst>
          </p:cNvPr>
          <p:cNvSpPr/>
          <p:nvPr/>
        </p:nvSpPr>
        <p:spPr>
          <a:xfrm>
            <a:off x="1808480" y="6482080"/>
            <a:ext cx="6860410" cy="375920"/>
          </a:xfrm>
          <a:custGeom>
            <a:avLst/>
            <a:gdLst>
              <a:gd name="connsiteX0" fmla="*/ 0 w 6860410"/>
              <a:gd name="connsiteY0" fmla="*/ 62655 h 375920"/>
              <a:gd name="connsiteX1" fmla="*/ 62655 w 6860410"/>
              <a:gd name="connsiteY1" fmla="*/ 0 h 375920"/>
              <a:gd name="connsiteX2" fmla="*/ 758615 w 6860410"/>
              <a:gd name="connsiteY2" fmla="*/ 0 h 375920"/>
              <a:gd name="connsiteX3" fmla="*/ 1454576 w 6860410"/>
              <a:gd name="connsiteY3" fmla="*/ 0 h 375920"/>
              <a:gd name="connsiteX4" fmla="*/ 2015834 w 6860410"/>
              <a:gd name="connsiteY4" fmla="*/ 0 h 375920"/>
              <a:gd name="connsiteX5" fmla="*/ 2711794 w 6860410"/>
              <a:gd name="connsiteY5" fmla="*/ 0 h 375920"/>
              <a:gd name="connsiteX6" fmla="*/ 3407755 w 6860410"/>
              <a:gd name="connsiteY6" fmla="*/ 0 h 375920"/>
              <a:gd name="connsiteX7" fmla="*/ 3901662 w 6860410"/>
              <a:gd name="connsiteY7" fmla="*/ 0 h 375920"/>
              <a:gd name="connsiteX8" fmla="*/ 4395569 w 6860410"/>
              <a:gd name="connsiteY8" fmla="*/ 0 h 375920"/>
              <a:gd name="connsiteX9" fmla="*/ 4822126 w 6860410"/>
              <a:gd name="connsiteY9" fmla="*/ 0 h 375920"/>
              <a:gd name="connsiteX10" fmla="*/ 5316033 w 6860410"/>
              <a:gd name="connsiteY10" fmla="*/ 0 h 375920"/>
              <a:gd name="connsiteX11" fmla="*/ 5742589 w 6860410"/>
              <a:gd name="connsiteY11" fmla="*/ 0 h 375920"/>
              <a:gd name="connsiteX12" fmla="*/ 6169146 w 6860410"/>
              <a:gd name="connsiteY12" fmla="*/ 0 h 375920"/>
              <a:gd name="connsiteX13" fmla="*/ 6797755 w 6860410"/>
              <a:gd name="connsiteY13" fmla="*/ 0 h 375920"/>
              <a:gd name="connsiteX14" fmla="*/ 6860410 w 6860410"/>
              <a:gd name="connsiteY14" fmla="*/ 62655 h 375920"/>
              <a:gd name="connsiteX15" fmla="*/ 6860410 w 6860410"/>
              <a:gd name="connsiteY15" fmla="*/ 313265 h 375920"/>
              <a:gd name="connsiteX16" fmla="*/ 6797755 w 6860410"/>
              <a:gd name="connsiteY16" fmla="*/ 375920 h 375920"/>
              <a:gd name="connsiteX17" fmla="*/ 6371199 w 6860410"/>
              <a:gd name="connsiteY17" fmla="*/ 375920 h 375920"/>
              <a:gd name="connsiteX18" fmla="*/ 5877291 w 6860410"/>
              <a:gd name="connsiteY18" fmla="*/ 375920 h 375920"/>
              <a:gd name="connsiteX19" fmla="*/ 5450735 w 6860410"/>
              <a:gd name="connsiteY19" fmla="*/ 375920 h 375920"/>
              <a:gd name="connsiteX20" fmla="*/ 4956828 w 6860410"/>
              <a:gd name="connsiteY20" fmla="*/ 375920 h 375920"/>
              <a:gd name="connsiteX21" fmla="*/ 4328218 w 6860410"/>
              <a:gd name="connsiteY21" fmla="*/ 375920 h 375920"/>
              <a:gd name="connsiteX22" fmla="*/ 3632258 w 6860410"/>
              <a:gd name="connsiteY22" fmla="*/ 375920 h 375920"/>
              <a:gd name="connsiteX23" fmla="*/ 2936298 w 6860410"/>
              <a:gd name="connsiteY23" fmla="*/ 375920 h 375920"/>
              <a:gd name="connsiteX24" fmla="*/ 2307688 w 6860410"/>
              <a:gd name="connsiteY24" fmla="*/ 375920 h 375920"/>
              <a:gd name="connsiteX25" fmla="*/ 1746430 w 6860410"/>
              <a:gd name="connsiteY25" fmla="*/ 375920 h 375920"/>
              <a:gd name="connsiteX26" fmla="*/ 1319874 w 6860410"/>
              <a:gd name="connsiteY26" fmla="*/ 375920 h 375920"/>
              <a:gd name="connsiteX27" fmla="*/ 960668 w 6860410"/>
              <a:gd name="connsiteY27" fmla="*/ 375920 h 375920"/>
              <a:gd name="connsiteX28" fmla="*/ 601463 w 6860410"/>
              <a:gd name="connsiteY28" fmla="*/ 375920 h 375920"/>
              <a:gd name="connsiteX29" fmla="*/ 62655 w 6860410"/>
              <a:gd name="connsiteY29" fmla="*/ 375920 h 375920"/>
              <a:gd name="connsiteX30" fmla="*/ 0 w 6860410"/>
              <a:gd name="connsiteY30" fmla="*/ 313265 h 375920"/>
              <a:gd name="connsiteX31" fmla="*/ 0 w 6860410"/>
              <a:gd name="connsiteY31" fmla="*/ 62655 h 37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60410" h="375920" extrusionOk="0">
                <a:moveTo>
                  <a:pt x="0" y="62655"/>
                </a:moveTo>
                <a:cubicBezTo>
                  <a:pt x="5375" y="32078"/>
                  <a:pt x="33852" y="-657"/>
                  <a:pt x="62655" y="0"/>
                </a:cubicBezTo>
                <a:cubicBezTo>
                  <a:pt x="204589" y="-3444"/>
                  <a:pt x="586217" y="80431"/>
                  <a:pt x="758615" y="0"/>
                </a:cubicBezTo>
                <a:cubicBezTo>
                  <a:pt x="931013" y="-80431"/>
                  <a:pt x="1310172" y="38545"/>
                  <a:pt x="1454576" y="0"/>
                </a:cubicBezTo>
                <a:cubicBezTo>
                  <a:pt x="1598980" y="-38545"/>
                  <a:pt x="1805795" y="59501"/>
                  <a:pt x="2015834" y="0"/>
                </a:cubicBezTo>
                <a:cubicBezTo>
                  <a:pt x="2225873" y="-59501"/>
                  <a:pt x="2414110" y="48760"/>
                  <a:pt x="2711794" y="0"/>
                </a:cubicBezTo>
                <a:cubicBezTo>
                  <a:pt x="3009478" y="-48760"/>
                  <a:pt x="3229900" y="12031"/>
                  <a:pt x="3407755" y="0"/>
                </a:cubicBezTo>
                <a:cubicBezTo>
                  <a:pt x="3585610" y="-12031"/>
                  <a:pt x="3790330" y="23346"/>
                  <a:pt x="3901662" y="0"/>
                </a:cubicBezTo>
                <a:cubicBezTo>
                  <a:pt x="4012994" y="-23346"/>
                  <a:pt x="4244457" y="42540"/>
                  <a:pt x="4395569" y="0"/>
                </a:cubicBezTo>
                <a:cubicBezTo>
                  <a:pt x="4546681" y="-42540"/>
                  <a:pt x="4661405" y="968"/>
                  <a:pt x="4822126" y="0"/>
                </a:cubicBezTo>
                <a:cubicBezTo>
                  <a:pt x="4982847" y="-968"/>
                  <a:pt x="5131167" y="49163"/>
                  <a:pt x="5316033" y="0"/>
                </a:cubicBezTo>
                <a:cubicBezTo>
                  <a:pt x="5500899" y="-49163"/>
                  <a:pt x="5644410" y="28592"/>
                  <a:pt x="5742589" y="0"/>
                </a:cubicBezTo>
                <a:cubicBezTo>
                  <a:pt x="5840768" y="-28592"/>
                  <a:pt x="5975428" y="39098"/>
                  <a:pt x="6169146" y="0"/>
                </a:cubicBezTo>
                <a:cubicBezTo>
                  <a:pt x="6362864" y="-39098"/>
                  <a:pt x="6570949" y="2339"/>
                  <a:pt x="6797755" y="0"/>
                </a:cubicBezTo>
                <a:cubicBezTo>
                  <a:pt x="6836390" y="8523"/>
                  <a:pt x="6859677" y="34710"/>
                  <a:pt x="6860410" y="62655"/>
                </a:cubicBezTo>
                <a:cubicBezTo>
                  <a:pt x="6881854" y="185492"/>
                  <a:pt x="6842739" y="206137"/>
                  <a:pt x="6860410" y="313265"/>
                </a:cubicBezTo>
                <a:cubicBezTo>
                  <a:pt x="6856473" y="348451"/>
                  <a:pt x="6831747" y="376334"/>
                  <a:pt x="6797755" y="375920"/>
                </a:cubicBezTo>
                <a:cubicBezTo>
                  <a:pt x="6632346" y="421065"/>
                  <a:pt x="6521504" y="369970"/>
                  <a:pt x="6371199" y="375920"/>
                </a:cubicBezTo>
                <a:cubicBezTo>
                  <a:pt x="6220894" y="381870"/>
                  <a:pt x="6101241" y="337663"/>
                  <a:pt x="5877291" y="375920"/>
                </a:cubicBezTo>
                <a:cubicBezTo>
                  <a:pt x="5653341" y="414177"/>
                  <a:pt x="5553466" y="355554"/>
                  <a:pt x="5450735" y="375920"/>
                </a:cubicBezTo>
                <a:cubicBezTo>
                  <a:pt x="5348004" y="396286"/>
                  <a:pt x="5088133" y="339277"/>
                  <a:pt x="4956828" y="375920"/>
                </a:cubicBezTo>
                <a:cubicBezTo>
                  <a:pt x="4825523" y="412563"/>
                  <a:pt x="4590359" y="315424"/>
                  <a:pt x="4328218" y="375920"/>
                </a:cubicBezTo>
                <a:cubicBezTo>
                  <a:pt x="4066077" y="436416"/>
                  <a:pt x="3915873" y="371285"/>
                  <a:pt x="3632258" y="375920"/>
                </a:cubicBezTo>
                <a:cubicBezTo>
                  <a:pt x="3348643" y="380555"/>
                  <a:pt x="3139012" y="346899"/>
                  <a:pt x="2936298" y="375920"/>
                </a:cubicBezTo>
                <a:cubicBezTo>
                  <a:pt x="2733584" y="404941"/>
                  <a:pt x="2585370" y="301673"/>
                  <a:pt x="2307688" y="375920"/>
                </a:cubicBezTo>
                <a:cubicBezTo>
                  <a:pt x="2030006" y="450167"/>
                  <a:pt x="1994757" y="338848"/>
                  <a:pt x="1746430" y="375920"/>
                </a:cubicBezTo>
                <a:cubicBezTo>
                  <a:pt x="1498103" y="412992"/>
                  <a:pt x="1437447" y="338286"/>
                  <a:pt x="1319874" y="375920"/>
                </a:cubicBezTo>
                <a:cubicBezTo>
                  <a:pt x="1202301" y="413554"/>
                  <a:pt x="1105863" y="373236"/>
                  <a:pt x="960668" y="375920"/>
                </a:cubicBezTo>
                <a:cubicBezTo>
                  <a:pt x="815473" y="378604"/>
                  <a:pt x="759995" y="371502"/>
                  <a:pt x="601463" y="375920"/>
                </a:cubicBezTo>
                <a:cubicBezTo>
                  <a:pt x="442932" y="380338"/>
                  <a:pt x="323965" y="355811"/>
                  <a:pt x="62655" y="375920"/>
                </a:cubicBezTo>
                <a:cubicBezTo>
                  <a:pt x="27975" y="376721"/>
                  <a:pt x="687" y="346089"/>
                  <a:pt x="0" y="313265"/>
                </a:cubicBezTo>
                <a:cubicBezTo>
                  <a:pt x="-8853" y="232509"/>
                  <a:pt x="28076" y="174776"/>
                  <a:pt x="0" y="62655"/>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B76E70A-40CC-F784-C22D-EF3ECC1C9ECD}"/>
              </a:ext>
            </a:extLst>
          </p:cNvPr>
          <p:cNvSpPr txBox="1"/>
          <p:nvPr/>
        </p:nvSpPr>
        <p:spPr>
          <a:xfrm>
            <a:off x="8834284" y="6005026"/>
            <a:ext cx="3505200" cy="954107"/>
          </a:xfrm>
          <a:prstGeom prst="rect">
            <a:avLst/>
          </a:prstGeom>
          <a:noFill/>
        </p:spPr>
        <p:txBody>
          <a:bodyPr wrap="square" rtlCol="0">
            <a:spAutoFit/>
          </a:bodyPr>
          <a:lstStyle/>
          <a:p>
            <a:r>
              <a:rPr lang="zh-CN" altLang="en-US" sz="2800" b="1" dirty="0">
                <a:solidFill>
                  <a:schemeClr val="accent1"/>
                </a:solidFill>
              </a:rPr>
              <a:t>下一个状态、奖励、是否结束，其它</a:t>
            </a:r>
          </a:p>
        </p:txBody>
      </p:sp>
    </p:spTree>
    <p:extLst>
      <p:ext uri="{BB962C8B-B14F-4D97-AF65-F5344CB8AC3E}">
        <p14:creationId xmlns:p14="http://schemas.microsoft.com/office/powerpoint/2010/main" val="339894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AFD612-D0EA-A3AE-7C89-E053BA5DBDD5}"/>
              </a:ext>
            </a:extLst>
          </p:cNvPr>
          <p:cNvPicPr>
            <a:picLocks noChangeAspect="1"/>
          </p:cNvPicPr>
          <p:nvPr/>
        </p:nvPicPr>
        <p:blipFill>
          <a:blip r:embed="rId2"/>
          <a:stretch>
            <a:fillRect/>
          </a:stretch>
        </p:blipFill>
        <p:spPr>
          <a:xfrm>
            <a:off x="187190" y="707917"/>
            <a:ext cx="8337002" cy="5776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标题 1">
            <a:extLst>
              <a:ext uri="{FF2B5EF4-FFF2-40B4-BE49-F238E27FC236}">
                <a16:creationId xmlns:a16="http://schemas.microsoft.com/office/drawing/2014/main" id="{9BE01A68-0978-D764-8EDE-6BF754F93187}"/>
              </a:ext>
            </a:extLst>
          </p:cNvPr>
          <p:cNvSpPr>
            <a:spLocks noGrp="1"/>
          </p:cNvSpPr>
          <p:nvPr>
            <p:ph type="title"/>
          </p:nvPr>
        </p:nvSpPr>
        <p:spPr>
          <a:xfrm>
            <a:off x="71284" y="89822"/>
            <a:ext cx="10515600" cy="431288"/>
          </a:xfrm>
        </p:spPr>
        <p:txBody>
          <a:bodyPr>
            <a:normAutofit fontScale="90000"/>
          </a:bodyPr>
          <a:lstStyle/>
          <a:p>
            <a:r>
              <a:rPr lang="zh-CN" altLang="en-US" sz="2900" b="1" dirty="0">
                <a:latin typeface="微软雅黑" panose="020B0503020204020204" pitchFamily="34" charset="-122"/>
                <a:ea typeface="微软雅黑" panose="020B0503020204020204" pitchFamily="34" charset="-122"/>
              </a:rPr>
              <a:t>环境实现（</a:t>
            </a:r>
            <a:r>
              <a:rPr lang="en-US" altLang="zh-CN" sz="2900" b="1" dirty="0">
                <a:latin typeface="微软雅黑" panose="020B0503020204020204" pitchFamily="34" charset="-122"/>
                <a:ea typeface="微软雅黑" panose="020B0503020204020204" pitchFamily="34" charset="-122"/>
              </a:rPr>
              <a:t>Cont.</a:t>
            </a:r>
            <a:r>
              <a:rPr lang="zh-CN" altLang="en-US" sz="2900" b="1" dirty="0">
                <a:latin typeface="微软雅黑" panose="020B0503020204020204" pitchFamily="34" charset="-122"/>
                <a:ea typeface="微软雅黑" panose="020B0503020204020204" pitchFamily="34" charset="-122"/>
              </a:rPr>
              <a:t>）</a:t>
            </a:r>
          </a:p>
        </p:txBody>
      </p:sp>
      <p:sp>
        <p:nvSpPr>
          <p:cNvPr id="7" name="矩形: 圆角 6">
            <a:extLst>
              <a:ext uri="{FF2B5EF4-FFF2-40B4-BE49-F238E27FC236}">
                <a16:creationId xmlns:a16="http://schemas.microsoft.com/office/drawing/2014/main" id="{EC76935D-5728-A707-5060-D499ABF19148}"/>
              </a:ext>
            </a:extLst>
          </p:cNvPr>
          <p:cNvSpPr/>
          <p:nvPr/>
        </p:nvSpPr>
        <p:spPr>
          <a:xfrm>
            <a:off x="1057639" y="707917"/>
            <a:ext cx="7312301" cy="715769"/>
          </a:xfrm>
          <a:custGeom>
            <a:avLst/>
            <a:gdLst>
              <a:gd name="connsiteX0" fmla="*/ 0 w 7312301"/>
              <a:gd name="connsiteY0" fmla="*/ 119297 h 715769"/>
              <a:gd name="connsiteX1" fmla="*/ 119297 w 7312301"/>
              <a:gd name="connsiteY1" fmla="*/ 0 h 715769"/>
              <a:gd name="connsiteX2" fmla="*/ 850247 w 7312301"/>
              <a:gd name="connsiteY2" fmla="*/ 0 h 715769"/>
              <a:gd name="connsiteX3" fmla="*/ 1581196 w 7312301"/>
              <a:gd name="connsiteY3" fmla="*/ 0 h 715769"/>
              <a:gd name="connsiteX4" fmla="*/ 2170672 w 7312301"/>
              <a:gd name="connsiteY4" fmla="*/ 0 h 715769"/>
              <a:gd name="connsiteX5" fmla="*/ 2901622 w 7312301"/>
              <a:gd name="connsiteY5" fmla="*/ 0 h 715769"/>
              <a:gd name="connsiteX6" fmla="*/ 3632571 w 7312301"/>
              <a:gd name="connsiteY6" fmla="*/ 0 h 715769"/>
              <a:gd name="connsiteX7" fmla="*/ 4151310 w 7312301"/>
              <a:gd name="connsiteY7" fmla="*/ 0 h 715769"/>
              <a:gd name="connsiteX8" fmla="*/ 4670049 w 7312301"/>
              <a:gd name="connsiteY8" fmla="*/ 0 h 715769"/>
              <a:gd name="connsiteX9" fmla="*/ 5118050 w 7312301"/>
              <a:gd name="connsiteY9" fmla="*/ 0 h 715769"/>
              <a:gd name="connsiteX10" fmla="*/ 5636788 w 7312301"/>
              <a:gd name="connsiteY10" fmla="*/ 0 h 715769"/>
              <a:gd name="connsiteX11" fmla="*/ 6084790 w 7312301"/>
              <a:gd name="connsiteY11" fmla="*/ 0 h 715769"/>
              <a:gd name="connsiteX12" fmla="*/ 6532791 w 7312301"/>
              <a:gd name="connsiteY12" fmla="*/ 0 h 715769"/>
              <a:gd name="connsiteX13" fmla="*/ 7193004 w 7312301"/>
              <a:gd name="connsiteY13" fmla="*/ 0 h 715769"/>
              <a:gd name="connsiteX14" fmla="*/ 7312301 w 7312301"/>
              <a:gd name="connsiteY14" fmla="*/ 119297 h 715769"/>
              <a:gd name="connsiteX15" fmla="*/ 7312301 w 7312301"/>
              <a:gd name="connsiteY15" fmla="*/ 596472 h 715769"/>
              <a:gd name="connsiteX16" fmla="*/ 7193004 w 7312301"/>
              <a:gd name="connsiteY16" fmla="*/ 715769 h 715769"/>
              <a:gd name="connsiteX17" fmla="*/ 6745003 w 7312301"/>
              <a:gd name="connsiteY17" fmla="*/ 715769 h 715769"/>
              <a:gd name="connsiteX18" fmla="*/ 6226264 w 7312301"/>
              <a:gd name="connsiteY18" fmla="*/ 715769 h 715769"/>
              <a:gd name="connsiteX19" fmla="*/ 5778263 w 7312301"/>
              <a:gd name="connsiteY19" fmla="*/ 715769 h 715769"/>
              <a:gd name="connsiteX20" fmla="*/ 5259524 w 7312301"/>
              <a:gd name="connsiteY20" fmla="*/ 715769 h 715769"/>
              <a:gd name="connsiteX21" fmla="*/ 4599311 w 7312301"/>
              <a:gd name="connsiteY21" fmla="*/ 715769 h 715769"/>
              <a:gd name="connsiteX22" fmla="*/ 3868362 w 7312301"/>
              <a:gd name="connsiteY22" fmla="*/ 715769 h 715769"/>
              <a:gd name="connsiteX23" fmla="*/ 3137412 w 7312301"/>
              <a:gd name="connsiteY23" fmla="*/ 715769 h 715769"/>
              <a:gd name="connsiteX24" fmla="*/ 2477199 w 7312301"/>
              <a:gd name="connsiteY24" fmla="*/ 715769 h 715769"/>
              <a:gd name="connsiteX25" fmla="*/ 1887724 w 7312301"/>
              <a:gd name="connsiteY25" fmla="*/ 715769 h 715769"/>
              <a:gd name="connsiteX26" fmla="*/ 1439722 w 7312301"/>
              <a:gd name="connsiteY26" fmla="*/ 715769 h 715769"/>
              <a:gd name="connsiteX27" fmla="*/ 1062458 w 7312301"/>
              <a:gd name="connsiteY27" fmla="*/ 715769 h 715769"/>
              <a:gd name="connsiteX28" fmla="*/ 685194 w 7312301"/>
              <a:gd name="connsiteY28" fmla="*/ 715769 h 715769"/>
              <a:gd name="connsiteX29" fmla="*/ 119297 w 7312301"/>
              <a:gd name="connsiteY29" fmla="*/ 715769 h 715769"/>
              <a:gd name="connsiteX30" fmla="*/ 0 w 7312301"/>
              <a:gd name="connsiteY30" fmla="*/ 596472 h 715769"/>
              <a:gd name="connsiteX31" fmla="*/ 0 w 7312301"/>
              <a:gd name="connsiteY31" fmla="*/ 119297 h 7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12301" h="715769" extrusionOk="0">
                <a:moveTo>
                  <a:pt x="0" y="119297"/>
                </a:moveTo>
                <a:cubicBezTo>
                  <a:pt x="4885" y="57070"/>
                  <a:pt x="59597" y="-701"/>
                  <a:pt x="119297" y="0"/>
                </a:cubicBezTo>
                <a:cubicBezTo>
                  <a:pt x="312378" y="-73583"/>
                  <a:pt x="699429" y="58307"/>
                  <a:pt x="850247" y="0"/>
                </a:cubicBezTo>
                <a:cubicBezTo>
                  <a:pt x="1001065" y="-58307"/>
                  <a:pt x="1370888" y="18365"/>
                  <a:pt x="1581196" y="0"/>
                </a:cubicBezTo>
                <a:cubicBezTo>
                  <a:pt x="1791504" y="-18365"/>
                  <a:pt x="2044142" y="17770"/>
                  <a:pt x="2170672" y="0"/>
                </a:cubicBezTo>
                <a:cubicBezTo>
                  <a:pt x="2297202" y="-17770"/>
                  <a:pt x="2641456" y="15101"/>
                  <a:pt x="2901622" y="0"/>
                </a:cubicBezTo>
                <a:cubicBezTo>
                  <a:pt x="3161788" y="-15101"/>
                  <a:pt x="3379244" y="15120"/>
                  <a:pt x="3632571" y="0"/>
                </a:cubicBezTo>
                <a:cubicBezTo>
                  <a:pt x="3885898" y="-15120"/>
                  <a:pt x="3960810" y="57302"/>
                  <a:pt x="4151310" y="0"/>
                </a:cubicBezTo>
                <a:cubicBezTo>
                  <a:pt x="4341810" y="-57302"/>
                  <a:pt x="4459398" y="47444"/>
                  <a:pt x="4670049" y="0"/>
                </a:cubicBezTo>
                <a:cubicBezTo>
                  <a:pt x="4880700" y="-47444"/>
                  <a:pt x="4967761" y="9374"/>
                  <a:pt x="5118050" y="0"/>
                </a:cubicBezTo>
                <a:cubicBezTo>
                  <a:pt x="5268339" y="-9374"/>
                  <a:pt x="5521243" y="58371"/>
                  <a:pt x="5636788" y="0"/>
                </a:cubicBezTo>
                <a:cubicBezTo>
                  <a:pt x="5752333" y="-58371"/>
                  <a:pt x="5977783" y="21330"/>
                  <a:pt x="6084790" y="0"/>
                </a:cubicBezTo>
                <a:cubicBezTo>
                  <a:pt x="6191797" y="-21330"/>
                  <a:pt x="6348841" y="24637"/>
                  <a:pt x="6532791" y="0"/>
                </a:cubicBezTo>
                <a:cubicBezTo>
                  <a:pt x="6716741" y="-24637"/>
                  <a:pt x="7014208" y="73860"/>
                  <a:pt x="7193004" y="0"/>
                </a:cubicBezTo>
                <a:cubicBezTo>
                  <a:pt x="7259567" y="1430"/>
                  <a:pt x="7312047" y="55716"/>
                  <a:pt x="7312301" y="119297"/>
                </a:cubicBezTo>
                <a:cubicBezTo>
                  <a:pt x="7329265" y="261351"/>
                  <a:pt x="7310124" y="424470"/>
                  <a:pt x="7312301" y="596472"/>
                </a:cubicBezTo>
                <a:cubicBezTo>
                  <a:pt x="7308416" y="662933"/>
                  <a:pt x="7248786" y="722607"/>
                  <a:pt x="7193004" y="715769"/>
                </a:cubicBezTo>
                <a:cubicBezTo>
                  <a:pt x="7099336" y="757232"/>
                  <a:pt x="6961571" y="711052"/>
                  <a:pt x="6745003" y="715769"/>
                </a:cubicBezTo>
                <a:cubicBezTo>
                  <a:pt x="6528435" y="720486"/>
                  <a:pt x="6381708" y="654495"/>
                  <a:pt x="6226264" y="715769"/>
                </a:cubicBezTo>
                <a:cubicBezTo>
                  <a:pt x="6070820" y="777043"/>
                  <a:pt x="5977004" y="679695"/>
                  <a:pt x="5778263" y="715769"/>
                </a:cubicBezTo>
                <a:cubicBezTo>
                  <a:pt x="5579522" y="751843"/>
                  <a:pt x="5426509" y="661589"/>
                  <a:pt x="5259524" y="715769"/>
                </a:cubicBezTo>
                <a:cubicBezTo>
                  <a:pt x="5092539" y="769949"/>
                  <a:pt x="4890768" y="674520"/>
                  <a:pt x="4599311" y="715769"/>
                </a:cubicBezTo>
                <a:cubicBezTo>
                  <a:pt x="4307854" y="757018"/>
                  <a:pt x="4207811" y="708895"/>
                  <a:pt x="3868362" y="715769"/>
                </a:cubicBezTo>
                <a:cubicBezTo>
                  <a:pt x="3528913" y="722643"/>
                  <a:pt x="3378251" y="694106"/>
                  <a:pt x="3137412" y="715769"/>
                </a:cubicBezTo>
                <a:cubicBezTo>
                  <a:pt x="2896573" y="737432"/>
                  <a:pt x="2755255" y="703123"/>
                  <a:pt x="2477199" y="715769"/>
                </a:cubicBezTo>
                <a:cubicBezTo>
                  <a:pt x="2199143" y="728415"/>
                  <a:pt x="2019503" y="712883"/>
                  <a:pt x="1887724" y="715769"/>
                </a:cubicBezTo>
                <a:cubicBezTo>
                  <a:pt x="1755945" y="718655"/>
                  <a:pt x="1536103" y="712247"/>
                  <a:pt x="1439722" y="715769"/>
                </a:cubicBezTo>
                <a:cubicBezTo>
                  <a:pt x="1343341" y="719291"/>
                  <a:pt x="1232457" y="708644"/>
                  <a:pt x="1062458" y="715769"/>
                </a:cubicBezTo>
                <a:cubicBezTo>
                  <a:pt x="892459" y="722894"/>
                  <a:pt x="812610" y="677066"/>
                  <a:pt x="685194" y="715769"/>
                </a:cubicBezTo>
                <a:cubicBezTo>
                  <a:pt x="557778" y="754472"/>
                  <a:pt x="394711" y="690421"/>
                  <a:pt x="119297" y="715769"/>
                </a:cubicBezTo>
                <a:cubicBezTo>
                  <a:pt x="52528" y="724972"/>
                  <a:pt x="1959" y="657284"/>
                  <a:pt x="0" y="596472"/>
                </a:cubicBezTo>
                <a:cubicBezTo>
                  <a:pt x="-13586" y="374273"/>
                  <a:pt x="45817" y="271551"/>
                  <a:pt x="0" y="11929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444D59A-9687-2308-1C8B-A46AF9741AF6}"/>
              </a:ext>
            </a:extLst>
          </p:cNvPr>
          <p:cNvSpPr txBox="1"/>
          <p:nvPr/>
        </p:nvSpPr>
        <p:spPr>
          <a:xfrm>
            <a:off x="8369940" y="804191"/>
            <a:ext cx="4269614" cy="523220"/>
          </a:xfrm>
          <a:prstGeom prst="rect">
            <a:avLst/>
          </a:prstGeom>
          <a:noFill/>
        </p:spPr>
        <p:txBody>
          <a:bodyPr wrap="square" rtlCol="0">
            <a:spAutoFit/>
          </a:bodyPr>
          <a:lstStyle/>
          <a:p>
            <a:r>
              <a:rPr lang="zh-CN" altLang="en-US" sz="2800" b="1" dirty="0">
                <a:solidFill>
                  <a:schemeClr val="accent1"/>
                </a:solidFill>
              </a:rPr>
              <a:t>该位置是否还在</a:t>
            </a:r>
            <a:r>
              <a:rPr lang="en-US" altLang="zh-CN" sz="2800" b="1" dirty="0">
                <a:solidFill>
                  <a:schemeClr val="accent1"/>
                </a:solidFill>
              </a:rPr>
              <a:t>Grid</a:t>
            </a:r>
            <a:r>
              <a:rPr lang="zh-CN" altLang="en-US" sz="2800" b="1" dirty="0">
                <a:solidFill>
                  <a:schemeClr val="accent1"/>
                </a:solidFill>
              </a:rPr>
              <a:t>上面</a:t>
            </a:r>
          </a:p>
        </p:txBody>
      </p:sp>
      <p:sp>
        <p:nvSpPr>
          <p:cNvPr id="9" name="矩形: 圆角 8">
            <a:extLst>
              <a:ext uri="{FF2B5EF4-FFF2-40B4-BE49-F238E27FC236}">
                <a16:creationId xmlns:a16="http://schemas.microsoft.com/office/drawing/2014/main" id="{E545B27D-D2C0-13DF-7894-C514AE7C390A}"/>
              </a:ext>
            </a:extLst>
          </p:cNvPr>
          <p:cNvSpPr/>
          <p:nvPr/>
        </p:nvSpPr>
        <p:spPr>
          <a:xfrm>
            <a:off x="885948" y="1598916"/>
            <a:ext cx="7312301" cy="715769"/>
          </a:xfrm>
          <a:custGeom>
            <a:avLst/>
            <a:gdLst>
              <a:gd name="connsiteX0" fmla="*/ 0 w 7312301"/>
              <a:gd name="connsiteY0" fmla="*/ 119297 h 715769"/>
              <a:gd name="connsiteX1" fmla="*/ 119297 w 7312301"/>
              <a:gd name="connsiteY1" fmla="*/ 0 h 715769"/>
              <a:gd name="connsiteX2" fmla="*/ 850247 w 7312301"/>
              <a:gd name="connsiteY2" fmla="*/ 0 h 715769"/>
              <a:gd name="connsiteX3" fmla="*/ 1581196 w 7312301"/>
              <a:gd name="connsiteY3" fmla="*/ 0 h 715769"/>
              <a:gd name="connsiteX4" fmla="*/ 2170672 w 7312301"/>
              <a:gd name="connsiteY4" fmla="*/ 0 h 715769"/>
              <a:gd name="connsiteX5" fmla="*/ 2901622 w 7312301"/>
              <a:gd name="connsiteY5" fmla="*/ 0 h 715769"/>
              <a:gd name="connsiteX6" fmla="*/ 3632571 w 7312301"/>
              <a:gd name="connsiteY6" fmla="*/ 0 h 715769"/>
              <a:gd name="connsiteX7" fmla="*/ 4151310 w 7312301"/>
              <a:gd name="connsiteY7" fmla="*/ 0 h 715769"/>
              <a:gd name="connsiteX8" fmla="*/ 4670049 w 7312301"/>
              <a:gd name="connsiteY8" fmla="*/ 0 h 715769"/>
              <a:gd name="connsiteX9" fmla="*/ 5118050 w 7312301"/>
              <a:gd name="connsiteY9" fmla="*/ 0 h 715769"/>
              <a:gd name="connsiteX10" fmla="*/ 5636788 w 7312301"/>
              <a:gd name="connsiteY10" fmla="*/ 0 h 715769"/>
              <a:gd name="connsiteX11" fmla="*/ 6084790 w 7312301"/>
              <a:gd name="connsiteY11" fmla="*/ 0 h 715769"/>
              <a:gd name="connsiteX12" fmla="*/ 6532791 w 7312301"/>
              <a:gd name="connsiteY12" fmla="*/ 0 h 715769"/>
              <a:gd name="connsiteX13" fmla="*/ 7193004 w 7312301"/>
              <a:gd name="connsiteY13" fmla="*/ 0 h 715769"/>
              <a:gd name="connsiteX14" fmla="*/ 7312301 w 7312301"/>
              <a:gd name="connsiteY14" fmla="*/ 119297 h 715769"/>
              <a:gd name="connsiteX15" fmla="*/ 7312301 w 7312301"/>
              <a:gd name="connsiteY15" fmla="*/ 596472 h 715769"/>
              <a:gd name="connsiteX16" fmla="*/ 7193004 w 7312301"/>
              <a:gd name="connsiteY16" fmla="*/ 715769 h 715769"/>
              <a:gd name="connsiteX17" fmla="*/ 6745003 w 7312301"/>
              <a:gd name="connsiteY17" fmla="*/ 715769 h 715769"/>
              <a:gd name="connsiteX18" fmla="*/ 6226264 w 7312301"/>
              <a:gd name="connsiteY18" fmla="*/ 715769 h 715769"/>
              <a:gd name="connsiteX19" fmla="*/ 5778263 w 7312301"/>
              <a:gd name="connsiteY19" fmla="*/ 715769 h 715769"/>
              <a:gd name="connsiteX20" fmla="*/ 5259524 w 7312301"/>
              <a:gd name="connsiteY20" fmla="*/ 715769 h 715769"/>
              <a:gd name="connsiteX21" fmla="*/ 4599311 w 7312301"/>
              <a:gd name="connsiteY21" fmla="*/ 715769 h 715769"/>
              <a:gd name="connsiteX22" fmla="*/ 3868362 w 7312301"/>
              <a:gd name="connsiteY22" fmla="*/ 715769 h 715769"/>
              <a:gd name="connsiteX23" fmla="*/ 3137412 w 7312301"/>
              <a:gd name="connsiteY23" fmla="*/ 715769 h 715769"/>
              <a:gd name="connsiteX24" fmla="*/ 2477199 w 7312301"/>
              <a:gd name="connsiteY24" fmla="*/ 715769 h 715769"/>
              <a:gd name="connsiteX25" fmla="*/ 1887724 w 7312301"/>
              <a:gd name="connsiteY25" fmla="*/ 715769 h 715769"/>
              <a:gd name="connsiteX26" fmla="*/ 1439722 w 7312301"/>
              <a:gd name="connsiteY26" fmla="*/ 715769 h 715769"/>
              <a:gd name="connsiteX27" fmla="*/ 1062458 w 7312301"/>
              <a:gd name="connsiteY27" fmla="*/ 715769 h 715769"/>
              <a:gd name="connsiteX28" fmla="*/ 685194 w 7312301"/>
              <a:gd name="connsiteY28" fmla="*/ 715769 h 715769"/>
              <a:gd name="connsiteX29" fmla="*/ 119297 w 7312301"/>
              <a:gd name="connsiteY29" fmla="*/ 715769 h 715769"/>
              <a:gd name="connsiteX30" fmla="*/ 0 w 7312301"/>
              <a:gd name="connsiteY30" fmla="*/ 596472 h 715769"/>
              <a:gd name="connsiteX31" fmla="*/ 0 w 7312301"/>
              <a:gd name="connsiteY31" fmla="*/ 119297 h 7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12301" h="715769" extrusionOk="0">
                <a:moveTo>
                  <a:pt x="0" y="119297"/>
                </a:moveTo>
                <a:cubicBezTo>
                  <a:pt x="4885" y="57070"/>
                  <a:pt x="59597" y="-701"/>
                  <a:pt x="119297" y="0"/>
                </a:cubicBezTo>
                <a:cubicBezTo>
                  <a:pt x="312378" y="-73583"/>
                  <a:pt x="699429" y="58307"/>
                  <a:pt x="850247" y="0"/>
                </a:cubicBezTo>
                <a:cubicBezTo>
                  <a:pt x="1001065" y="-58307"/>
                  <a:pt x="1370888" y="18365"/>
                  <a:pt x="1581196" y="0"/>
                </a:cubicBezTo>
                <a:cubicBezTo>
                  <a:pt x="1791504" y="-18365"/>
                  <a:pt x="2044142" y="17770"/>
                  <a:pt x="2170672" y="0"/>
                </a:cubicBezTo>
                <a:cubicBezTo>
                  <a:pt x="2297202" y="-17770"/>
                  <a:pt x="2641456" y="15101"/>
                  <a:pt x="2901622" y="0"/>
                </a:cubicBezTo>
                <a:cubicBezTo>
                  <a:pt x="3161788" y="-15101"/>
                  <a:pt x="3379244" y="15120"/>
                  <a:pt x="3632571" y="0"/>
                </a:cubicBezTo>
                <a:cubicBezTo>
                  <a:pt x="3885898" y="-15120"/>
                  <a:pt x="3960810" y="57302"/>
                  <a:pt x="4151310" y="0"/>
                </a:cubicBezTo>
                <a:cubicBezTo>
                  <a:pt x="4341810" y="-57302"/>
                  <a:pt x="4459398" y="47444"/>
                  <a:pt x="4670049" y="0"/>
                </a:cubicBezTo>
                <a:cubicBezTo>
                  <a:pt x="4880700" y="-47444"/>
                  <a:pt x="4967761" y="9374"/>
                  <a:pt x="5118050" y="0"/>
                </a:cubicBezTo>
                <a:cubicBezTo>
                  <a:pt x="5268339" y="-9374"/>
                  <a:pt x="5521243" y="58371"/>
                  <a:pt x="5636788" y="0"/>
                </a:cubicBezTo>
                <a:cubicBezTo>
                  <a:pt x="5752333" y="-58371"/>
                  <a:pt x="5977783" y="21330"/>
                  <a:pt x="6084790" y="0"/>
                </a:cubicBezTo>
                <a:cubicBezTo>
                  <a:pt x="6191797" y="-21330"/>
                  <a:pt x="6348841" y="24637"/>
                  <a:pt x="6532791" y="0"/>
                </a:cubicBezTo>
                <a:cubicBezTo>
                  <a:pt x="6716741" y="-24637"/>
                  <a:pt x="7014208" y="73860"/>
                  <a:pt x="7193004" y="0"/>
                </a:cubicBezTo>
                <a:cubicBezTo>
                  <a:pt x="7259567" y="1430"/>
                  <a:pt x="7312047" y="55716"/>
                  <a:pt x="7312301" y="119297"/>
                </a:cubicBezTo>
                <a:cubicBezTo>
                  <a:pt x="7329265" y="261351"/>
                  <a:pt x="7310124" y="424470"/>
                  <a:pt x="7312301" y="596472"/>
                </a:cubicBezTo>
                <a:cubicBezTo>
                  <a:pt x="7308416" y="662933"/>
                  <a:pt x="7248786" y="722607"/>
                  <a:pt x="7193004" y="715769"/>
                </a:cubicBezTo>
                <a:cubicBezTo>
                  <a:pt x="7099336" y="757232"/>
                  <a:pt x="6961571" y="711052"/>
                  <a:pt x="6745003" y="715769"/>
                </a:cubicBezTo>
                <a:cubicBezTo>
                  <a:pt x="6528435" y="720486"/>
                  <a:pt x="6381708" y="654495"/>
                  <a:pt x="6226264" y="715769"/>
                </a:cubicBezTo>
                <a:cubicBezTo>
                  <a:pt x="6070820" y="777043"/>
                  <a:pt x="5977004" y="679695"/>
                  <a:pt x="5778263" y="715769"/>
                </a:cubicBezTo>
                <a:cubicBezTo>
                  <a:pt x="5579522" y="751843"/>
                  <a:pt x="5426509" y="661589"/>
                  <a:pt x="5259524" y="715769"/>
                </a:cubicBezTo>
                <a:cubicBezTo>
                  <a:pt x="5092539" y="769949"/>
                  <a:pt x="4890768" y="674520"/>
                  <a:pt x="4599311" y="715769"/>
                </a:cubicBezTo>
                <a:cubicBezTo>
                  <a:pt x="4307854" y="757018"/>
                  <a:pt x="4207811" y="708895"/>
                  <a:pt x="3868362" y="715769"/>
                </a:cubicBezTo>
                <a:cubicBezTo>
                  <a:pt x="3528913" y="722643"/>
                  <a:pt x="3378251" y="694106"/>
                  <a:pt x="3137412" y="715769"/>
                </a:cubicBezTo>
                <a:cubicBezTo>
                  <a:pt x="2896573" y="737432"/>
                  <a:pt x="2755255" y="703123"/>
                  <a:pt x="2477199" y="715769"/>
                </a:cubicBezTo>
                <a:cubicBezTo>
                  <a:pt x="2199143" y="728415"/>
                  <a:pt x="2019503" y="712883"/>
                  <a:pt x="1887724" y="715769"/>
                </a:cubicBezTo>
                <a:cubicBezTo>
                  <a:pt x="1755945" y="718655"/>
                  <a:pt x="1536103" y="712247"/>
                  <a:pt x="1439722" y="715769"/>
                </a:cubicBezTo>
                <a:cubicBezTo>
                  <a:pt x="1343341" y="719291"/>
                  <a:pt x="1232457" y="708644"/>
                  <a:pt x="1062458" y="715769"/>
                </a:cubicBezTo>
                <a:cubicBezTo>
                  <a:pt x="892459" y="722894"/>
                  <a:pt x="812610" y="677066"/>
                  <a:pt x="685194" y="715769"/>
                </a:cubicBezTo>
                <a:cubicBezTo>
                  <a:pt x="557778" y="754472"/>
                  <a:pt x="394711" y="690421"/>
                  <a:pt x="119297" y="715769"/>
                </a:cubicBezTo>
                <a:cubicBezTo>
                  <a:pt x="52528" y="724972"/>
                  <a:pt x="1959" y="657284"/>
                  <a:pt x="0" y="596472"/>
                </a:cubicBezTo>
                <a:cubicBezTo>
                  <a:pt x="-13586" y="374273"/>
                  <a:pt x="45817" y="271551"/>
                  <a:pt x="0" y="11929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6131DCD-99F5-8464-5EAD-54945A105C61}"/>
              </a:ext>
            </a:extLst>
          </p:cNvPr>
          <p:cNvSpPr txBox="1"/>
          <p:nvPr/>
        </p:nvSpPr>
        <p:spPr>
          <a:xfrm>
            <a:off x="8198249" y="1695190"/>
            <a:ext cx="4269614" cy="523220"/>
          </a:xfrm>
          <a:prstGeom prst="rect">
            <a:avLst/>
          </a:prstGeom>
          <a:noFill/>
        </p:spPr>
        <p:txBody>
          <a:bodyPr wrap="square" rtlCol="0">
            <a:spAutoFit/>
          </a:bodyPr>
          <a:lstStyle/>
          <a:p>
            <a:r>
              <a:rPr lang="zh-CN" altLang="en-US" sz="2800" b="1" dirty="0">
                <a:solidFill>
                  <a:schemeClr val="accent1"/>
                </a:solidFill>
              </a:rPr>
              <a:t>该位置是否终止状态</a:t>
            </a:r>
          </a:p>
        </p:txBody>
      </p:sp>
      <p:sp>
        <p:nvSpPr>
          <p:cNvPr id="11" name="矩形: 圆角 10">
            <a:extLst>
              <a:ext uri="{FF2B5EF4-FFF2-40B4-BE49-F238E27FC236}">
                <a16:creationId xmlns:a16="http://schemas.microsoft.com/office/drawing/2014/main" id="{6A372CC8-6EB0-BC8A-B27B-2A1A187C3CEA}"/>
              </a:ext>
            </a:extLst>
          </p:cNvPr>
          <p:cNvSpPr/>
          <p:nvPr/>
        </p:nvSpPr>
        <p:spPr>
          <a:xfrm>
            <a:off x="772130" y="2579291"/>
            <a:ext cx="7312301" cy="1795939"/>
          </a:xfrm>
          <a:custGeom>
            <a:avLst/>
            <a:gdLst>
              <a:gd name="connsiteX0" fmla="*/ 0 w 7312301"/>
              <a:gd name="connsiteY0" fmla="*/ 299329 h 1795939"/>
              <a:gd name="connsiteX1" fmla="*/ 299329 w 7312301"/>
              <a:gd name="connsiteY1" fmla="*/ 0 h 1795939"/>
              <a:gd name="connsiteX2" fmla="*/ 993072 w 7312301"/>
              <a:gd name="connsiteY2" fmla="*/ 0 h 1795939"/>
              <a:gd name="connsiteX3" fmla="*/ 1686815 w 7312301"/>
              <a:gd name="connsiteY3" fmla="*/ 0 h 1795939"/>
              <a:gd name="connsiteX4" fmla="*/ 2246285 w 7312301"/>
              <a:gd name="connsiteY4" fmla="*/ 0 h 1795939"/>
              <a:gd name="connsiteX5" fmla="*/ 2940029 w 7312301"/>
              <a:gd name="connsiteY5" fmla="*/ 0 h 1795939"/>
              <a:gd name="connsiteX6" fmla="*/ 3633772 w 7312301"/>
              <a:gd name="connsiteY6" fmla="*/ 0 h 1795939"/>
              <a:gd name="connsiteX7" fmla="*/ 4126106 w 7312301"/>
              <a:gd name="connsiteY7" fmla="*/ 0 h 1795939"/>
              <a:gd name="connsiteX8" fmla="*/ 4618439 w 7312301"/>
              <a:gd name="connsiteY8" fmla="*/ 0 h 1795939"/>
              <a:gd name="connsiteX9" fmla="*/ 5043637 w 7312301"/>
              <a:gd name="connsiteY9" fmla="*/ 0 h 1795939"/>
              <a:gd name="connsiteX10" fmla="*/ 5535971 w 7312301"/>
              <a:gd name="connsiteY10" fmla="*/ 0 h 1795939"/>
              <a:gd name="connsiteX11" fmla="*/ 5961168 w 7312301"/>
              <a:gd name="connsiteY11" fmla="*/ 0 h 1795939"/>
              <a:gd name="connsiteX12" fmla="*/ 6386365 w 7312301"/>
              <a:gd name="connsiteY12" fmla="*/ 0 h 1795939"/>
              <a:gd name="connsiteX13" fmla="*/ 7012972 w 7312301"/>
              <a:gd name="connsiteY13" fmla="*/ 0 h 1795939"/>
              <a:gd name="connsiteX14" fmla="*/ 7312301 w 7312301"/>
              <a:gd name="connsiteY14" fmla="*/ 299329 h 1795939"/>
              <a:gd name="connsiteX15" fmla="*/ 7312301 w 7312301"/>
              <a:gd name="connsiteY15" fmla="*/ 874024 h 1795939"/>
              <a:gd name="connsiteX16" fmla="*/ 7312301 w 7312301"/>
              <a:gd name="connsiteY16" fmla="*/ 1496610 h 1795939"/>
              <a:gd name="connsiteX17" fmla="*/ 7012972 w 7312301"/>
              <a:gd name="connsiteY17" fmla="*/ 1795939 h 1795939"/>
              <a:gd name="connsiteX18" fmla="*/ 6587775 w 7312301"/>
              <a:gd name="connsiteY18" fmla="*/ 1795939 h 1795939"/>
              <a:gd name="connsiteX19" fmla="*/ 6162577 w 7312301"/>
              <a:gd name="connsiteY19" fmla="*/ 1795939 h 1795939"/>
              <a:gd name="connsiteX20" fmla="*/ 5670243 w 7312301"/>
              <a:gd name="connsiteY20" fmla="*/ 1795939 h 1795939"/>
              <a:gd name="connsiteX21" fmla="*/ 5043637 w 7312301"/>
              <a:gd name="connsiteY21" fmla="*/ 1795939 h 1795939"/>
              <a:gd name="connsiteX22" fmla="*/ 4349894 w 7312301"/>
              <a:gd name="connsiteY22" fmla="*/ 1795939 h 1795939"/>
              <a:gd name="connsiteX23" fmla="*/ 3656151 w 7312301"/>
              <a:gd name="connsiteY23" fmla="*/ 1795939 h 1795939"/>
              <a:gd name="connsiteX24" fmla="*/ 3029544 w 7312301"/>
              <a:gd name="connsiteY24" fmla="*/ 1795939 h 1795939"/>
              <a:gd name="connsiteX25" fmla="*/ 2470074 w 7312301"/>
              <a:gd name="connsiteY25" fmla="*/ 1795939 h 1795939"/>
              <a:gd name="connsiteX26" fmla="*/ 2044876 w 7312301"/>
              <a:gd name="connsiteY26" fmla="*/ 1795939 h 1795939"/>
              <a:gd name="connsiteX27" fmla="*/ 1686815 w 7312301"/>
              <a:gd name="connsiteY27" fmla="*/ 1795939 h 1795939"/>
              <a:gd name="connsiteX28" fmla="*/ 1328754 w 7312301"/>
              <a:gd name="connsiteY28" fmla="*/ 1795939 h 1795939"/>
              <a:gd name="connsiteX29" fmla="*/ 299329 w 7312301"/>
              <a:gd name="connsiteY29" fmla="*/ 1795939 h 1795939"/>
              <a:gd name="connsiteX30" fmla="*/ 0 w 7312301"/>
              <a:gd name="connsiteY30" fmla="*/ 1496610 h 1795939"/>
              <a:gd name="connsiteX31" fmla="*/ 0 w 7312301"/>
              <a:gd name="connsiteY31" fmla="*/ 909942 h 1795939"/>
              <a:gd name="connsiteX32" fmla="*/ 0 w 7312301"/>
              <a:gd name="connsiteY32" fmla="*/ 299329 h 179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12301" h="1795939" extrusionOk="0">
                <a:moveTo>
                  <a:pt x="0" y="299329"/>
                </a:moveTo>
                <a:cubicBezTo>
                  <a:pt x="39137" y="163327"/>
                  <a:pt x="158912" y="-2821"/>
                  <a:pt x="299329" y="0"/>
                </a:cubicBezTo>
                <a:cubicBezTo>
                  <a:pt x="539323" y="-4586"/>
                  <a:pt x="712734" y="65811"/>
                  <a:pt x="993072" y="0"/>
                </a:cubicBezTo>
                <a:cubicBezTo>
                  <a:pt x="1273410" y="-65811"/>
                  <a:pt x="1482209" y="47554"/>
                  <a:pt x="1686815" y="0"/>
                </a:cubicBezTo>
                <a:cubicBezTo>
                  <a:pt x="1891421" y="-47554"/>
                  <a:pt x="2054183" y="51279"/>
                  <a:pt x="2246285" y="0"/>
                </a:cubicBezTo>
                <a:cubicBezTo>
                  <a:pt x="2438387" y="-51279"/>
                  <a:pt x="2671826" y="11005"/>
                  <a:pt x="2940029" y="0"/>
                </a:cubicBezTo>
                <a:cubicBezTo>
                  <a:pt x="3208232" y="-11005"/>
                  <a:pt x="3357277" y="63457"/>
                  <a:pt x="3633772" y="0"/>
                </a:cubicBezTo>
                <a:cubicBezTo>
                  <a:pt x="3910267" y="-63457"/>
                  <a:pt x="3942448" y="32906"/>
                  <a:pt x="4126106" y="0"/>
                </a:cubicBezTo>
                <a:cubicBezTo>
                  <a:pt x="4309764" y="-32906"/>
                  <a:pt x="4464662" y="37184"/>
                  <a:pt x="4618439" y="0"/>
                </a:cubicBezTo>
                <a:cubicBezTo>
                  <a:pt x="4772216" y="-37184"/>
                  <a:pt x="4835863" y="37058"/>
                  <a:pt x="5043637" y="0"/>
                </a:cubicBezTo>
                <a:cubicBezTo>
                  <a:pt x="5251411" y="-37058"/>
                  <a:pt x="5356331" y="9936"/>
                  <a:pt x="5535971" y="0"/>
                </a:cubicBezTo>
                <a:cubicBezTo>
                  <a:pt x="5715611" y="-9936"/>
                  <a:pt x="5794779" y="43842"/>
                  <a:pt x="5961168" y="0"/>
                </a:cubicBezTo>
                <a:cubicBezTo>
                  <a:pt x="6127557" y="-43842"/>
                  <a:pt x="6294841" y="48715"/>
                  <a:pt x="6386365" y="0"/>
                </a:cubicBezTo>
                <a:cubicBezTo>
                  <a:pt x="6477889" y="-48715"/>
                  <a:pt x="6742939" y="24259"/>
                  <a:pt x="7012972" y="0"/>
                </a:cubicBezTo>
                <a:cubicBezTo>
                  <a:pt x="7186395" y="17141"/>
                  <a:pt x="7309593" y="158589"/>
                  <a:pt x="7312301" y="299329"/>
                </a:cubicBezTo>
                <a:cubicBezTo>
                  <a:pt x="7321408" y="496947"/>
                  <a:pt x="7295412" y="599457"/>
                  <a:pt x="7312301" y="874024"/>
                </a:cubicBezTo>
                <a:cubicBezTo>
                  <a:pt x="7329190" y="1148592"/>
                  <a:pt x="7295433" y="1221918"/>
                  <a:pt x="7312301" y="1496610"/>
                </a:cubicBezTo>
                <a:cubicBezTo>
                  <a:pt x="7310224" y="1698067"/>
                  <a:pt x="7155361" y="1831578"/>
                  <a:pt x="7012972" y="1795939"/>
                </a:cubicBezTo>
                <a:cubicBezTo>
                  <a:pt x="6861570" y="1799378"/>
                  <a:pt x="6729740" y="1755383"/>
                  <a:pt x="6587775" y="1795939"/>
                </a:cubicBezTo>
                <a:cubicBezTo>
                  <a:pt x="6445810" y="1836495"/>
                  <a:pt x="6309983" y="1790190"/>
                  <a:pt x="6162577" y="1795939"/>
                </a:cubicBezTo>
                <a:cubicBezTo>
                  <a:pt x="6015171" y="1801688"/>
                  <a:pt x="5814142" y="1737762"/>
                  <a:pt x="5670243" y="1795939"/>
                </a:cubicBezTo>
                <a:cubicBezTo>
                  <a:pt x="5526344" y="1854116"/>
                  <a:pt x="5339546" y="1723353"/>
                  <a:pt x="5043637" y="1795939"/>
                </a:cubicBezTo>
                <a:cubicBezTo>
                  <a:pt x="4747728" y="1868525"/>
                  <a:pt x="4611661" y="1726565"/>
                  <a:pt x="4349894" y="1795939"/>
                </a:cubicBezTo>
                <a:cubicBezTo>
                  <a:pt x="4088127" y="1865313"/>
                  <a:pt x="3877887" y="1769353"/>
                  <a:pt x="3656151" y="1795939"/>
                </a:cubicBezTo>
                <a:cubicBezTo>
                  <a:pt x="3434415" y="1822525"/>
                  <a:pt x="3225535" y="1780145"/>
                  <a:pt x="3029544" y="1795939"/>
                </a:cubicBezTo>
                <a:cubicBezTo>
                  <a:pt x="2833553" y="1811733"/>
                  <a:pt x="2712857" y="1776213"/>
                  <a:pt x="2470074" y="1795939"/>
                </a:cubicBezTo>
                <a:cubicBezTo>
                  <a:pt x="2227291" y="1815665"/>
                  <a:pt x="2183251" y="1784549"/>
                  <a:pt x="2044876" y="1795939"/>
                </a:cubicBezTo>
                <a:cubicBezTo>
                  <a:pt x="1906501" y="1807329"/>
                  <a:pt x="1769552" y="1777157"/>
                  <a:pt x="1686815" y="1795939"/>
                </a:cubicBezTo>
                <a:cubicBezTo>
                  <a:pt x="1604078" y="1814721"/>
                  <a:pt x="1440490" y="1763604"/>
                  <a:pt x="1328754" y="1795939"/>
                </a:cubicBezTo>
                <a:cubicBezTo>
                  <a:pt x="1217018" y="1828274"/>
                  <a:pt x="570191" y="1711441"/>
                  <a:pt x="299329" y="1795939"/>
                </a:cubicBezTo>
                <a:cubicBezTo>
                  <a:pt x="132160" y="1815260"/>
                  <a:pt x="13705" y="1626415"/>
                  <a:pt x="0" y="1496610"/>
                </a:cubicBezTo>
                <a:cubicBezTo>
                  <a:pt x="-36157" y="1243355"/>
                  <a:pt x="67516" y="1134101"/>
                  <a:pt x="0" y="909942"/>
                </a:cubicBezTo>
                <a:cubicBezTo>
                  <a:pt x="-67516" y="685783"/>
                  <a:pt x="58961" y="559489"/>
                  <a:pt x="0" y="299329"/>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85433CF-6776-5782-D011-AF3FD1041CED}"/>
              </a:ext>
            </a:extLst>
          </p:cNvPr>
          <p:cNvSpPr txBox="1"/>
          <p:nvPr/>
        </p:nvSpPr>
        <p:spPr>
          <a:xfrm>
            <a:off x="8198249" y="3150647"/>
            <a:ext cx="4269614" cy="954107"/>
          </a:xfrm>
          <a:prstGeom prst="rect">
            <a:avLst/>
          </a:prstGeom>
          <a:noFill/>
        </p:spPr>
        <p:txBody>
          <a:bodyPr wrap="square" rtlCol="0">
            <a:spAutoFit/>
          </a:bodyPr>
          <a:lstStyle/>
          <a:p>
            <a:r>
              <a:rPr lang="zh-CN" altLang="en-US" sz="2800" b="1" dirty="0">
                <a:solidFill>
                  <a:schemeClr val="accent1"/>
                </a:solidFill>
              </a:rPr>
              <a:t>初始化，进行重置其实位置位于右上角</a:t>
            </a:r>
          </a:p>
        </p:txBody>
      </p:sp>
      <p:sp>
        <p:nvSpPr>
          <p:cNvPr id="13" name="矩形: 圆角 12">
            <a:extLst>
              <a:ext uri="{FF2B5EF4-FFF2-40B4-BE49-F238E27FC236}">
                <a16:creationId xmlns:a16="http://schemas.microsoft.com/office/drawing/2014/main" id="{052A46A1-031C-471C-6F65-D4768ED8D814}"/>
              </a:ext>
            </a:extLst>
          </p:cNvPr>
          <p:cNvSpPr/>
          <p:nvPr/>
        </p:nvSpPr>
        <p:spPr>
          <a:xfrm>
            <a:off x="885947" y="4688439"/>
            <a:ext cx="7312301" cy="1795939"/>
          </a:xfrm>
          <a:custGeom>
            <a:avLst/>
            <a:gdLst>
              <a:gd name="connsiteX0" fmla="*/ 0 w 7312301"/>
              <a:gd name="connsiteY0" fmla="*/ 299329 h 1795939"/>
              <a:gd name="connsiteX1" fmla="*/ 299329 w 7312301"/>
              <a:gd name="connsiteY1" fmla="*/ 0 h 1795939"/>
              <a:gd name="connsiteX2" fmla="*/ 993072 w 7312301"/>
              <a:gd name="connsiteY2" fmla="*/ 0 h 1795939"/>
              <a:gd name="connsiteX3" fmla="*/ 1686815 w 7312301"/>
              <a:gd name="connsiteY3" fmla="*/ 0 h 1795939"/>
              <a:gd name="connsiteX4" fmla="*/ 2246285 w 7312301"/>
              <a:gd name="connsiteY4" fmla="*/ 0 h 1795939"/>
              <a:gd name="connsiteX5" fmla="*/ 2940029 w 7312301"/>
              <a:gd name="connsiteY5" fmla="*/ 0 h 1795939"/>
              <a:gd name="connsiteX6" fmla="*/ 3633772 w 7312301"/>
              <a:gd name="connsiteY6" fmla="*/ 0 h 1795939"/>
              <a:gd name="connsiteX7" fmla="*/ 4126106 w 7312301"/>
              <a:gd name="connsiteY7" fmla="*/ 0 h 1795939"/>
              <a:gd name="connsiteX8" fmla="*/ 4618439 w 7312301"/>
              <a:gd name="connsiteY8" fmla="*/ 0 h 1795939"/>
              <a:gd name="connsiteX9" fmla="*/ 5043637 w 7312301"/>
              <a:gd name="connsiteY9" fmla="*/ 0 h 1795939"/>
              <a:gd name="connsiteX10" fmla="*/ 5535971 w 7312301"/>
              <a:gd name="connsiteY10" fmla="*/ 0 h 1795939"/>
              <a:gd name="connsiteX11" fmla="*/ 5961168 w 7312301"/>
              <a:gd name="connsiteY11" fmla="*/ 0 h 1795939"/>
              <a:gd name="connsiteX12" fmla="*/ 6386365 w 7312301"/>
              <a:gd name="connsiteY12" fmla="*/ 0 h 1795939"/>
              <a:gd name="connsiteX13" fmla="*/ 7012972 w 7312301"/>
              <a:gd name="connsiteY13" fmla="*/ 0 h 1795939"/>
              <a:gd name="connsiteX14" fmla="*/ 7312301 w 7312301"/>
              <a:gd name="connsiteY14" fmla="*/ 299329 h 1795939"/>
              <a:gd name="connsiteX15" fmla="*/ 7312301 w 7312301"/>
              <a:gd name="connsiteY15" fmla="*/ 874024 h 1795939"/>
              <a:gd name="connsiteX16" fmla="*/ 7312301 w 7312301"/>
              <a:gd name="connsiteY16" fmla="*/ 1496610 h 1795939"/>
              <a:gd name="connsiteX17" fmla="*/ 7012972 w 7312301"/>
              <a:gd name="connsiteY17" fmla="*/ 1795939 h 1795939"/>
              <a:gd name="connsiteX18" fmla="*/ 6587775 w 7312301"/>
              <a:gd name="connsiteY18" fmla="*/ 1795939 h 1795939"/>
              <a:gd name="connsiteX19" fmla="*/ 6162577 w 7312301"/>
              <a:gd name="connsiteY19" fmla="*/ 1795939 h 1795939"/>
              <a:gd name="connsiteX20" fmla="*/ 5670243 w 7312301"/>
              <a:gd name="connsiteY20" fmla="*/ 1795939 h 1795939"/>
              <a:gd name="connsiteX21" fmla="*/ 5043637 w 7312301"/>
              <a:gd name="connsiteY21" fmla="*/ 1795939 h 1795939"/>
              <a:gd name="connsiteX22" fmla="*/ 4349894 w 7312301"/>
              <a:gd name="connsiteY22" fmla="*/ 1795939 h 1795939"/>
              <a:gd name="connsiteX23" fmla="*/ 3656151 w 7312301"/>
              <a:gd name="connsiteY23" fmla="*/ 1795939 h 1795939"/>
              <a:gd name="connsiteX24" fmla="*/ 3029544 w 7312301"/>
              <a:gd name="connsiteY24" fmla="*/ 1795939 h 1795939"/>
              <a:gd name="connsiteX25" fmla="*/ 2470074 w 7312301"/>
              <a:gd name="connsiteY25" fmla="*/ 1795939 h 1795939"/>
              <a:gd name="connsiteX26" fmla="*/ 2044876 w 7312301"/>
              <a:gd name="connsiteY26" fmla="*/ 1795939 h 1795939"/>
              <a:gd name="connsiteX27" fmla="*/ 1686815 w 7312301"/>
              <a:gd name="connsiteY27" fmla="*/ 1795939 h 1795939"/>
              <a:gd name="connsiteX28" fmla="*/ 1328754 w 7312301"/>
              <a:gd name="connsiteY28" fmla="*/ 1795939 h 1795939"/>
              <a:gd name="connsiteX29" fmla="*/ 299329 w 7312301"/>
              <a:gd name="connsiteY29" fmla="*/ 1795939 h 1795939"/>
              <a:gd name="connsiteX30" fmla="*/ 0 w 7312301"/>
              <a:gd name="connsiteY30" fmla="*/ 1496610 h 1795939"/>
              <a:gd name="connsiteX31" fmla="*/ 0 w 7312301"/>
              <a:gd name="connsiteY31" fmla="*/ 909942 h 1795939"/>
              <a:gd name="connsiteX32" fmla="*/ 0 w 7312301"/>
              <a:gd name="connsiteY32" fmla="*/ 299329 h 179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12301" h="1795939" extrusionOk="0">
                <a:moveTo>
                  <a:pt x="0" y="299329"/>
                </a:moveTo>
                <a:cubicBezTo>
                  <a:pt x="39137" y="163327"/>
                  <a:pt x="158912" y="-2821"/>
                  <a:pt x="299329" y="0"/>
                </a:cubicBezTo>
                <a:cubicBezTo>
                  <a:pt x="539323" y="-4586"/>
                  <a:pt x="712734" y="65811"/>
                  <a:pt x="993072" y="0"/>
                </a:cubicBezTo>
                <a:cubicBezTo>
                  <a:pt x="1273410" y="-65811"/>
                  <a:pt x="1482209" y="47554"/>
                  <a:pt x="1686815" y="0"/>
                </a:cubicBezTo>
                <a:cubicBezTo>
                  <a:pt x="1891421" y="-47554"/>
                  <a:pt x="2054183" y="51279"/>
                  <a:pt x="2246285" y="0"/>
                </a:cubicBezTo>
                <a:cubicBezTo>
                  <a:pt x="2438387" y="-51279"/>
                  <a:pt x="2671826" y="11005"/>
                  <a:pt x="2940029" y="0"/>
                </a:cubicBezTo>
                <a:cubicBezTo>
                  <a:pt x="3208232" y="-11005"/>
                  <a:pt x="3357277" y="63457"/>
                  <a:pt x="3633772" y="0"/>
                </a:cubicBezTo>
                <a:cubicBezTo>
                  <a:pt x="3910267" y="-63457"/>
                  <a:pt x="3942448" y="32906"/>
                  <a:pt x="4126106" y="0"/>
                </a:cubicBezTo>
                <a:cubicBezTo>
                  <a:pt x="4309764" y="-32906"/>
                  <a:pt x="4464662" y="37184"/>
                  <a:pt x="4618439" y="0"/>
                </a:cubicBezTo>
                <a:cubicBezTo>
                  <a:pt x="4772216" y="-37184"/>
                  <a:pt x="4835863" y="37058"/>
                  <a:pt x="5043637" y="0"/>
                </a:cubicBezTo>
                <a:cubicBezTo>
                  <a:pt x="5251411" y="-37058"/>
                  <a:pt x="5356331" y="9936"/>
                  <a:pt x="5535971" y="0"/>
                </a:cubicBezTo>
                <a:cubicBezTo>
                  <a:pt x="5715611" y="-9936"/>
                  <a:pt x="5794779" y="43842"/>
                  <a:pt x="5961168" y="0"/>
                </a:cubicBezTo>
                <a:cubicBezTo>
                  <a:pt x="6127557" y="-43842"/>
                  <a:pt x="6294841" y="48715"/>
                  <a:pt x="6386365" y="0"/>
                </a:cubicBezTo>
                <a:cubicBezTo>
                  <a:pt x="6477889" y="-48715"/>
                  <a:pt x="6742939" y="24259"/>
                  <a:pt x="7012972" y="0"/>
                </a:cubicBezTo>
                <a:cubicBezTo>
                  <a:pt x="7186395" y="17141"/>
                  <a:pt x="7309593" y="158589"/>
                  <a:pt x="7312301" y="299329"/>
                </a:cubicBezTo>
                <a:cubicBezTo>
                  <a:pt x="7321408" y="496947"/>
                  <a:pt x="7295412" y="599457"/>
                  <a:pt x="7312301" y="874024"/>
                </a:cubicBezTo>
                <a:cubicBezTo>
                  <a:pt x="7329190" y="1148592"/>
                  <a:pt x="7295433" y="1221918"/>
                  <a:pt x="7312301" y="1496610"/>
                </a:cubicBezTo>
                <a:cubicBezTo>
                  <a:pt x="7310224" y="1698067"/>
                  <a:pt x="7155361" y="1831578"/>
                  <a:pt x="7012972" y="1795939"/>
                </a:cubicBezTo>
                <a:cubicBezTo>
                  <a:pt x="6861570" y="1799378"/>
                  <a:pt x="6729740" y="1755383"/>
                  <a:pt x="6587775" y="1795939"/>
                </a:cubicBezTo>
                <a:cubicBezTo>
                  <a:pt x="6445810" y="1836495"/>
                  <a:pt x="6309983" y="1790190"/>
                  <a:pt x="6162577" y="1795939"/>
                </a:cubicBezTo>
                <a:cubicBezTo>
                  <a:pt x="6015171" y="1801688"/>
                  <a:pt x="5814142" y="1737762"/>
                  <a:pt x="5670243" y="1795939"/>
                </a:cubicBezTo>
                <a:cubicBezTo>
                  <a:pt x="5526344" y="1854116"/>
                  <a:pt x="5339546" y="1723353"/>
                  <a:pt x="5043637" y="1795939"/>
                </a:cubicBezTo>
                <a:cubicBezTo>
                  <a:pt x="4747728" y="1868525"/>
                  <a:pt x="4611661" y="1726565"/>
                  <a:pt x="4349894" y="1795939"/>
                </a:cubicBezTo>
                <a:cubicBezTo>
                  <a:pt x="4088127" y="1865313"/>
                  <a:pt x="3877887" y="1769353"/>
                  <a:pt x="3656151" y="1795939"/>
                </a:cubicBezTo>
                <a:cubicBezTo>
                  <a:pt x="3434415" y="1822525"/>
                  <a:pt x="3225535" y="1780145"/>
                  <a:pt x="3029544" y="1795939"/>
                </a:cubicBezTo>
                <a:cubicBezTo>
                  <a:pt x="2833553" y="1811733"/>
                  <a:pt x="2712857" y="1776213"/>
                  <a:pt x="2470074" y="1795939"/>
                </a:cubicBezTo>
                <a:cubicBezTo>
                  <a:pt x="2227291" y="1815665"/>
                  <a:pt x="2183251" y="1784549"/>
                  <a:pt x="2044876" y="1795939"/>
                </a:cubicBezTo>
                <a:cubicBezTo>
                  <a:pt x="1906501" y="1807329"/>
                  <a:pt x="1769552" y="1777157"/>
                  <a:pt x="1686815" y="1795939"/>
                </a:cubicBezTo>
                <a:cubicBezTo>
                  <a:pt x="1604078" y="1814721"/>
                  <a:pt x="1440490" y="1763604"/>
                  <a:pt x="1328754" y="1795939"/>
                </a:cubicBezTo>
                <a:cubicBezTo>
                  <a:pt x="1217018" y="1828274"/>
                  <a:pt x="570191" y="1711441"/>
                  <a:pt x="299329" y="1795939"/>
                </a:cubicBezTo>
                <a:cubicBezTo>
                  <a:pt x="132160" y="1815260"/>
                  <a:pt x="13705" y="1626415"/>
                  <a:pt x="0" y="1496610"/>
                </a:cubicBezTo>
                <a:cubicBezTo>
                  <a:pt x="-36157" y="1243355"/>
                  <a:pt x="67516" y="1134101"/>
                  <a:pt x="0" y="909942"/>
                </a:cubicBezTo>
                <a:cubicBezTo>
                  <a:pt x="-67516" y="685783"/>
                  <a:pt x="58961" y="559489"/>
                  <a:pt x="0" y="299329"/>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AC7AC13-A5F5-3B9A-FCF7-D78ABDE6B01F}"/>
              </a:ext>
            </a:extLst>
          </p:cNvPr>
          <p:cNvSpPr txBox="1"/>
          <p:nvPr/>
        </p:nvSpPr>
        <p:spPr>
          <a:xfrm>
            <a:off x="8198248" y="5229173"/>
            <a:ext cx="4269614" cy="523220"/>
          </a:xfrm>
          <a:prstGeom prst="rect">
            <a:avLst/>
          </a:prstGeom>
          <a:noFill/>
        </p:spPr>
        <p:txBody>
          <a:bodyPr wrap="square" rtlCol="0">
            <a:spAutoFit/>
          </a:bodyPr>
          <a:lstStyle/>
          <a:p>
            <a:r>
              <a:rPr lang="zh-CN" altLang="en-US" sz="2800" b="1" dirty="0">
                <a:solidFill>
                  <a:schemeClr val="accent1"/>
                </a:solidFill>
              </a:rPr>
              <a:t>支持设置新的起始位置</a:t>
            </a:r>
          </a:p>
        </p:txBody>
      </p:sp>
    </p:spTree>
    <p:extLst>
      <p:ext uri="{BB962C8B-B14F-4D97-AF65-F5344CB8AC3E}">
        <p14:creationId xmlns:p14="http://schemas.microsoft.com/office/powerpoint/2010/main" val="32891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48CCA-E928-E9EA-E52C-7ED87242FBDF}"/>
              </a:ext>
            </a:extLst>
          </p:cNvPr>
          <p:cNvSpPr>
            <a:spLocks noGrp="1"/>
          </p:cNvSpPr>
          <p:nvPr>
            <p:ph type="title"/>
          </p:nvPr>
        </p:nvSpPr>
        <p:spPr>
          <a:xfrm>
            <a:off x="0" y="109487"/>
            <a:ext cx="10515600" cy="450952"/>
          </a:xfrm>
        </p:spPr>
        <p:txBody>
          <a:bodyPr>
            <a:normAutofit fontScale="90000"/>
          </a:bodyPr>
          <a:lstStyle/>
          <a:p>
            <a:r>
              <a:rPr lang="zh-CN" altLang="en-US" sz="3200" b="1" dirty="0">
                <a:latin typeface="微软雅黑" panose="020B0503020204020204" pitchFamily="34" charset="-122"/>
                <a:ea typeface="微软雅黑" panose="020B0503020204020204" pitchFamily="34" charset="-122"/>
              </a:rPr>
              <a:t>策略实现</a:t>
            </a:r>
          </a:p>
        </p:txBody>
      </p:sp>
      <p:pic>
        <p:nvPicPr>
          <p:cNvPr id="5" name="图片 4">
            <a:extLst>
              <a:ext uri="{FF2B5EF4-FFF2-40B4-BE49-F238E27FC236}">
                <a16:creationId xmlns:a16="http://schemas.microsoft.com/office/drawing/2014/main" id="{B16943AC-A569-8BDE-081E-DA5291CD36D9}"/>
              </a:ext>
            </a:extLst>
          </p:cNvPr>
          <p:cNvPicPr>
            <a:picLocks noChangeAspect="1"/>
          </p:cNvPicPr>
          <p:nvPr/>
        </p:nvPicPr>
        <p:blipFill>
          <a:blip r:embed="rId2"/>
          <a:stretch>
            <a:fillRect/>
          </a:stretch>
        </p:blipFill>
        <p:spPr>
          <a:xfrm>
            <a:off x="98753" y="560439"/>
            <a:ext cx="9929720" cy="5860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80564952-87C1-AC95-1A5E-E27F64D8DEDE}"/>
              </a:ext>
            </a:extLst>
          </p:cNvPr>
          <p:cNvSpPr/>
          <p:nvPr/>
        </p:nvSpPr>
        <p:spPr>
          <a:xfrm>
            <a:off x="1365813" y="1182480"/>
            <a:ext cx="7906953" cy="634746"/>
          </a:xfrm>
          <a:custGeom>
            <a:avLst/>
            <a:gdLst>
              <a:gd name="connsiteX0" fmla="*/ 0 w 7906953"/>
              <a:gd name="connsiteY0" fmla="*/ 105793 h 634746"/>
              <a:gd name="connsiteX1" fmla="*/ 105793 w 7906953"/>
              <a:gd name="connsiteY1" fmla="*/ 0 h 634746"/>
              <a:gd name="connsiteX2" fmla="*/ 851652 w 7906953"/>
              <a:gd name="connsiteY2" fmla="*/ 0 h 634746"/>
              <a:gd name="connsiteX3" fmla="*/ 1597510 w 7906953"/>
              <a:gd name="connsiteY3" fmla="*/ 0 h 634746"/>
              <a:gd name="connsiteX4" fmla="*/ 2189462 w 7906953"/>
              <a:gd name="connsiteY4" fmla="*/ 0 h 634746"/>
              <a:gd name="connsiteX5" fmla="*/ 2935320 w 7906953"/>
              <a:gd name="connsiteY5" fmla="*/ 0 h 634746"/>
              <a:gd name="connsiteX6" fmla="*/ 3681179 w 7906953"/>
              <a:gd name="connsiteY6" fmla="*/ 0 h 634746"/>
              <a:gd name="connsiteX7" fmla="*/ 4196177 w 7906953"/>
              <a:gd name="connsiteY7" fmla="*/ 0 h 634746"/>
              <a:gd name="connsiteX8" fmla="*/ 4711174 w 7906953"/>
              <a:gd name="connsiteY8" fmla="*/ 0 h 634746"/>
              <a:gd name="connsiteX9" fmla="*/ 5149218 w 7906953"/>
              <a:gd name="connsiteY9" fmla="*/ 0 h 634746"/>
              <a:gd name="connsiteX10" fmla="*/ 5664216 w 7906953"/>
              <a:gd name="connsiteY10" fmla="*/ 0 h 634746"/>
              <a:gd name="connsiteX11" fmla="*/ 6102260 w 7906953"/>
              <a:gd name="connsiteY11" fmla="*/ 0 h 634746"/>
              <a:gd name="connsiteX12" fmla="*/ 6540304 w 7906953"/>
              <a:gd name="connsiteY12" fmla="*/ 0 h 634746"/>
              <a:gd name="connsiteX13" fmla="*/ 7209209 w 7906953"/>
              <a:gd name="connsiteY13" fmla="*/ 0 h 634746"/>
              <a:gd name="connsiteX14" fmla="*/ 7801160 w 7906953"/>
              <a:gd name="connsiteY14" fmla="*/ 0 h 634746"/>
              <a:gd name="connsiteX15" fmla="*/ 7906953 w 7906953"/>
              <a:gd name="connsiteY15" fmla="*/ 105793 h 634746"/>
              <a:gd name="connsiteX16" fmla="*/ 7906953 w 7906953"/>
              <a:gd name="connsiteY16" fmla="*/ 528953 h 634746"/>
              <a:gd name="connsiteX17" fmla="*/ 7801160 w 7906953"/>
              <a:gd name="connsiteY17" fmla="*/ 634746 h 634746"/>
              <a:gd name="connsiteX18" fmla="*/ 7363116 w 7906953"/>
              <a:gd name="connsiteY18" fmla="*/ 634746 h 634746"/>
              <a:gd name="connsiteX19" fmla="*/ 6925072 w 7906953"/>
              <a:gd name="connsiteY19" fmla="*/ 634746 h 634746"/>
              <a:gd name="connsiteX20" fmla="*/ 6410074 w 7906953"/>
              <a:gd name="connsiteY20" fmla="*/ 634746 h 634746"/>
              <a:gd name="connsiteX21" fmla="*/ 5741169 w 7906953"/>
              <a:gd name="connsiteY21" fmla="*/ 634746 h 634746"/>
              <a:gd name="connsiteX22" fmla="*/ 4995311 w 7906953"/>
              <a:gd name="connsiteY22" fmla="*/ 634746 h 634746"/>
              <a:gd name="connsiteX23" fmla="*/ 4249452 w 7906953"/>
              <a:gd name="connsiteY23" fmla="*/ 634746 h 634746"/>
              <a:gd name="connsiteX24" fmla="*/ 3580547 w 7906953"/>
              <a:gd name="connsiteY24" fmla="*/ 634746 h 634746"/>
              <a:gd name="connsiteX25" fmla="*/ 2988596 w 7906953"/>
              <a:gd name="connsiteY25" fmla="*/ 634746 h 634746"/>
              <a:gd name="connsiteX26" fmla="*/ 2550552 w 7906953"/>
              <a:gd name="connsiteY26" fmla="*/ 634746 h 634746"/>
              <a:gd name="connsiteX27" fmla="*/ 2189462 w 7906953"/>
              <a:gd name="connsiteY27" fmla="*/ 634746 h 634746"/>
              <a:gd name="connsiteX28" fmla="*/ 1828371 w 7906953"/>
              <a:gd name="connsiteY28" fmla="*/ 634746 h 634746"/>
              <a:gd name="connsiteX29" fmla="*/ 1236420 w 7906953"/>
              <a:gd name="connsiteY29" fmla="*/ 634746 h 634746"/>
              <a:gd name="connsiteX30" fmla="*/ 798376 w 7906953"/>
              <a:gd name="connsiteY30" fmla="*/ 634746 h 634746"/>
              <a:gd name="connsiteX31" fmla="*/ 105793 w 7906953"/>
              <a:gd name="connsiteY31" fmla="*/ 634746 h 634746"/>
              <a:gd name="connsiteX32" fmla="*/ 0 w 7906953"/>
              <a:gd name="connsiteY32" fmla="*/ 528953 h 634746"/>
              <a:gd name="connsiteX33" fmla="*/ 0 w 7906953"/>
              <a:gd name="connsiteY33" fmla="*/ 105793 h 63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06953" h="634746" extrusionOk="0">
                <a:moveTo>
                  <a:pt x="0" y="105793"/>
                </a:moveTo>
                <a:cubicBezTo>
                  <a:pt x="4453" y="50700"/>
                  <a:pt x="59506" y="-1376"/>
                  <a:pt x="105793" y="0"/>
                </a:cubicBezTo>
                <a:cubicBezTo>
                  <a:pt x="258822" y="-43720"/>
                  <a:pt x="686466" y="32312"/>
                  <a:pt x="851652" y="0"/>
                </a:cubicBezTo>
                <a:cubicBezTo>
                  <a:pt x="1016838" y="-32312"/>
                  <a:pt x="1236930" y="77437"/>
                  <a:pt x="1597510" y="0"/>
                </a:cubicBezTo>
                <a:cubicBezTo>
                  <a:pt x="1958090" y="-77437"/>
                  <a:pt x="1985031" y="61265"/>
                  <a:pt x="2189462" y="0"/>
                </a:cubicBezTo>
                <a:cubicBezTo>
                  <a:pt x="2393893" y="-61265"/>
                  <a:pt x="2685138" y="30696"/>
                  <a:pt x="2935320" y="0"/>
                </a:cubicBezTo>
                <a:cubicBezTo>
                  <a:pt x="3185502" y="-30696"/>
                  <a:pt x="3513873" y="85867"/>
                  <a:pt x="3681179" y="0"/>
                </a:cubicBezTo>
                <a:cubicBezTo>
                  <a:pt x="3848485" y="-85867"/>
                  <a:pt x="4071571" y="48011"/>
                  <a:pt x="4196177" y="0"/>
                </a:cubicBezTo>
                <a:cubicBezTo>
                  <a:pt x="4320783" y="-48011"/>
                  <a:pt x="4515240" y="61672"/>
                  <a:pt x="4711174" y="0"/>
                </a:cubicBezTo>
                <a:cubicBezTo>
                  <a:pt x="4907108" y="-61672"/>
                  <a:pt x="4952137" y="35699"/>
                  <a:pt x="5149218" y="0"/>
                </a:cubicBezTo>
                <a:cubicBezTo>
                  <a:pt x="5346299" y="-35699"/>
                  <a:pt x="5410171" y="53479"/>
                  <a:pt x="5664216" y="0"/>
                </a:cubicBezTo>
                <a:cubicBezTo>
                  <a:pt x="5918261" y="-53479"/>
                  <a:pt x="5999874" y="36732"/>
                  <a:pt x="6102260" y="0"/>
                </a:cubicBezTo>
                <a:cubicBezTo>
                  <a:pt x="6204646" y="-36732"/>
                  <a:pt x="6440375" y="36802"/>
                  <a:pt x="6540304" y="0"/>
                </a:cubicBezTo>
                <a:cubicBezTo>
                  <a:pt x="6640233" y="-36802"/>
                  <a:pt x="6982651" y="41369"/>
                  <a:pt x="7209209" y="0"/>
                </a:cubicBezTo>
                <a:cubicBezTo>
                  <a:pt x="7435767" y="-41369"/>
                  <a:pt x="7652875" y="44366"/>
                  <a:pt x="7801160" y="0"/>
                </a:cubicBezTo>
                <a:cubicBezTo>
                  <a:pt x="7853808" y="-5907"/>
                  <a:pt x="7907317" y="44985"/>
                  <a:pt x="7906953" y="105793"/>
                </a:cubicBezTo>
                <a:cubicBezTo>
                  <a:pt x="7913383" y="276988"/>
                  <a:pt x="7894740" y="414123"/>
                  <a:pt x="7906953" y="528953"/>
                </a:cubicBezTo>
                <a:cubicBezTo>
                  <a:pt x="7906525" y="594835"/>
                  <a:pt x="7851942" y="646631"/>
                  <a:pt x="7801160" y="634746"/>
                </a:cubicBezTo>
                <a:cubicBezTo>
                  <a:pt x="7620578" y="679887"/>
                  <a:pt x="7487010" y="585365"/>
                  <a:pt x="7363116" y="634746"/>
                </a:cubicBezTo>
                <a:cubicBezTo>
                  <a:pt x="7239222" y="684127"/>
                  <a:pt x="7127468" y="613535"/>
                  <a:pt x="6925072" y="634746"/>
                </a:cubicBezTo>
                <a:cubicBezTo>
                  <a:pt x="6722676" y="655957"/>
                  <a:pt x="6553693" y="598833"/>
                  <a:pt x="6410074" y="634746"/>
                </a:cubicBezTo>
                <a:cubicBezTo>
                  <a:pt x="6266455" y="670659"/>
                  <a:pt x="5958799" y="589495"/>
                  <a:pt x="5741169" y="634746"/>
                </a:cubicBezTo>
                <a:cubicBezTo>
                  <a:pt x="5523539" y="679997"/>
                  <a:pt x="5326636" y="549105"/>
                  <a:pt x="4995311" y="634746"/>
                </a:cubicBezTo>
                <a:cubicBezTo>
                  <a:pt x="4663986" y="720387"/>
                  <a:pt x="4597955" y="595625"/>
                  <a:pt x="4249452" y="634746"/>
                </a:cubicBezTo>
                <a:cubicBezTo>
                  <a:pt x="3900949" y="673867"/>
                  <a:pt x="3877068" y="623925"/>
                  <a:pt x="3580547" y="634746"/>
                </a:cubicBezTo>
                <a:cubicBezTo>
                  <a:pt x="3284027" y="645567"/>
                  <a:pt x="3255603" y="599286"/>
                  <a:pt x="2988596" y="634746"/>
                </a:cubicBezTo>
                <a:cubicBezTo>
                  <a:pt x="2721589" y="670206"/>
                  <a:pt x="2769174" y="588034"/>
                  <a:pt x="2550552" y="634746"/>
                </a:cubicBezTo>
                <a:cubicBezTo>
                  <a:pt x="2331930" y="681458"/>
                  <a:pt x="2295061" y="619995"/>
                  <a:pt x="2189462" y="634746"/>
                </a:cubicBezTo>
                <a:cubicBezTo>
                  <a:pt x="2083863" y="649497"/>
                  <a:pt x="1928239" y="611452"/>
                  <a:pt x="1828371" y="634746"/>
                </a:cubicBezTo>
                <a:cubicBezTo>
                  <a:pt x="1728503" y="658040"/>
                  <a:pt x="1403203" y="605629"/>
                  <a:pt x="1236420" y="634746"/>
                </a:cubicBezTo>
                <a:cubicBezTo>
                  <a:pt x="1069637" y="663863"/>
                  <a:pt x="946629" y="602242"/>
                  <a:pt x="798376" y="634746"/>
                </a:cubicBezTo>
                <a:cubicBezTo>
                  <a:pt x="650123" y="667250"/>
                  <a:pt x="346839" y="620411"/>
                  <a:pt x="105793" y="634746"/>
                </a:cubicBezTo>
                <a:cubicBezTo>
                  <a:pt x="45667" y="634758"/>
                  <a:pt x="336" y="574231"/>
                  <a:pt x="0" y="528953"/>
                </a:cubicBezTo>
                <a:cubicBezTo>
                  <a:pt x="-10077" y="444131"/>
                  <a:pt x="30668" y="294598"/>
                  <a:pt x="0" y="105793"/>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95DAF1E-97D7-63E6-5CED-912D8C7AD19D}"/>
              </a:ext>
            </a:extLst>
          </p:cNvPr>
          <p:cNvSpPr txBox="1"/>
          <p:nvPr/>
        </p:nvSpPr>
        <p:spPr>
          <a:xfrm>
            <a:off x="9311488" y="883909"/>
            <a:ext cx="2658640" cy="1384995"/>
          </a:xfrm>
          <a:prstGeom prst="rect">
            <a:avLst/>
          </a:prstGeom>
          <a:noFill/>
        </p:spPr>
        <p:txBody>
          <a:bodyPr wrap="square" rtlCol="0">
            <a:spAutoFit/>
          </a:bodyPr>
          <a:lstStyle/>
          <a:p>
            <a:r>
              <a:rPr lang="zh-CN" altLang="en-US" sz="2800" b="1" dirty="0">
                <a:solidFill>
                  <a:schemeClr val="accent1"/>
                </a:solidFill>
              </a:rPr>
              <a:t>三种策略（即状态</a:t>
            </a:r>
            <a:r>
              <a:rPr lang="en-US" altLang="zh-CN" sz="2800" b="1" dirty="0">
                <a:solidFill>
                  <a:schemeClr val="accent1"/>
                </a:solidFill>
              </a:rPr>
              <a:t>-</a:t>
            </a:r>
            <a:r>
              <a:rPr lang="zh-CN" altLang="en-US" sz="2800" b="1" dirty="0">
                <a:solidFill>
                  <a:schemeClr val="accent1"/>
                </a:solidFill>
              </a:rPr>
              <a:t>动作映射函数）</a:t>
            </a:r>
          </a:p>
        </p:txBody>
      </p:sp>
      <p:sp>
        <p:nvSpPr>
          <p:cNvPr id="8" name="矩形: 圆角 7">
            <a:extLst>
              <a:ext uri="{FF2B5EF4-FFF2-40B4-BE49-F238E27FC236}">
                <a16:creationId xmlns:a16="http://schemas.microsoft.com/office/drawing/2014/main" id="{DBD5E59A-E5D7-4E22-9169-2C493E30C4C9}"/>
              </a:ext>
            </a:extLst>
          </p:cNvPr>
          <p:cNvSpPr/>
          <p:nvPr/>
        </p:nvSpPr>
        <p:spPr>
          <a:xfrm>
            <a:off x="2418171" y="4609886"/>
            <a:ext cx="5846154" cy="945333"/>
          </a:xfrm>
          <a:custGeom>
            <a:avLst/>
            <a:gdLst>
              <a:gd name="connsiteX0" fmla="*/ 0 w 5846154"/>
              <a:gd name="connsiteY0" fmla="*/ 157559 h 945333"/>
              <a:gd name="connsiteX1" fmla="*/ 157559 w 5846154"/>
              <a:gd name="connsiteY1" fmla="*/ 0 h 945333"/>
              <a:gd name="connsiteX2" fmla="*/ 821283 w 5846154"/>
              <a:gd name="connsiteY2" fmla="*/ 0 h 945333"/>
              <a:gd name="connsiteX3" fmla="*/ 1485008 w 5846154"/>
              <a:gd name="connsiteY3" fmla="*/ 0 h 945333"/>
              <a:gd name="connsiteX4" fmla="*/ 2038111 w 5846154"/>
              <a:gd name="connsiteY4" fmla="*/ 0 h 945333"/>
              <a:gd name="connsiteX5" fmla="*/ 2701836 w 5846154"/>
              <a:gd name="connsiteY5" fmla="*/ 0 h 945333"/>
              <a:gd name="connsiteX6" fmla="*/ 3365560 w 5846154"/>
              <a:gd name="connsiteY6" fmla="*/ 0 h 945333"/>
              <a:gd name="connsiteX7" fmla="*/ 3863353 w 5846154"/>
              <a:gd name="connsiteY7" fmla="*/ 0 h 945333"/>
              <a:gd name="connsiteX8" fmla="*/ 4361146 w 5846154"/>
              <a:gd name="connsiteY8" fmla="*/ 0 h 945333"/>
              <a:gd name="connsiteX9" fmla="*/ 4803629 w 5846154"/>
              <a:gd name="connsiteY9" fmla="*/ 0 h 945333"/>
              <a:gd name="connsiteX10" fmla="*/ 5688595 w 5846154"/>
              <a:gd name="connsiteY10" fmla="*/ 0 h 945333"/>
              <a:gd name="connsiteX11" fmla="*/ 5846154 w 5846154"/>
              <a:gd name="connsiteY11" fmla="*/ 157559 h 945333"/>
              <a:gd name="connsiteX12" fmla="*/ 5846154 w 5846154"/>
              <a:gd name="connsiteY12" fmla="*/ 478969 h 945333"/>
              <a:gd name="connsiteX13" fmla="*/ 5846154 w 5846154"/>
              <a:gd name="connsiteY13" fmla="*/ 787774 h 945333"/>
              <a:gd name="connsiteX14" fmla="*/ 5688595 w 5846154"/>
              <a:gd name="connsiteY14" fmla="*/ 945333 h 945333"/>
              <a:gd name="connsiteX15" fmla="*/ 5246112 w 5846154"/>
              <a:gd name="connsiteY15" fmla="*/ 945333 h 945333"/>
              <a:gd name="connsiteX16" fmla="*/ 4582388 w 5846154"/>
              <a:gd name="connsiteY16" fmla="*/ 945333 h 945333"/>
              <a:gd name="connsiteX17" fmla="*/ 3918663 w 5846154"/>
              <a:gd name="connsiteY17" fmla="*/ 945333 h 945333"/>
              <a:gd name="connsiteX18" fmla="*/ 3420870 w 5846154"/>
              <a:gd name="connsiteY18" fmla="*/ 945333 h 945333"/>
              <a:gd name="connsiteX19" fmla="*/ 2978387 w 5846154"/>
              <a:gd name="connsiteY19" fmla="*/ 945333 h 945333"/>
              <a:gd name="connsiteX20" fmla="*/ 2480594 w 5846154"/>
              <a:gd name="connsiteY20" fmla="*/ 945333 h 945333"/>
              <a:gd name="connsiteX21" fmla="*/ 1872180 w 5846154"/>
              <a:gd name="connsiteY21" fmla="*/ 945333 h 945333"/>
              <a:gd name="connsiteX22" fmla="*/ 1208456 w 5846154"/>
              <a:gd name="connsiteY22" fmla="*/ 945333 h 945333"/>
              <a:gd name="connsiteX23" fmla="*/ 157559 w 5846154"/>
              <a:gd name="connsiteY23" fmla="*/ 945333 h 945333"/>
              <a:gd name="connsiteX24" fmla="*/ 0 w 5846154"/>
              <a:gd name="connsiteY24" fmla="*/ 787774 h 945333"/>
              <a:gd name="connsiteX25" fmla="*/ 0 w 5846154"/>
              <a:gd name="connsiteY25" fmla="*/ 478969 h 945333"/>
              <a:gd name="connsiteX26" fmla="*/ 0 w 5846154"/>
              <a:gd name="connsiteY26" fmla="*/ 157559 h 94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6154" h="945333" extrusionOk="0">
                <a:moveTo>
                  <a:pt x="0" y="157559"/>
                </a:moveTo>
                <a:cubicBezTo>
                  <a:pt x="11729" y="79327"/>
                  <a:pt x="91720" y="-2399"/>
                  <a:pt x="157559" y="0"/>
                </a:cubicBezTo>
                <a:cubicBezTo>
                  <a:pt x="485213" y="-19383"/>
                  <a:pt x="607040" y="3285"/>
                  <a:pt x="821283" y="0"/>
                </a:cubicBezTo>
                <a:cubicBezTo>
                  <a:pt x="1035526" y="-3285"/>
                  <a:pt x="1159493" y="39278"/>
                  <a:pt x="1485008" y="0"/>
                </a:cubicBezTo>
                <a:cubicBezTo>
                  <a:pt x="1810524" y="-39278"/>
                  <a:pt x="1855661" y="62872"/>
                  <a:pt x="2038111" y="0"/>
                </a:cubicBezTo>
                <a:cubicBezTo>
                  <a:pt x="2220561" y="-62872"/>
                  <a:pt x="2492930" y="22889"/>
                  <a:pt x="2701836" y="0"/>
                </a:cubicBezTo>
                <a:cubicBezTo>
                  <a:pt x="2910743" y="-22889"/>
                  <a:pt x="3056104" y="35973"/>
                  <a:pt x="3365560" y="0"/>
                </a:cubicBezTo>
                <a:cubicBezTo>
                  <a:pt x="3675016" y="-35973"/>
                  <a:pt x="3633497" y="17707"/>
                  <a:pt x="3863353" y="0"/>
                </a:cubicBezTo>
                <a:cubicBezTo>
                  <a:pt x="4093209" y="-17707"/>
                  <a:pt x="4254953" y="310"/>
                  <a:pt x="4361146" y="0"/>
                </a:cubicBezTo>
                <a:cubicBezTo>
                  <a:pt x="4467339" y="-310"/>
                  <a:pt x="4666844" y="1244"/>
                  <a:pt x="4803629" y="0"/>
                </a:cubicBezTo>
                <a:cubicBezTo>
                  <a:pt x="4940414" y="-1244"/>
                  <a:pt x="5278614" y="13098"/>
                  <a:pt x="5688595" y="0"/>
                </a:cubicBezTo>
                <a:cubicBezTo>
                  <a:pt x="5784743" y="21368"/>
                  <a:pt x="5847853" y="76435"/>
                  <a:pt x="5846154" y="157559"/>
                </a:cubicBezTo>
                <a:cubicBezTo>
                  <a:pt x="5850229" y="255884"/>
                  <a:pt x="5840294" y="360321"/>
                  <a:pt x="5846154" y="478969"/>
                </a:cubicBezTo>
                <a:cubicBezTo>
                  <a:pt x="5852014" y="597617"/>
                  <a:pt x="5839984" y="712286"/>
                  <a:pt x="5846154" y="787774"/>
                </a:cubicBezTo>
                <a:cubicBezTo>
                  <a:pt x="5833122" y="861474"/>
                  <a:pt x="5779525" y="919719"/>
                  <a:pt x="5688595" y="945333"/>
                </a:cubicBezTo>
                <a:cubicBezTo>
                  <a:pt x="5573626" y="955717"/>
                  <a:pt x="5338885" y="914960"/>
                  <a:pt x="5246112" y="945333"/>
                </a:cubicBezTo>
                <a:cubicBezTo>
                  <a:pt x="5153339" y="975706"/>
                  <a:pt x="4877920" y="873516"/>
                  <a:pt x="4582388" y="945333"/>
                </a:cubicBezTo>
                <a:cubicBezTo>
                  <a:pt x="4286856" y="1017150"/>
                  <a:pt x="4211217" y="943838"/>
                  <a:pt x="3918663" y="945333"/>
                </a:cubicBezTo>
                <a:cubicBezTo>
                  <a:pt x="3626109" y="946828"/>
                  <a:pt x="3555723" y="893628"/>
                  <a:pt x="3420870" y="945333"/>
                </a:cubicBezTo>
                <a:cubicBezTo>
                  <a:pt x="3286017" y="997038"/>
                  <a:pt x="3195718" y="920821"/>
                  <a:pt x="2978387" y="945333"/>
                </a:cubicBezTo>
                <a:cubicBezTo>
                  <a:pt x="2761056" y="969845"/>
                  <a:pt x="2666086" y="940956"/>
                  <a:pt x="2480594" y="945333"/>
                </a:cubicBezTo>
                <a:cubicBezTo>
                  <a:pt x="2295102" y="949710"/>
                  <a:pt x="2104889" y="907129"/>
                  <a:pt x="1872180" y="945333"/>
                </a:cubicBezTo>
                <a:cubicBezTo>
                  <a:pt x="1639471" y="983537"/>
                  <a:pt x="1379491" y="903976"/>
                  <a:pt x="1208456" y="945333"/>
                </a:cubicBezTo>
                <a:cubicBezTo>
                  <a:pt x="1037421" y="986690"/>
                  <a:pt x="508919" y="881420"/>
                  <a:pt x="157559" y="945333"/>
                </a:cubicBezTo>
                <a:cubicBezTo>
                  <a:pt x="84266" y="954392"/>
                  <a:pt x="9334" y="857345"/>
                  <a:pt x="0" y="787774"/>
                </a:cubicBezTo>
                <a:cubicBezTo>
                  <a:pt x="-6784" y="700982"/>
                  <a:pt x="33226" y="619436"/>
                  <a:pt x="0" y="478969"/>
                </a:cubicBezTo>
                <a:cubicBezTo>
                  <a:pt x="-33226" y="338502"/>
                  <a:pt x="5279" y="230766"/>
                  <a:pt x="0" y="157559"/>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7CB5C76-3C6F-367C-9837-2C14E9A51D63}"/>
              </a:ext>
            </a:extLst>
          </p:cNvPr>
          <p:cNvSpPr txBox="1"/>
          <p:nvPr/>
        </p:nvSpPr>
        <p:spPr>
          <a:xfrm>
            <a:off x="8443112" y="4609887"/>
            <a:ext cx="3684237" cy="954107"/>
          </a:xfrm>
          <a:prstGeom prst="rect">
            <a:avLst/>
          </a:prstGeom>
          <a:noFill/>
        </p:spPr>
        <p:txBody>
          <a:bodyPr wrap="square" rtlCol="0">
            <a:spAutoFit/>
          </a:bodyPr>
          <a:lstStyle/>
          <a:p>
            <a:r>
              <a:rPr lang="zh-CN" altLang="en-US" sz="2800" b="1" dirty="0">
                <a:solidFill>
                  <a:schemeClr val="accent1"/>
                </a:solidFill>
              </a:rPr>
              <a:t>随机策略</a:t>
            </a:r>
            <a:r>
              <a:rPr lang="en-US" altLang="zh-CN" sz="2800" b="1" dirty="0">
                <a:solidFill>
                  <a:schemeClr val="accent1"/>
                </a:solidFill>
              </a:rPr>
              <a:t>:</a:t>
            </a:r>
            <a:r>
              <a:rPr lang="zh-CN" altLang="en-US" sz="2800" b="1" dirty="0">
                <a:solidFill>
                  <a:schemeClr val="accent1"/>
                </a:solidFill>
              </a:rPr>
              <a:t>：四个动作等概率选择</a:t>
            </a:r>
          </a:p>
        </p:txBody>
      </p:sp>
      <p:sp>
        <p:nvSpPr>
          <p:cNvPr id="11" name="矩形: 圆角 10">
            <a:extLst>
              <a:ext uri="{FF2B5EF4-FFF2-40B4-BE49-F238E27FC236}">
                <a16:creationId xmlns:a16="http://schemas.microsoft.com/office/drawing/2014/main" id="{07F85F78-5E1B-E57F-FF3A-340B08FAD2BC}"/>
              </a:ext>
            </a:extLst>
          </p:cNvPr>
          <p:cNvSpPr/>
          <p:nvPr/>
        </p:nvSpPr>
        <p:spPr>
          <a:xfrm>
            <a:off x="2952536" y="5803181"/>
            <a:ext cx="5846154" cy="781440"/>
          </a:xfrm>
          <a:custGeom>
            <a:avLst/>
            <a:gdLst>
              <a:gd name="connsiteX0" fmla="*/ 0 w 5846154"/>
              <a:gd name="connsiteY0" fmla="*/ 130243 h 781440"/>
              <a:gd name="connsiteX1" fmla="*/ 130243 w 5846154"/>
              <a:gd name="connsiteY1" fmla="*/ 0 h 781440"/>
              <a:gd name="connsiteX2" fmla="*/ 800523 w 5846154"/>
              <a:gd name="connsiteY2" fmla="*/ 0 h 781440"/>
              <a:gd name="connsiteX3" fmla="*/ 1470803 w 5846154"/>
              <a:gd name="connsiteY3" fmla="*/ 0 h 781440"/>
              <a:gd name="connsiteX4" fmla="*/ 2029370 w 5846154"/>
              <a:gd name="connsiteY4" fmla="*/ 0 h 781440"/>
              <a:gd name="connsiteX5" fmla="*/ 2699650 w 5846154"/>
              <a:gd name="connsiteY5" fmla="*/ 0 h 781440"/>
              <a:gd name="connsiteX6" fmla="*/ 3369930 w 5846154"/>
              <a:gd name="connsiteY6" fmla="*/ 0 h 781440"/>
              <a:gd name="connsiteX7" fmla="*/ 3872641 w 5846154"/>
              <a:gd name="connsiteY7" fmla="*/ 0 h 781440"/>
              <a:gd name="connsiteX8" fmla="*/ 4375351 w 5846154"/>
              <a:gd name="connsiteY8" fmla="*/ 0 h 781440"/>
              <a:gd name="connsiteX9" fmla="*/ 4822204 w 5846154"/>
              <a:gd name="connsiteY9" fmla="*/ 0 h 781440"/>
              <a:gd name="connsiteX10" fmla="*/ 5715911 w 5846154"/>
              <a:gd name="connsiteY10" fmla="*/ 0 h 781440"/>
              <a:gd name="connsiteX11" fmla="*/ 5846154 w 5846154"/>
              <a:gd name="connsiteY11" fmla="*/ 130243 h 781440"/>
              <a:gd name="connsiteX12" fmla="*/ 5846154 w 5846154"/>
              <a:gd name="connsiteY12" fmla="*/ 651197 h 781440"/>
              <a:gd name="connsiteX13" fmla="*/ 5715911 w 5846154"/>
              <a:gd name="connsiteY13" fmla="*/ 781440 h 781440"/>
              <a:gd name="connsiteX14" fmla="*/ 5269058 w 5846154"/>
              <a:gd name="connsiteY14" fmla="*/ 781440 h 781440"/>
              <a:gd name="connsiteX15" fmla="*/ 4654634 w 5846154"/>
              <a:gd name="connsiteY15" fmla="*/ 781440 h 781440"/>
              <a:gd name="connsiteX16" fmla="*/ 3984354 w 5846154"/>
              <a:gd name="connsiteY16" fmla="*/ 781440 h 781440"/>
              <a:gd name="connsiteX17" fmla="*/ 3314074 w 5846154"/>
              <a:gd name="connsiteY17" fmla="*/ 781440 h 781440"/>
              <a:gd name="connsiteX18" fmla="*/ 2811364 w 5846154"/>
              <a:gd name="connsiteY18" fmla="*/ 781440 h 781440"/>
              <a:gd name="connsiteX19" fmla="*/ 2364510 w 5846154"/>
              <a:gd name="connsiteY19" fmla="*/ 781440 h 781440"/>
              <a:gd name="connsiteX20" fmla="*/ 1861800 w 5846154"/>
              <a:gd name="connsiteY20" fmla="*/ 781440 h 781440"/>
              <a:gd name="connsiteX21" fmla="*/ 1247377 w 5846154"/>
              <a:gd name="connsiteY21" fmla="*/ 781440 h 781440"/>
              <a:gd name="connsiteX22" fmla="*/ 130243 w 5846154"/>
              <a:gd name="connsiteY22" fmla="*/ 781440 h 781440"/>
              <a:gd name="connsiteX23" fmla="*/ 0 w 5846154"/>
              <a:gd name="connsiteY23" fmla="*/ 651197 h 781440"/>
              <a:gd name="connsiteX24" fmla="*/ 0 w 5846154"/>
              <a:gd name="connsiteY24" fmla="*/ 130243 h 78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46154" h="781440" extrusionOk="0">
                <a:moveTo>
                  <a:pt x="0" y="130243"/>
                </a:moveTo>
                <a:cubicBezTo>
                  <a:pt x="1920" y="59750"/>
                  <a:pt x="64708" y="-725"/>
                  <a:pt x="130243" y="0"/>
                </a:cubicBezTo>
                <a:cubicBezTo>
                  <a:pt x="370752" y="-23580"/>
                  <a:pt x="639832" y="15905"/>
                  <a:pt x="800523" y="0"/>
                </a:cubicBezTo>
                <a:cubicBezTo>
                  <a:pt x="961214" y="-15905"/>
                  <a:pt x="1190123" y="78807"/>
                  <a:pt x="1470803" y="0"/>
                </a:cubicBezTo>
                <a:cubicBezTo>
                  <a:pt x="1751483" y="-78807"/>
                  <a:pt x="1908886" y="40155"/>
                  <a:pt x="2029370" y="0"/>
                </a:cubicBezTo>
                <a:cubicBezTo>
                  <a:pt x="2149854" y="-40155"/>
                  <a:pt x="2517669" y="32315"/>
                  <a:pt x="2699650" y="0"/>
                </a:cubicBezTo>
                <a:cubicBezTo>
                  <a:pt x="2881631" y="-32315"/>
                  <a:pt x="3076753" y="31356"/>
                  <a:pt x="3369930" y="0"/>
                </a:cubicBezTo>
                <a:cubicBezTo>
                  <a:pt x="3663107" y="-31356"/>
                  <a:pt x="3663491" y="12971"/>
                  <a:pt x="3872641" y="0"/>
                </a:cubicBezTo>
                <a:cubicBezTo>
                  <a:pt x="4081791" y="-12971"/>
                  <a:pt x="4208218" y="18962"/>
                  <a:pt x="4375351" y="0"/>
                </a:cubicBezTo>
                <a:cubicBezTo>
                  <a:pt x="4542484" y="-18962"/>
                  <a:pt x="4600033" y="39055"/>
                  <a:pt x="4822204" y="0"/>
                </a:cubicBezTo>
                <a:cubicBezTo>
                  <a:pt x="5044375" y="-39055"/>
                  <a:pt x="5296021" y="42777"/>
                  <a:pt x="5715911" y="0"/>
                </a:cubicBezTo>
                <a:cubicBezTo>
                  <a:pt x="5793545" y="13347"/>
                  <a:pt x="5850859" y="74628"/>
                  <a:pt x="5846154" y="130243"/>
                </a:cubicBezTo>
                <a:cubicBezTo>
                  <a:pt x="5865238" y="314528"/>
                  <a:pt x="5790235" y="483172"/>
                  <a:pt x="5846154" y="651197"/>
                </a:cubicBezTo>
                <a:cubicBezTo>
                  <a:pt x="5854501" y="740774"/>
                  <a:pt x="5787014" y="788959"/>
                  <a:pt x="5715911" y="781440"/>
                </a:cubicBezTo>
                <a:cubicBezTo>
                  <a:pt x="5536350" y="798978"/>
                  <a:pt x="5483383" y="758132"/>
                  <a:pt x="5269058" y="781440"/>
                </a:cubicBezTo>
                <a:cubicBezTo>
                  <a:pt x="5054733" y="804748"/>
                  <a:pt x="4835029" y="778368"/>
                  <a:pt x="4654634" y="781440"/>
                </a:cubicBezTo>
                <a:cubicBezTo>
                  <a:pt x="4474239" y="784512"/>
                  <a:pt x="4211040" y="769059"/>
                  <a:pt x="3984354" y="781440"/>
                </a:cubicBezTo>
                <a:cubicBezTo>
                  <a:pt x="3757668" y="793821"/>
                  <a:pt x="3529955" y="765250"/>
                  <a:pt x="3314074" y="781440"/>
                </a:cubicBezTo>
                <a:cubicBezTo>
                  <a:pt x="3098193" y="797630"/>
                  <a:pt x="2934394" y="725820"/>
                  <a:pt x="2811364" y="781440"/>
                </a:cubicBezTo>
                <a:cubicBezTo>
                  <a:pt x="2688334" y="837060"/>
                  <a:pt x="2559297" y="770672"/>
                  <a:pt x="2364510" y="781440"/>
                </a:cubicBezTo>
                <a:cubicBezTo>
                  <a:pt x="2169723" y="792208"/>
                  <a:pt x="2047804" y="733513"/>
                  <a:pt x="1861800" y="781440"/>
                </a:cubicBezTo>
                <a:cubicBezTo>
                  <a:pt x="1675796" y="829367"/>
                  <a:pt x="1471895" y="745871"/>
                  <a:pt x="1247377" y="781440"/>
                </a:cubicBezTo>
                <a:cubicBezTo>
                  <a:pt x="1022859" y="817009"/>
                  <a:pt x="416972" y="743508"/>
                  <a:pt x="130243" y="781440"/>
                </a:cubicBezTo>
                <a:cubicBezTo>
                  <a:pt x="55928" y="775621"/>
                  <a:pt x="5306" y="735598"/>
                  <a:pt x="0" y="651197"/>
                </a:cubicBezTo>
                <a:cubicBezTo>
                  <a:pt x="-25491" y="404709"/>
                  <a:pt x="53668" y="338693"/>
                  <a:pt x="0" y="130243"/>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1A0305B-95EC-682B-9098-81173B1D7D02}"/>
              </a:ext>
            </a:extLst>
          </p:cNvPr>
          <p:cNvSpPr txBox="1"/>
          <p:nvPr/>
        </p:nvSpPr>
        <p:spPr>
          <a:xfrm>
            <a:off x="8798690" y="5630513"/>
            <a:ext cx="3684237" cy="954107"/>
          </a:xfrm>
          <a:prstGeom prst="rect">
            <a:avLst/>
          </a:prstGeom>
          <a:noFill/>
        </p:spPr>
        <p:txBody>
          <a:bodyPr wrap="square" rtlCol="0">
            <a:spAutoFit/>
          </a:bodyPr>
          <a:lstStyle/>
          <a:p>
            <a:r>
              <a:rPr lang="zh-CN" altLang="en-US" sz="2800" b="1" dirty="0">
                <a:solidFill>
                  <a:schemeClr val="accent1"/>
                </a:solidFill>
              </a:rPr>
              <a:t>确定性策略，也可以是</a:t>
            </a:r>
            <a:r>
              <a:rPr lang="en-US" altLang="zh-CN" sz="2800" b="1" dirty="0">
                <a:solidFill>
                  <a:schemeClr val="accent1"/>
                </a:solidFill>
              </a:rPr>
              <a:t>epsilon</a:t>
            </a:r>
            <a:r>
              <a:rPr lang="zh-CN" altLang="en-US" sz="2800" b="1" dirty="0">
                <a:solidFill>
                  <a:schemeClr val="accent1"/>
                </a:solidFill>
              </a:rPr>
              <a:t>贪心策略</a:t>
            </a:r>
          </a:p>
        </p:txBody>
      </p:sp>
      <p:sp>
        <p:nvSpPr>
          <p:cNvPr id="14" name="矩形: 圆角 13">
            <a:extLst>
              <a:ext uri="{FF2B5EF4-FFF2-40B4-BE49-F238E27FC236}">
                <a16:creationId xmlns:a16="http://schemas.microsoft.com/office/drawing/2014/main" id="{3EAF47D1-9DE0-18E7-27B9-7CA8DDE3B1C0}"/>
              </a:ext>
            </a:extLst>
          </p:cNvPr>
          <p:cNvSpPr/>
          <p:nvPr/>
        </p:nvSpPr>
        <p:spPr>
          <a:xfrm>
            <a:off x="1502806" y="3911745"/>
            <a:ext cx="3485883" cy="634650"/>
          </a:xfrm>
          <a:custGeom>
            <a:avLst/>
            <a:gdLst>
              <a:gd name="connsiteX0" fmla="*/ 0 w 3485883"/>
              <a:gd name="connsiteY0" fmla="*/ 105777 h 634650"/>
              <a:gd name="connsiteX1" fmla="*/ 105777 w 3485883"/>
              <a:gd name="connsiteY1" fmla="*/ 0 h 634650"/>
              <a:gd name="connsiteX2" fmla="*/ 716985 w 3485883"/>
              <a:gd name="connsiteY2" fmla="*/ 0 h 634650"/>
              <a:gd name="connsiteX3" fmla="*/ 1328193 w 3485883"/>
              <a:gd name="connsiteY3" fmla="*/ 0 h 634650"/>
              <a:gd name="connsiteX4" fmla="*/ 1873915 w 3485883"/>
              <a:gd name="connsiteY4" fmla="*/ 0 h 634650"/>
              <a:gd name="connsiteX5" fmla="*/ 2485123 w 3485883"/>
              <a:gd name="connsiteY5" fmla="*/ 0 h 634650"/>
              <a:gd name="connsiteX6" fmla="*/ 3380106 w 3485883"/>
              <a:gd name="connsiteY6" fmla="*/ 0 h 634650"/>
              <a:gd name="connsiteX7" fmla="*/ 3485883 w 3485883"/>
              <a:gd name="connsiteY7" fmla="*/ 105777 h 634650"/>
              <a:gd name="connsiteX8" fmla="*/ 3485883 w 3485883"/>
              <a:gd name="connsiteY8" fmla="*/ 528873 h 634650"/>
              <a:gd name="connsiteX9" fmla="*/ 3380106 w 3485883"/>
              <a:gd name="connsiteY9" fmla="*/ 634650 h 634650"/>
              <a:gd name="connsiteX10" fmla="*/ 2899871 w 3485883"/>
              <a:gd name="connsiteY10" fmla="*/ 634650 h 634650"/>
              <a:gd name="connsiteX11" fmla="*/ 2321406 w 3485883"/>
              <a:gd name="connsiteY11" fmla="*/ 634650 h 634650"/>
              <a:gd name="connsiteX12" fmla="*/ 1742942 w 3485883"/>
              <a:gd name="connsiteY12" fmla="*/ 634650 h 634650"/>
              <a:gd name="connsiteX13" fmla="*/ 1197220 w 3485883"/>
              <a:gd name="connsiteY13" fmla="*/ 634650 h 634650"/>
              <a:gd name="connsiteX14" fmla="*/ 716985 w 3485883"/>
              <a:gd name="connsiteY14" fmla="*/ 634650 h 634650"/>
              <a:gd name="connsiteX15" fmla="*/ 105777 w 3485883"/>
              <a:gd name="connsiteY15" fmla="*/ 634650 h 634650"/>
              <a:gd name="connsiteX16" fmla="*/ 0 w 3485883"/>
              <a:gd name="connsiteY16" fmla="*/ 528873 h 634650"/>
              <a:gd name="connsiteX17" fmla="*/ 0 w 3485883"/>
              <a:gd name="connsiteY17" fmla="*/ 105777 h 63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5883" h="634650" extrusionOk="0">
                <a:moveTo>
                  <a:pt x="0" y="105777"/>
                </a:moveTo>
                <a:cubicBezTo>
                  <a:pt x="10679" y="55356"/>
                  <a:pt x="51973" y="-523"/>
                  <a:pt x="105777" y="0"/>
                </a:cubicBezTo>
                <a:cubicBezTo>
                  <a:pt x="231088" y="-11874"/>
                  <a:pt x="449489" y="2863"/>
                  <a:pt x="716985" y="0"/>
                </a:cubicBezTo>
                <a:cubicBezTo>
                  <a:pt x="984481" y="-2863"/>
                  <a:pt x="1052096" y="30510"/>
                  <a:pt x="1328193" y="0"/>
                </a:cubicBezTo>
                <a:cubicBezTo>
                  <a:pt x="1604290" y="-30510"/>
                  <a:pt x="1720956" y="50413"/>
                  <a:pt x="1873915" y="0"/>
                </a:cubicBezTo>
                <a:cubicBezTo>
                  <a:pt x="2026874" y="-50413"/>
                  <a:pt x="2326772" y="20958"/>
                  <a:pt x="2485123" y="0"/>
                </a:cubicBezTo>
                <a:cubicBezTo>
                  <a:pt x="2643474" y="-20958"/>
                  <a:pt x="3062543" y="64876"/>
                  <a:pt x="3380106" y="0"/>
                </a:cubicBezTo>
                <a:cubicBezTo>
                  <a:pt x="3440038" y="1039"/>
                  <a:pt x="3482555" y="50031"/>
                  <a:pt x="3485883" y="105777"/>
                </a:cubicBezTo>
                <a:cubicBezTo>
                  <a:pt x="3515167" y="264648"/>
                  <a:pt x="3477870" y="420891"/>
                  <a:pt x="3485883" y="528873"/>
                </a:cubicBezTo>
                <a:cubicBezTo>
                  <a:pt x="3475646" y="592149"/>
                  <a:pt x="3450638" y="642517"/>
                  <a:pt x="3380106" y="634650"/>
                </a:cubicBezTo>
                <a:cubicBezTo>
                  <a:pt x="3261524" y="634937"/>
                  <a:pt x="3064056" y="631444"/>
                  <a:pt x="2899871" y="634650"/>
                </a:cubicBezTo>
                <a:cubicBezTo>
                  <a:pt x="2735686" y="637856"/>
                  <a:pt x="2581645" y="623304"/>
                  <a:pt x="2321406" y="634650"/>
                </a:cubicBezTo>
                <a:cubicBezTo>
                  <a:pt x="2061168" y="645996"/>
                  <a:pt x="1995040" y="592920"/>
                  <a:pt x="1742942" y="634650"/>
                </a:cubicBezTo>
                <a:cubicBezTo>
                  <a:pt x="1490844" y="676380"/>
                  <a:pt x="1375007" y="616001"/>
                  <a:pt x="1197220" y="634650"/>
                </a:cubicBezTo>
                <a:cubicBezTo>
                  <a:pt x="1019433" y="653299"/>
                  <a:pt x="936238" y="629322"/>
                  <a:pt x="716985" y="634650"/>
                </a:cubicBezTo>
                <a:cubicBezTo>
                  <a:pt x="497732" y="639978"/>
                  <a:pt x="327707" y="600215"/>
                  <a:pt x="105777" y="634650"/>
                </a:cubicBezTo>
                <a:cubicBezTo>
                  <a:pt x="46885" y="642888"/>
                  <a:pt x="-2141" y="590620"/>
                  <a:pt x="0" y="528873"/>
                </a:cubicBezTo>
                <a:cubicBezTo>
                  <a:pt x="-18314" y="379505"/>
                  <a:pt x="16434" y="205720"/>
                  <a:pt x="0" y="10577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7F87561F-6E62-AE2A-EF6C-804DACE11565}"/>
              </a:ext>
            </a:extLst>
          </p:cNvPr>
          <p:cNvSpPr txBox="1"/>
          <p:nvPr/>
        </p:nvSpPr>
        <p:spPr>
          <a:xfrm>
            <a:off x="5063613" y="3944228"/>
            <a:ext cx="4848516" cy="523220"/>
          </a:xfrm>
          <a:prstGeom prst="rect">
            <a:avLst/>
          </a:prstGeom>
          <a:noFill/>
        </p:spPr>
        <p:txBody>
          <a:bodyPr wrap="square" rtlCol="0">
            <a:spAutoFit/>
          </a:bodyPr>
          <a:lstStyle/>
          <a:p>
            <a:r>
              <a:rPr lang="zh-CN" altLang="en-US" sz="2800" b="1" dirty="0">
                <a:solidFill>
                  <a:schemeClr val="accent1"/>
                </a:solidFill>
              </a:rPr>
              <a:t>每个状态，设置要选择的动作</a:t>
            </a:r>
          </a:p>
        </p:txBody>
      </p:sp>
    </p:spTree>
    <p:extLst>
      <p:ext uri="{BB962C8B-B14F-4D97-AF65-F5344CB8AC3E}">
        <p14:creationId xmlns:p14="http://schemas.microsoft.com/office/powerpoint/2010/main" val="42763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1" grpId="0" animBg="1"/>
      <p:bldP spid="12"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C29A028-A439-6217-443B-D903B33A820D}"/>
                  </a:ext>
                </a:extLst>
              </p:cNvPr>
              <p:cNvSpPr>
                <a:spLocks noGrp="1"/>
              </p:cNvSpPr>
              <p:nvPr>
                <p:ph type="title"/>
              </p:nvPr>
            </p:nvSpPr>
            <p:spPr>
              <a:xfrm>
                <a:off x="0" y="34588"/>
                <a:ext cx="10515600" cy="1015663"/>
              </a:xfrm>
            </p:spPr>
            <p:txBody>
              <a:bodyPr>
                <a:normAutofit/>
              </a:bodyPr>
              <a:lstStyle/>
              <a:p>
                <a14:m>
                  <m:oMath xmlns:m="http://schemas.openxmlformats.org/officeDocument/2006/math">
                    <m:sSub>
                      <m:sSubPr>
                        <m:ctrlPr>
                          <a:rPr lang="en-US" altLang="zh-CN" sz="3200" b="1" i="1">
                            <a:latin typeface="Cambria Math" panose="02040503050406030204" pitchFamily="18" charset="0"/>
                            <a:ea typeface="微软雅黑" panose="020B0503020204020204" pitchFamily="34" charset="-122"/>
                          </a:rPr>
                        </m:ctrlPr>
                      </m:sSubPr>
                      <m:e>
                        <m:r>
                          <a:rPr lang="en-US" altLang="zh-CN" sz="3200" b="1">
                            <a:latin typeface="Cambria Math" panose="02040503050406030204" pitchFamily="18" charset="0"/>
                            <a:ea typeface="微软雅黑" panose="020B0503020204020204" pitchFamily="34" charset="-122"/>
                          </a:rPr>
                          <m:t>𝐺</m:t>
                        </m:r>
                      </m:e>
                      <m:sub>
                        <m:r>
                          <a:rPr lang="en-US" altLang="zh-CN" sz="3200" b="1">
                            <a:latin typeface="Cambria Math" panose="02040503050406030204" pitchFamily="18" charset="0"/>
                            <a:ea typeface="微软雅黑" panose="020B0503020204020204" pitchFamily="34" charset="-122"/>
                          </a:rPr>
                          <m:t>𝑡</m:t>
                        </m:r>
                      </m:sub>
                    </m:sSub>
                    <m:r>
                      <a:rPr lang="zh-CN" altLang="en-US" sz="3200" b="1">
                        <a:latin typeface="Cambria Math" panose="02040503050406030204" pitchFamily="18" charset="0"/>
                        <a:ea typeface="微软雅黑" panose="020B0503020204020204" pitchFamily="34" charset="-122"/>
                      </a:rPr>
                      <m:t>和</m:t>
                    </m:r>
                    <m:sSub>
                      <m:sSubPr>
                        <m:ctrlPr>
                          <a:rPr lang="en-US" altLang="zh-CN" sz="3200" b="1" i="1">
                            <a:latin typeface="Cambria Math" panose="02040503050406030204" pitchFamily="18" charset="0"/>
                            <a:ea typeface="微软雅黑" panose="020B0503020204020204" pitchFamily="34" charset="-122"/>
                          </a:rPr>
                        </m:ctrlPr>
                      </m:sSubPr>
                      <m:e>
                        <m:r>
                          <a:rPr lang="en-US" altLang="zh-CN" sz="3200" b="1">
                            <a:latin typeface="Cambria Math" panose="02040503050406030204" pitchFamily="18" charset="0"/>
                            <a:ea typeface="微软雅黑" panose="020B0503020204020204" pitchFamily="34" charset="-122"/>
                          </a:rPr>
                          <m:t>𝐺</m:t>
                        </m:r>
                      </m:e>
                      <m:sub>
                        <m:r>
                          <a:rPr lang="en-US" altLang="zh-CN" sz="3200" b="1">
                            <a:latin typeface="Cambria Math" panose="02040503050406030204" pitchFamily="18" charset="0"/>
                            <a:ea typeface="微软雅黑" panose="020B0503020204020204" pitchFamily="34" charset="-122"/>
                          </a:rPr>
                          <m:t>𝑡</m:t>
                        </m:r>
                        <m:r>
                          <a:rPr lang="en-US" altLang="zh-CN" sz="3200" b="1">
                            <a:latin typeface="Cambria Math" panose="02040503050406030204" pitchFamily="18" charset="0"/>
                            <a:ea typeface="微软雅黑" panose="020B0503020204020204" pitchFamily="34" charset="-122"/>
                          </a:rPr>
                          <m:t>+1</m:t>
                        </m:r>
                      </m:sub>
                    </m:sSub>
                  </m:oMath>
                </a14:m>
                <a:r>
                  <a:rPr lang="zh-CN" altLang="en-US" sz="3200" b="1" dirty="0">
                    <a:latin typeface="微软雅黑" panose="020B0503020204020204" pitchFamily="34" charset="-122"/>
                    <a:ea typeface="微软雅黑" panose="020B0503020204020204" pitchFamily="34" charset="-122"/>
                  </a:rPr>
                  <a:t>计算回报的关系</a:t>
                </a: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回顾</a:t>
                </a:r>
              </a:p>
            </p:txBody>
          </p:sp>
        </mc:Choice>
        <mc:Fallback xmlns="">
          <p:sp>
            <p:nvSpPr>
              <p:cNvPr id="2" name="标题 1">
                <a:extLst>
                  <a:ext uri="{FF2B5EF4-FFF2-40B4-BE49-F238E27FC236}">
                    <a16:creationId xmlns:a16="http://schemas.microsoft.com/office/drawing/2014/main" id="{5C29A028-A439-6217-443B-D903B33A820D}"/>
                  </a:ext>
                </a:extLst>
              </p:cNvPr>
              <p:cNvSpPr>
                <a:spLocks noGrp="1" noRot="1" noChangeAspect="1" noMove="1" noResize="1" noEditPoints="1" noAdjustHandles="1" noChangeArrowheads="1" noChangeShapeType="1" noTextEdit="1"/>
              </p:cNvSpPr>
              <p:nvPr>
                <p:ph type="title"/>
              </p:nvPr>
            </p:nvSpPr>
            <p:spPr>
              <a:xfrm>
                <a:off x="0" y="34588"/>
                <a:ext cx="10515600" cy="1015663"/>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555B0C8-1DA8-E1E3-872D-309E5F881175}"/>
                  </a:ext>
                </a:extLst>
              </p:cNvPr>
              <p:cNvSpPr txBox="1"/>
              <p:nvPr/>
            </p:nvSpPr>
            <p:spPr>
              <a:xfrm>
                <a:off x="749300" y="1618072"/>
                <a:ext cx="6975474" cy="1696875"/>
              </a:xfrm>
              <a:prstGeom prst="rect">
                <a:avLst/>
              </a:prstGeom>
              <a:noFill/>
              <a:ln>
                <a:solidFill>
                  <a:schemeClr val="tx1"/>
                </a:solidFill>
              </a:ln>
            </p:spPr>
            <p:txBody>
              <a:bodyPr wrap="square">
                <a:spAutoFit/>
              </a:bodyPr>
              <a:lstStyle/>
              <a:p>
                <a:pPr algn="ctr">
                  <a:lnSpc>
                    <a:spcPct val="150000"/>
                  </a:lnSpc>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𝑡</m:t>
                        </m:r>
                      </m:sub>
                    </m:sSub>
                    <m:r>
                      <a:rPr lang="en-US" altLang="zh-CN" sz="2400" i="1">
                        <a:solidFill>
                          <a:srgbClr val="FF0000"/>
                        </a:solidFill>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b="0" i="1" smtClean="0">
                            <a:solidFill>
                              <a:srgbClr val="FF0000"/>
                            </a:solidFill>
                            <a:latin typeface="Cambria Math" panose="02040503050406030204" pitchFamily="18" charset="0"/>
                            <a:ea typeface="Cambria Math" panose="02040503050406030204" pitchFamily="18" charset="0"/>
                          </a:rPr>
                          <m:t>+1</m:t>
                        </m:r>
                      </m:sub>
                    </m:sSub>
                    <m:r>
                      <a:rPr lang="en-US" altLang="zh-CN" sz="2400" b="0" i="1" smtClean="0">
                        <a:solidFill>
                          <a:srgbClr val="FF0000"/>
                        </a:solidFill>
                        <a:latin typeface="Cambria Math" panose="02040503050406030204" pitchFamily="18" charset="0"/>
                        <a:ea typeface="Cambria Math" panose="02040503050406030204" pitchFamily="18" charset="0"/>
                      </a:rPr>
                      <m:t>+</m:t>
                    </m:r>
                  </m:oMath>
                </a14:m>
                <a:r>
                  <a:rPr lang="en-US" altLang="zh-CN" sz="2400" dirty="0">
                    <a:solidFill>
                      <a:srgbClr val="FF0000"/>
                    </a:solidFill>
                    <a:ea typeface="Cambria Math" panose="02040503050406030204" pitchFamily="18" charset="0"/>
                  </a:rPr>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rPr>
                          <m:t>𝛾</m:t>
                        </m:r>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+2</m:t>
                        </m:r>
                      </m:sub>
                    </m:sSub>
                  </m:oMath>
                </a14:m>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𝛾</m:t>
                        </m:r>
                      </m:e>
                      <m:sup>
                        <m:r>
                          <a:rPr lang="en-US" altLang="zh-CN" sz="2400" b="0" i="1" smtClean="0">
                            <a:latin typeface="Cambria Math" panose="02040503050406030204" pitchFamily="18" charset="0"/>
                          </a:rPr>
                          <m:t>2</m:t>
                        </m:r>
                      </m:sup>
                    </m:sSup>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+3</m:t>
                        </m:r>
                      </m:sub>
                    </m:sSub>
                    <m:r>
                      <a:rPr lang="en-US" altLang="zh-CN" sz="2400" b="0" i="1" smtClean="0">
                        <a:solidFill>
                          <a:srgbClr val="FF0000"/>
                        </a:solidFill>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𝛾</m:t>
                        </m:r>
                      </m:e>
                      <m:sup>
                        <m:r>
                          <a:rPr lang="en-US" altLang="zh-CN" sz="2400" b="0" i="1" smtClean="0">
                            <a:latin typeface="Cambria Math" panose="02040503050406030204" pitchFamily="18" charset="0"/>
                          </a:rPr>
                          <m:t>3</m:t>
                        </m:r>
                      </m:sup>
                    </m:sSup>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+4</m:t>
                        </m:r>
                      </m:sub>
                    </m:sSub>
                    <m:r>
                      <a:rPr lang="en-US" altLang="zh-CN" sz="2400" i="1" smtClean="0">
                        <a:solidFill>
                          <a:srgbClr val="FF0000"/>
                        </a:solidFill>
                        <a:latin typeface="Cambria Math" panose="02040503050406030204" pitchFamily="18" charset="0"/>
                        <a:ea typeface="Cambria Math" panose="02040503050406030204" pitchFamily="18" charset="0"/>
                      </a:rPr>
                      <m:t>+…</m:t>
                    </m:r>
                  </m:oMath>
                </a14:m>
                <a:r>
                  <a:rPr lang="en-US" altLang="zh-CN" sz="2400" i="1" dirty="0">
                    <a:solidFill>
                      <a:srgbClr val="FF0000"/>
                    </a:solidFill>
                    <a:latin typeface="Cambria Math" panose="02040503050406030204" pitchFamily="18" charset="0"/>
                    <a:ea typeface="Cambria Math" panose="02040503050406030204" pitchFamily="18" charset="0"/>
                  </a:rPr>
                  <a:t> </a:t>
                </a:r>
              </a:p>
              <a:p>
                <a:pPr algn="ctr">
                  <a:lnSpc>
                    <a:spcPct val="150000"/>
                  </a:lnSpc>
                </a:pPr>
                <a14:m>
                  <m:oMath xmlns:m="http://schemas.openxmlformats.org/officeDocument/2006/math">
                    <m:r>
                      <a:rPr lang="en-US" altLang="zh-CN" sz="2400" b="0" i="1" smtClean="0">
                        <a:solidFill>
                          <a:srgbClr val="FF0000"/>
                        </a:solidFill>
                        <a:latin typeface="Cambria Math" panose="02040503050406030204" pitchFamily="18" charset="0"/>
                        <a:ea typeface="Cambria Math" panose="02040503050406030204" pitchFamily="18" charset="0"/>
                      </a:rPr>
                      <m:t>          =</m:t>
                    </m:r>
                  </m:oMath>
                </a14:m>
                <a:r>
                  <a:rPr lang="en-US" altLang="zh-CN" sz="2400" dirty="0">
                    <a:solidFill>
                      <a:srgbClr val="FF0000"/>
                    </a:solidFill>
                    <a:ea typeface="Cambria Math" panose="02040503050406030204" pitchFamily="18" charset="0"/>
                  </a:rPr>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+1</m:t>
                        </m:r>
                      </m:sub>
                    </m:sSub>
                    <m:r>
                      <a:rPr lang="en-US" altLang="zh-CN" sz="2400" i="1">
                        <a:solidFill>
                          <a:srgbClr val="FF0000"/>
                        </a:solidFill>
                        <a:latin typeface="Cambria Math" panose="02040503050406030204" pitchFamily="18" charset="0"/>
                        <a:ea typeface="Cambria Math" panose="02040503050406030204" pitchFamily="18" charset="0"/>
                      </a:rPr>
                      <m:t>+</m:t>
                    </m:r>
                  </m:oMath>
                </a14:m>
                <a:r>
                  <a:rPr lang="en-US" altLang="zh-CN" sz="2400" dirty="0">
                    <a:solidFill>
                      <a:srgbClr val="FF0000"/>
                    </a:solidFill>
                    <a:ea typeface="Cambria Math" panose="02040503050406030204" pitchFamily="18" charset="0"/>
                  </a:rPr>
                  <a:t> </a:t>
                </a:r>
                <a14:m>
                  <m:oMath xmlns:m="http://schemas.openxmlformats.org/officeDocument/2006/math">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zh-CN" altLang="en-US" sz="2400" i="1">
                            <a:latin typeface="Cambria Math" panose="02040503050406030204" pitchFamily="18" charset="0"/>
                          </a:rPr>
                          <m:t>𝛾</m:t>
                        </m:r>
                        <m:r>
                          <a:rPr lang="en-US" altLang="zh-CN" sz="2400" b="0" i="1" smtClean="0">
                            <a:latin typeface="Cambria Math" panose="02040503050406030204" pitchFamily="18" charset="0"/>
                          </a:rPr>
                          <m:t>(</m:t>
                        </m:r>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+2</m:t>
                        </m:r>
                      </m:sub>
                    </m:sSub>
                  </m:oMath>
                </a14:m>
                <a:r>
                  <a:rPr lang="en-US" altLang="zh-CN" sz="2400" dirty="0"/>
                  <a:t>+</a:t>
                </a:r>
                <a14:m>
                  <m:oMath xmlns:m="http://schemas.openxmlformats.org/officeDocument/2006/math">
                    <m:r>
                      <a:rPr lang="zh-CN" altLang="en-US" sz="2400" i="1">
                        <a:latin typeface="Cambria Math" panose="02040503050406030204" pitchFamily="18" charset="0"/>
                      </a:rPr>
                      <m:t>𝛾</m:t>
                    </m:r>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+3</m:t>
                        </m:r>
                      </m:sub>
                    </m:sSub>
                    <m:r>
                      <a:rPr lang="en-US" altLang="zh-CN" sz="2400" i="1">
                        <a:solidFill>
                          <a:srgbClr val="FF0000"/>
                        </a:solidFill>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𝛾</m:t>
                        </m:r>
                      </m:e>
                      <m:sup>
                        <m:r>
                          <a:rPr lang="en-US" altLang="zh-CN" sz="2400" b="0" i="1" smtClean="0">
                            <a:latin typeface="Cambria Math" panose="02040503050406030204" pitchFamily="18" charset="0"/>
                          </a:rPr>
                          <m:t>2</m:t>
                        </m:r>
                      </m:sup>
                    </m:sSup>
                    <m:sSub>
                      <m:sSubPr>
                        <m:ctrlPr>
                          <a:rPr lang="en-US" altLang="zh-CN" sz="2400" i="1">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+4</m:t>
                        </m:r>
                      </m:sub>
                    </m:sSub>
                    <m:r>
                      <a:rPr lang="en-US" altLang="zh-CN" sz="2400" i="1">
                        <a:solidFill>
                          <a:srgbClr val="FF0000"/>
                        </a:solidFill>
                        <a:latin typeface="Cambria Math" panose="02040503050406030204" pitchFamily="18" charset="0"/>
                        <a:ea typeface="Cambria Math" panose="02040503050406030204" pitchFamily="18" charset="0"/>
                      </a:rPr>
                      <m:t>+…</m:t>
                    </m:r>
                    <m:r>
                      <a:rPr lang="zh-CN" altLang="en-US" sz="2400" i="1" smtClean="0">
                        <a:solidFill>
                          <a:srgbClr val="FF0000"/>
                        </a:solidFill>
                        <a:latin typeface="Cambria Math" panose="02040503050406030204" pitchFamily="18" charset="0"/>
                        <a:ea typeface="Cambria Math" panose="02040503050406030204" pitchFamily="18" charset="0"/>
                      </a:rPr>
                      <m:t>）</m:t>
                    </m:r>
                  </m:oMath>
                </a14:m>
                <a:endParaRPr lang="en-US" altLang="zh-CN" sz="2400" dirty="0">
                  <a:solidFill>
                    <a:srgbClr val="FF0000"/>
                  </a:solidFill>
                  <a:ea typeface="Cambria Math" panose="02040503050406030204" pitchFamily="18" charset="0"/>
                </a:endParaRPr>
              </a:p>
              <a:p>
                <a:pPr>
                  <a:lnSpc>
                    <a:spcPct val="150000"/>
                  </a:lnSpc>
                </a:pPr>
                <a:r>
                  <a:rPr lang="en-US" altLang="zh-CN" sz="2400" dirty="0"/>
                  <a:t>            = </a:t>
                </a:r>
                <a14:m>
                  <m:oMath xmlns:m="http://schemas.openxmlformats.org/officeDocument/2006/math">
                    <m:sSub>
                      <m:sSubPr>
                        <m:ctrlPr>
                          <a:rPr lang="en-US"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ea typeface="Cambria Math" panose="02040503050406030204" pitchFamily="18" charset="0"/>
                          </a:rPr>
                          <m:t>𝑅</m:t>
                        </m:r>
                      </m:e>
                      <m:sub>
                        <m:r>
                          <a:rPr lang="en-US" altLang="zh-CN" sz="2400" i="1">
                            <a:solidFill>
                              <a:srgbClr val="FF0000"/>
                            </a:solidFill>
                            <a:latin typeface="Cambria Math" panose="02040503050406030204" pitchFamily="18" charset="0"/>
                            <a:ea typeface="Cambria Math" panose="02040503050406030204" pitchFamily="18" charset="0"/>
                          </a:rPr>
                          <m:t>𝑡</m:t>
                        </m:r>
                        <m:r>
                          <a:rPr lang="en-US" altLang="zh-CN" sz="2400" i="1">
                            <a:solidFill>
                              <a:srgbClr val="FF0000"/>
                            </a:solidFill>
                            <a:latin typeface="Cambria Math" panose="02040503050406030204" pitchFamily="18" charset="0"/>
                            <a:ea typeface="Cambria Math" panose="02040503050406030204" pitchFamily="18" charset="0"/>
                          </a:rPr>
                          <m:t>+1</m:t>
                        </m:r>
                      </m:sub>
                    </m:sSub>
                  </m:oMath>
                </a14:m>
                <a:r>
                  <a:rPr lang="zh-CN" altLang="en-US" sz="2400" dirty="0"/>
                  <a:t> </a:t>
                </a:r>
                <a:r>
                  <a:rPr lang="en-US" altLang="zh-CN" sz="2400" dirty="0"/>
                  <a:t>+ </a:t>
                </a:r>
                <a14:m>
                  <m:oMath xmlns:m="http://schemas.openxmlformats.org/officeDocument/2006/math">
                    <m:r>
                      <a:rPr lang="zh-CN" altLang="en-US" sz="2400" i="1">
                        <a:latin typeface="Cambria Math" panose="02040503050406030204" pitchFamily="18" charset="0"/>
                      </a:rPr>
                      <m:t>𝛾</m:t>
                    </m:r>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oMath>
                </a14:m>
                <a:endParaRPr lang="en-US" altLang="zh-CN" sz="2400" dirty="0"/>
              </a:p>
            </p:txBody>
          </p:sp>
        </mc:Choice>
        <mc:Fallback xmlns="">
          <p:sp>
            <p:nvSpPr>
              <p:cNvPr id="5" name="文本框 4">
                <a:extLst>
                  <a:ext uri="{FF2B5EF4-FFF2-40B4-BE49-F238E27FC236}">
                    <a16:creationId xmlns:a16="http://schemas.microsoft.com/office/drawing/2014/main" id="{1555B0C8-1DA8-E1E3-872D-309E5F881175}"/>
                  </a:ext>
                </a:extLst>
              </p:cNvPr>
              <p:cNvSpPr txBox="1">
                <a:spLocks noRot="1" noChangeAspect="1" noMove="1" noResize="1" noEditPoints="1" noAdjustHandles="1" noChangeArrowheads="1" noChangeShapeType="1" noTextEdit="1"/>
              </p:cNvSpPr>
              <p:nvPr/>
            </p:nvSpPr>
            <p:spPr>
              <a:xfrm>
                <a:off x="749300" y="1618072"/>
                <a:ext cx="6975474" cy="1696875"/>
              </a:xfrm>
              <a:prstGeom prst="rect">
                <a:avLst/>
              </a:prstGeom>
              <a:blipFill>
                <a:blip r:embed="rId3"/>
                <a:stretch>
                  <a:fillRect b="-711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B397DC-7C67-0D6E-5572-338C2C039848}"/>
                  </a:ext>
                </a:extLst>
              </p:cNvPr>
              <p:cNvSpPr txBox="1"/>
              <p:nvPr/>
            </p:nvSpPr>
            <p:spPr>
              <a:xfrm>
                <a:off x="749300" y="3543054"/>
                <a:ext cx="8610600" cy="114287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2400" dirty="0"/>
                  <a:t>上述公式对于</a:t>
                </a:r>
                <a14:m>
                  <m:oMath xmlns:m="http://schemas.openxmlformats.org/officeDocument/2006/math">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ea typeface="Cambria Math" panose="02040503050406030204" pitchFamily="18" charset="0"/>
                      </a:rPr>
                      <m:t>&lt;</m:t>
                    </m:r>
                    <m:r>
                      <a:rPr lang="en-US" altLang="zh-CN" sz="2400" b="0" i="1" smtClean="0">
                        <a:solidFill>
                          <a:srgbClr val="FF0000"/>
                        </a:solidFill>
                        <a:latin typeface="Cambria Math" panose="02040503050406030204" pitchFamily="18" charset="0"/>
                        <a:ea typeface="Cambria Math" panose="02040503050406030204" pitchFamily="18" charset="0"/>
                      </a:rPr>
                      <m:t>𝐻</m:t>
                    </m:r>
                  </m:oMath>
                </a14:m>
                <a:r>
                  <a:rPr lang="zh-CN" altLang="en-US" sz="2400" dirty="0"/>
                  <a:t>均成立。</a:t>
                </a:r>
                <a:endParaRPr lang="en-US" altLang="zh-CN" sz="2400" dirty="0"/>
              </a:p>
              <a:p>
                <a:pPr marL="285750" indent="-285750">
                  <a:lnSpc>
                    <a:spcPct val="150000"/>
                  </a:lnSpc>
                  <a:buFont typeface="Wingdings" panose="05000000000000000000" pitchFamily="2" charset="2"/>
                  <a:buChar char="p"/>
                </a:pPr>
                <a:r>
                  <a:rPr lang="zh-CN" altLang="en-US" sz="2400" dirty="0"/>
                  <a:t>对于</a:t>
                </a:r>
                <a14:m>
                  <m:oMath xmlns:m="http://schemas.openxmlformats.org/officeDocument/2006/math">
                    <m:r>
                      <a:rPr lang="en-US" altLang="zh-CN" sz="2400" i="1" smtClean="0">
                        <a:latin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𝐻</m:t>
                    </m:r>
                    <m:r>
                      <a:rPr lang="zh-CN" altLang="en-US" sz="2400" i="1">
                        <a:latin typeface="Cambria Math" panose="02040503050406030204" pitchFamily="18" charset="0"/>
                        <a:ea typeface="Cambria Math" panose="02040503050406030204" pitchFamily="18" charset="0"/>
                      </a:rPr>
                      <m:t>，</m:t>
                    </m:r>
                  </m:oMath>
                </a14:m>
                <a:r>
                  <a:rPr lang="zh-CN" altLang="en-US" sz="2400" dirty="0"/>
                  <a:t> 我们定义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b="0" i="1" smtClean="0">
                            <a:latin typeface="Cambria Math" panose="02040503050406030204" pitchFamily="18" charset="0"/>
                          </a:rPr>
                          <m:t>𝐻</m:t>
                        </m:r>
                      </m:sub>
                    </m:sSub>
                    <m:r>
                      <a:rPr lang="en-US" altLang="zh-CN" sz="2400" b="0" i="1" smtClean="0">
                        <a:latin typeface="Cambria Math" panose="02040503050406030204" pitchFamily="18" charset="0"/>
                      </a:rPr>
                      <m:t>=0,</m:t>
                    </m:r>
                  </m:oMath>
                </a14:m>
                <a:r>
                  <a:rPr lang="zh-CN" altLang="en-US" sz="2400" dirty="0"/>
                  <a:t>上述公式也满足。</a:t>
                </a:r>
              </a:p>
            </p:txBody>
          </p:sp>
        </mc:Choice>
        <mc:Fallback xmlns="">
          <p:sp>
            <p:nvSpPr>
              <p:cNvPr id="7" name="文本框 6">
                <a:extLst>
                  <a:ext uri="{FF2B5EF4-FFF2-40B4-BE49-F238E27FC236}">
                    <a16:creationId xmlns:a16="http://schemas.microsoft.com/office/drawing/2014/main" id="{41B397DC-7C67-0D6E-5572-338C2C039848}"/>
                  </a:ext>
                </a:extLst>
              </p:cNvPr>
              <p:cNvSpPr txBox="1">
                <a:spLocks noRot="1" noChangeAspect="1" noMove="1" noResize="1" noEditPoints="1" noAdjustHandles="1" noChangeArrowheads="1" noChangeShapeType="1" noTextEdit="1"/>
              </p:cNvSpPr>
              <p:nvPr/>
            </p:nvSpPr>
            <p:spPr>
              <a:xfrm>
                <a:off x="749300" y="3543054"/>
                <a:ext cx="8610600" cy="1142877"/>
              </a:xfrm>
              <a:prstGeom prst="rect">
                <a:avLst/>
              </a:prstGeom>
              <a:blipFill>
                <a:blip r:embed="rId4"/>
                <a:stretch>
                  <a:fillRect l="-992" b="-11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331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97064B-3BCC-4703-15CF-3103907F7C61}"/>
              </a:ext>
            </a:extLst>
          </p:cNvPr>
          <p:cNvPicPr>
            <a:picLocks noChangeAspect="1"/>
          </p:cNvPicPr>
          <p:nvPr/>
        </p:nvPicPr>
        <p:blipFill>
          <a:blip r:embed="rId2"/>
          <a:stretch>
            <a:fillRect/>
          </a:stretch>
        </p:blipFill>
        <p:spPr>
          <a:xfrm>
            <a:off x="63757" y="787296"/>
            <a:ext cx="8908552" cy="6187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标题 1">
            <a:extLst>
              <a:ext uri="{FF2B5EF4-FFF2-40B4-BE49-F238E27FC236}">
                <a16:creationId xmlns:a16="http://schemas.microsoft.com/office/drawing/2014/main" id="{A15A108C-B0BB-9679-D5DC-A3046AA1384A}"/>
              </a:ext>
            </a:extLst>
          </p:cNvPr>
          <p:cNvSpPr>
            <a:spLocks noGrp="1"/>
          </p:cNvSpPr>
          <p:nvPr>
            <p:ph type="title"/>
          </p:nvPr>
        </p:nvSpPr>
        <p:spPr>
          <a:xfrm>
            <a:off x="0" y="109487"/>
            <a:ext cx="10515600" cy="450952"/>
          </a:xfrm>
        </p:spPr>
        <p:txBody>
          <a:bodyPr>
            <a:normAutofit fontScale="90000"/>
          </a:bodyPr>
          <a:lstStyle/>
          <a:p>
            <a:r>
              <a:rPr lang="zh-CN" altLang="en-US" sz="3200" b="1" dirty="0">
                <a:latin typeface="微软雅黑" panose="020B0503020204020204" pitchFamily="34" charset="-122"/>
                <a:ea typeface="微软雅黑" panose="020B0503020204020204" pitchFamily="34" charset="-122"/>
              </a:rPr>
              <a:t>策略实现</a:t>
            </a:r>
            <a:r>
              <a:rPr lang="en-US" altLang="zh-CN" sz="3200" b="1" dirty="0">
                <a:latin typeface="微软雅黑" panose="020B0503020204020204" pitchFamily="34" charset="-122"/>
                <a:ea typeface="微软雅黑" panose="020B0503020204020204" pitchFamily="34" charset="-122"/>
              </a:rPr>
              <a:t>(Cont.)</a:t>
            </a:r>
            <a:endParaRPr lang="zh-CN" altLang="en-US" sz="3200" b="1"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06CC7B26-F1AE-1E40-52A0-CF1D0AC92CC9}"/>
              </a:ext>
            </a:extLst>
          </p:cNvPr>
          <p:cNvSpPr/>
          <p:nvPr/>
        </p:nvSpPr>
        <p:spPr>
          <a:xfrm>
            <a:off x="982910" y="787295"/>
            <a:ext cx="6563783" cy="2094799"/>
          </a:xfrm>
          <a:custGeom>
            <a:avLst/>
            <a:gdLst>
              <a:gd name="connsiteX0" fmla="*/ 0 w 6563783"/>
              <a:gd name="connsiteY0" fmla="*/ 349140 h 2094799"/>
              <a:gd name="connsiteX1" fmla="*/ 349140 w 6563783"/>
              <a:gd name="connsiteY1" fmla="*/ 0 h 2094799"/>
              <a:gd name="connsiteX2" fmla="*/ 1053000 w 6563783"/>
              <a:gd name="connsiteY2" fmla="*/ 0 h 2094799"/>
              <a:gd name="connsiteX3" fmla="*/ 1756861 w 6563783"/>
              <a:gd name="connsiteY3" fmla="*/ 0 h 2094799"/>
              <a:gd name="connsiteX4" fmla="*/ 2343411 w 6563783"/>
              <a:gd name="connsiteY4" fmla="*/ 0 h 2094799"/>
              <a:gd name="connsiteX5" fmla="*/ 3047271 w 6563783"/>
              <a:gd name="connsiteY5" fmla="*/ 0 h 2094799"/>
              <a:gd name="connsiteX6" fmla="*/ 3751132 w 6563783"/>
              <a:gd name="connsiteY6" fmla="*/ 0 h 2094799"/>
              <a:gd name="connsiteX7" fmla="*/ 4279027 w 6563783"/>
              <a:gd name="connsiteY7" fmla="*/ 0 h 2094799"/>
              <a:gd name="connsiteX8" fmla="*/ 4806922 w 6563783"/>
              <a:gd name="connsiteY8" fmla="*/ 0 h 2094799"/>
              <a:gd name="connsiteX9" fmla="*/ 5276163 w 6563783"/>
              <a:gd name="connsiteY9" fmla="*/ 0 h 2094799"/>
              <a:gd name="connsiteX10" fmla="*/ 6214643 w 6563783"/>
              <a:gd name="connsiteY10" fmla="*/ 0 h 2094799"/>
              <a:gd name="connsiteX11" fmla="*/ 6563783 w 6563783"/>
              <a:gd name="connsiteY11" fmla="*/ 349140 h 2094799"/>
              <a:gd name="connsiteX12" fmla="*/ 6563783 w 6563783"/>
              <a:gd name="connsiteY12" fmla="*/ 828612 h 2094799"/>
              <a:gd name="connsiteX13" fmla="*/ 6563783 w 6563783"/>
              <a:gd name="connsiteY13" fmla="*/ 1308083 h 2094799"/>
              <a:gd name="connsiteX14" fmla="*/ 6563783 w 6563783"/>
              <a:gd name="connsiteY14" fmla="*/ 1745659 h 2094799"/>
              <a:gd name="connsiteX15" fmla="*/ 6214643 w 6563783"/>
              <a:gd name="connsiteY15" fmla="*/ 2094799 h 2094799"/>
              <a:gd name="connsiteX16" fmla="*/ 5510783 w 6563783"/>
              <a:gd name="connsiteY16" fmla="*/ 2094799 h 2094799"/>
              <a:gd name="connsiteX17" fmla="*/ 4806922 w 6563783"/>
              <a:gd name="connsiteY17" fmla="*/ 2094799 h 2094799"/>
              <a:gd name="connsiteX18" fmla="*/ 4279027 w 6563783"/>
              <a:gd name="connsiteY18" fmla="*/ 2094799 h 2094799"/>
              <a:gd name="connsiteX19" fmla="*/ 3809787 w 6563783"/>
              <a:gd name="connsiteY19" fmla="*/ 2094799 h 2094799"/>
              <a:gd name="connsiteX20" fmla="*/ 3281892 w 6563783"/>
              <a:gd name="connsiteY20" fmla="*/ 2094799 h 2094799"/>
              <a:gd name="connsiteX21" fmla="*/ 2636686 w 6563783"/>
              <a:gd name="connsiteY21" fmla="*/ 2094799 h 2094799"/>
              <a:gd name="connsiteX22" fmla="*/ 1932826 w 6563783"/>
              <a:gd name="connsiteY22" fmla="*/ 2094799 h 2094799"/>
              <a:gd name="connsiteX23" fmla="*/ 1228965 w 6563783"/>
              <a:gd name="connsiteY23" fmla="*/ 2094799 h 2094799"/>
              <a:gd name="connsiteX24" fmla="*/ 349140 w 6563783"/>
              <a:gd name="connsiteY24" fmla="*/ 2094799 h 2094799"/>
              <a:gd name="connsiteX25" fmla="*/ 0 w 6563783"/>
              <a:gd name="connsiteY25" fmla="*/ 1745659 h 2094799"/>
              <a:gd name="connsiteX26" fmla="*/ 0 w 6563783"/>
              <a:gd name="connsiteY26" fmla="*/ 1280153 h 2094799"/>
              <a:gd name="connsiteX27" fmla="*/ 0 w 6563783"/>
              <a:gd name="connsiteY27" fmla="*/ 856542 h 2094799"/>
              <a:gd name="connsiteX28" fmla="*/ 0 w 6563783"/>
              <a:gd name="connsiteY28" fmla="*/ 349140 h 20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563783" h="2094799" extrusionOk="0">
                <a:moveTo>
                  <a:pt x="0" y="349140"/>
                </a:moveTo>
                <a:cubicBezTo>
                  <a:pt x="10547" y="164214"/>
                  <a:pt x="171440" y="-1714"/>
                  <a:pt x="349140" y="0"/>
                </a:cubicBezTo>
                <a:cubicBezTo>
                  <a:pt x="528033" y="-13474"/>
                  <a:pt x="889799" y="62991"/>
                  <a:pt x="1053000" y="0"/>
                </a:cubicBezTo>
                <a:cubicBezTo>
                  <a:pt x="1216201" y="-62991"/>
                  <a:pt x="1481137" y="4956"/>
                  <a:pt x="1756861" y="0"/>
                </a:cubicBezTo>
                <a:cubicBezTo>
                  <a:pt x="2032585" y="-4956"/>
                  <a:pt x="2122937" y="29313"/>
                  <a:pt x="2343411" y="0"/>
                </a:cubicBezTo>
                <a:cubicBezTo>
                  <a:pt x="2563885" y="-29313"/>
                  <a:pt x="2900272" y="32428"/>
                  <a:pt x="3047271" y="0"/>
                </a:cubicBezTo>
                <a:cubicBezTo>
                  <a:pt x="3194270" y="-32428"/>
                  <a:pt x="3485143" y="73329"/>
                  <a:pt x="3751132" y="0"/>
                </a:cubicBezTo>
                <a:cubicBezTo>
                  <a:pt x="4017121" y="-73329"/>
                  <a:pt x="4089069" y="55977"/>
                  <a:pt x="4279027" y="0"/>
                </a:cubicBezTo>
                <a:cubicBezTo>
                  <a:pt x="4468985" y="-55977"/>
                  <a:pt x="4586068" y="47591"/>
                  <a:pt x="4806922" y="0"/>
                </a:cubicBezTo>
                <a:cubicBezTo>
                  <a:pt x="5027777" y="-47591"/>
                  <a:pt x="5055054" y="53011"/>
                  <a:pt x="5276163" y="0"/>
                </a:cubicBezTo>
                <a:cubicBezTo>
                  <a:pt x="5497272" y="-53011"/>
                  <a:pt x="6017085" y="65032"/>
                  <a:pt x="6214643" y="0"/>
                </a:cubicBezTo>
                <a:cubicBezTo>
                  <a:pt x="6415475" y="18738"/>
                  <a:pt x="6572088" y="185114"/>
                  <a:pt x="6563783" y="349140"/>
                </a:cubicBezTo>
                <a:cubicBezTo>
                  <a:pt x="6564931" y="574956"/>
                  <a:pt x="6518831" y="729108"/>
                  <a:pt x="6563783" y="828612"/>
                </a:cubicBezTo>
                <a:cubicBezTo>
                  <a:pt x="6608735" y="928116"/>
                  <a:pt x="6521346" y="1179865"/>
                  <a:pt x="6563783" y="1308083"/>
                </a:cubicBezTo>
                <a:cubicBezTo>
                  <a:pt x="6606220" y="1436301"/>
                  <a:pt x="6523620" y="1648216"/>
                  <a:pt x="6563783" y="1745659"/>
                </a:cubicBezTo>
                <a:cubicBezTo>
                  <a:pt x="6556313" y="1942760"/>
                  <a:pt x="6416264" y="2068420"/>
                  <a:pt x="6214643" y="2094799"/>
                </a:cubicBezTo>
                <a:cubicBezTo>
                  <a:pt x="5901396" y="2166634"/>
                  <a:pt x="5803598" y="2013574"/>
                  <a:pt x="5510783" y="2094799"/>
                </a:cubicBezTo>
                <a:cubicBezTo>
                  <a:pt x="5217968" y="2176024"/>
                  <a:pt x="5046923" y="2051620"/>
                  <a:pt x="4806922" y="2094799"/>
                </a:cubicBezTo>
                <a:cubicBezTo>
                  <a:pt x="4566921" y="2137978"/>
                  <a:pt x="4496512" y="2061130"/>
                  <a:pt x="4279027" y="2094799"/>
                </a:cubicBezTo>
                <a:cubicBezTo>
                  <a:pt x="4061542" y="2128468"/>
                  <a:pt x="3978591" y="2092272"/>
                  <a:pt x="3809787" y="2094799"/>
                </a:cubicBezTo>
                <a:cubicBezTo>
                  <a:pt x="3640983" y="2097326"/>
                  <a:pt x="3487669" y="2082857"/>
                  <a:pt x="3281892" y="2094799"/>
                </a:cubicBezTo>
                <a:cubicBezTo>
                  <a:pt x="3076115" y="2106741"/>
                  <a:pt x="2777566" y="2042927"/>
                  <a:pt x="2636686" y="2094799"/>
                </a:cubicBezTo>
                <a:cubicBezTo>
                  <a:pt x="2495806" y="2146671"/>
                  <a:pt x="2227214" y="2021877"/>
                  <a:pt x="1932826" y="2094799"/>
                </a:cubicBezTo>
                <a:cubicBezTo>
                  <a:pt x="1638438" y="2167721"/>
                  <a:pt x="1422400" y="2039335"/>
                  <a:pt x="1228965" y="2094799"/>
                </a:cubicBezTo>
                <a:cubicBezTo>
                  <a:pt x="1035530" y="2150263"/>
                  <a:pt x="700937" y="2019839"/>
                  <a:pt x="349140" y="2094799"/>
                </a:cubicBezTo>
                <a:cubicBezTo>
                  <a:pt x="189501" y="2120793"/>
                  <a:pt x="-22311" y="1940049"/>
                  <a:pt x="0" y="1745659"/>
                </a:cubicBezTo>
                <a:cubicBezTo>
                  <a:pt x="-26302" y="1556043"/>
                  <a:pt x="10713" y="1397704"/>
                  <a:pt x="0" y="1280153"/>
                </a:cubicBezTo>
                <a:cubicBezTo>
                  <a:pt x="-10713" y="1162602"/>
                  <a:pt x="19027" y="968222"/>
                  <a:pt x="0" y="856542"/>
                </a:cubicBezTo>
                <a:cubicBezTo>
                  <a:pt x="-19027" y="744862"/>
                  <a:pt x="57922" y="551690"/>
                  <a:pt x="0" y="34914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31A2CE2-AA6A-CE89-DD9D-585022189555}"/>
              </a:ext>
            </a:extLst>
          </p:cNvPr>
          <p:cNvSpPr txBox="1"/>
          <p:nvPr/>
        </p:nvSpPr>
        <p:spPr>
          <a:xfrm>
            <a:off x="7546693" y="1229447"/>
            <a:ext cx="4136486" cy="954107"/>
          </a:xfrm>
          <a:prstGeom prst="rect">
            <a:avLst/>
          </a:prstGeom>
          <a:noFill/>
        </p:spPr>
        <p:txBody>
          <a:bodyPr wrap="square" rtlCol="0">
            <a:spAutoFit/>
          </a:bodyPr>
          <a:lstStyle/>
          <a:p>
            <a:r>
              <a:rPr lang="zh-CN" altLang="en-US" sz="2800" b="1" dirty="0">
                <a:solidFill>
                  <a:schemeClr val="accent1"/>
                </a:solidFill>
              </a:rPr>
              <a:t>输入相应状态，基于策略选择动作</a:t>
            </a:r>
          </a:p>
        </p:txBody>
      </p:sp>
      <p:sp>
        <p:nvSpPr>
          <p:cNvPr id="11" name="矩形: 圆角 10">
            <a:extLst>
              <a:ext uri="{FF2B5EF4-FFF2-40B4-BE49-F238E27FC236}">
                <a16:creationId xmlns:a16="http://schemas.microsoft.com/office/drawing/2014/main" id="{C9524F7E-5C68-D2B7-A4E5-97225CEAA0E6}"/>
              </a:ext>
            </a:extLst>
          </p:cNvPr>
          <p:cNvSpPr/>
          <p:nvPr/>
        </p:nvSpPr>
        <p:spPr>
          <a:xfrm>
            <a:off x="982911" y="2750955"/>
            <a:ext cx="7755975" cy="855710"/>
          </a:xfrm>
          <a:custGeom>
            <a:avLst/>
            <a:gdLst>
              <a:gd name="connsiteX0" fmla="*/ 0 w 7755975"/>
              <a:gd name="connsiteY0" fmla="*/ 142621 h 855710"/>
              <a:gd name="connsiteX1" fmla="*/ 142621 w 7755975"/>
              <a:gd name="connsiteY1" fmla="*/ 0 h 855710"/>
              <a:gd name="connsiteX2" fmla="*/ 866707 w 7755975"/>
              <a:gd name="connsiteY2" fmla="*/ 0 h 855710"/>
              <a:gd name="connsiteX3" fmla="*/ 1590794 w 7755975"/>
              <a:gd name="connsiteY3" fmla="*/ 0 h 855710"/>
              <a:gd name="connsiteX4" fmla="*/ 2165466 w 7755975"/>
              <a:gd name="connsiteY4" fmla="*/ 0 h 855710"/>
              <a:gd name="connsiteX5" fmla="*/ 2889552 w 7755975"/>
              <a:gd name="connsiteY5" fmla="*/ 0 h 855710"/>
              <a:gd name="connsiteX6" fmla="*/ 3613638 w 7755975"/>
              <a:gd name="connsiteY6" fmla="*/ 0 h 855710"/>
              <a:gd name="connsiteX7" fmla="*/ 4113603 w 7755975"/>
              <a:gd name="connsiteY7" fmla="*/ 0 h 855710"/>
              <a:gd name="connsiteX8" fmla="*/ 4613567 w 7755975"/>
              <a:gd name="connsiteY8" fmla="*/ 0 h 855710"/>
              <a:gd name="connsiteX9" fmla="*/ 5038824 w 7755975"/>
              <a:gd name="connsiteY9" fmla="*/ 0 h 855710"/>
              <a:gd name="connsiteX10" fmla="*/ 5538789 w 7755975"/>
              <a:gd name="connsiteY10" fmla="*/ 0 h 855710"/>
              <a:gd name="connsiteX11" fmla="*/ 5964046 w 7755975"/>
              <a:gd name="connsiteY11" fmla="*/ 0 h 855710"/>
              <a:gd name="connsiteX12" fmla="*/ 6389303 w 7755975"/>
              <a:gd name="connsiteY12" fmla="*/ 0 h 855710"/>
              <a:gd name="connsiteX13" fmla="*/ 7038682 w 7755975"/>
              <a:gd name="connsiteY13" fmla="*/ 0 h 855710"/>
              <a:gd name="connsiteX14" fmla="*/ 7613354 w 7755975"/>
              <a:gd name="connsiteY14" fmla="*/ 0 h 855710"/>
              <a:gd name="connsiteX15" fmla="*/ 7755975 w 7755975"/>
              <a:gd name="connsiteY15" fmla="*/ 142621 h 855710"/>
              <a:gd name="connsiteX16" fmla="*/ 7755975 w 7755975"/>
              <a:gd name="connsiteY16" fmla="*/ 713089 h 855710"/>
              <a:gd name="connsiteX17" fmla="*/ 7613354 w 7755975"/>
              <a:gd name="connsiteY17" fmla="*/ 855710 h 855710"/>
              <a:gd name="connsiteX18" fmla="*/ 7188097 w 7755975"/>
              <a:gd name="connsiteY18" fmla="*/ 855710 h 855710"/>
              <a:gd name="connsiteX19" fmla="*/ 6762840 w 7755975"/>
              <a:gd name="connsiteY19" fmla="*/ 855710 h 855710"/>
              <a:gd name="connsiteX20" fmla="*/ 6262875 w 7755975"/>
              <a:gd name="connsiteY20" fmla="*/ 855710 h 855710"/>
              <a:gd name="connsiteX21" fmla="*/ 5613496 w 7755975"/>
              <a:gd name="connsiteY21" fmla="*/ 855710 h 855710"/>
              <a:gd name="connsiteX22" fmla="*/ 4889410 w 7755975"/>
              <a:gd name="connsiteY22" fmla="*/ 855710 h 855710"/>
              <a:gd name="connsiteX23" fmla="*/ 4165323 w 7755975"/>
              <a:gd name="connsiteY23" fmla="*/ 855710 h 855710"/>
              <a:gd name="connsiteX24" fmla="*/ 3515944 w 7755975"/>
              <a:gd name="connsiteY24" fmla="*/ 855710 h 855710"/>
              <a:gd name="connsiteX25" fmla="*/ 2941273 w 7755975"/>
              <a:gd name="connsiteY25" fmla="*/ 855710 h 855710"/>
              <a:gd name="connsiteX26" fmla="*/ 2516015 w 7755975"/>
              <a:gd name="connsiteY26" fmla="*/ 855710 h 855710"/>
              <a:gd name="connsiteX27" fmla="*/ 2165466 w 7755975"/>
              <a:gd name="connsiteY27" fmla="*/ 855710 h 855710"/>
              <a:gd name="connsiteX28" fmla="*/ 1814916 w 7755975"/>
              <a:gd name="connsiteY28" fmla="*/ 855710 h 855710"/>
              <a:gd name="connsiteX29" fmla="*/ 1240244 w 7755975"/>
              <a:gd name="connsiteY29" fmla="*/ 855710 h 855710"/>
              <a:gd name="connsiteX30" fmla="*/ 814987 w 7755975"/>
              <a:gd name="connsiteY30" fmla="*/ 855710 h 855710"/>
              <a:gd name="connsiteX31" fmla="*/ 142621 w 7755975"/>
              <a:gd name="connsiteY31" fmla="*/ 855710 h 855710"/>
              <a:gd name="connsiteX32" fmla="*/ 0 w 7755975"/>
              <a:gd name="connsiteY32" fmla="*/ 713089 h 855710"/>
              <a:gd name="connsiteX33" fmla="*/ 0 w 7755975"/>
              <a:gd name="connsiteY33" fmla="*/ 142621 h 85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55975" h="855710" extrusionOk="0">
                <a:moveTo>
                  <a:pt x="0" y="142621"/>
                </a:moveTo>
                <a:cubicBezTo>
                  <a:pt x="2201" y="65502"/>
                  <a:pt x="70588" y="-763"/>
                  <a:pt x="142621" y="0"/>
                </a:cubicBezTo>
                <a:cubicBezTo>
                  <a:pt x="307301" y="-64435"/>
                  <a:pt x="562087" y="71953"/>
                  <a:pt x="866707" y="0"/>
                </a:cubicBezTo>
                <a:cubicBezTo>
                  <a:pt x="1171327" y="-71953"/>
                  <a:pt x="1353483" y="70294"/>
                  <a:pt x="1590794" y="0"/>
                </a:cubicBezTo>
                <a:cubicBezTo>
                  <a:pt x="1828105" y="-70294"/>
                  <a:pt x="1960688" y="20965"/>
                  <a:pt x="2165466" y="0"/>
                </a:cubicBezTo>
                <a:cubicBezTo>
                  <a:pt x="2370244" y="-20965"/>
                  <a:pt x="2572170" y="19647"/>
                  <a:pt x="2889552" y="0"/>
                </a:cubicBezTo>
                <a:cubicBezTo>
                  <a:pt x="3206934" y="-19647"/>
                  <a:pt x="3341174" y="12508"/>
                  <a:pt x="3613638" y="0"/>
                </a:cubicBezTo>
                <a:cubicBezTo>
                  <a:pt x="3886102" y="-12508"/>
                  <a:pt x="3961020" y="40808"/>
                  <a:pt x="4113603" y="0"/>
                </a:cubicBezTo>
                <a:cubicBezTo>
                  <a:pt x="4266187" y="-40808"/>
                  <a:pt x="4433337" y="44287"/>
                  <a:pt x="4613567" y="0"/>
                </a:cubicBezTo>
                <a:cubicBezTo>
                  <a:pt x="4793797" y="-44287"/>
                  <a:pt x="4854710" y="35088"/>
                  <a:pt x="5038824" y="0"/>
                </a:cubicBezTo>
                <a:cubicBezTo>
                  <a:pt x="5222938" y="-35088"/>
                  <a:pt x="5396011" y="4365"/>
                  <a:pt x="5538789" y="0"/>
                </a:cubicBezTo>
                <a:cubicBezTo>
                  <a:pt x="5681567" y="-4365"/>
                  <a:pt x="5824183" y="14889"/>
                  <a:pt x="5964046" y="0"/>
                </a:cubicBezTo>
                <a:cubicBezTo>
                  <a:pt x="6103909" y="-14889"/>
                  <a:pt x="6215333" y="36531"/>
                  <a:pt x="6389303" y="0"/>
                </a:cubicBezTo>
                <a:cubicBezTo>
                  <a:pt x="6563273" y="-36531"/>
                  <a:pt x="6773779" y="54152"/>
                  <a:pt x="7038682" y="0"/>
                </a:cubicBezTo>
                <a:cubicBezTo>
                  <a:pt x="7303585" y="-54152"/>
                  <a:pt x="7422128" y="31322"/>
                  <a:pt x="7613354" y="0"/>
                </a:cubicBezTo>
                <a:cubicBezTo>
                  <a:pt x="7683888" y="-8413"/>
                  <a:pt x="7757599" y="53225"/>
                  <a:pt x="7755975" y="142621"/>
                </a:cubicBezTo>
                <a:cubicBezTo>
                  <a:pt x="7819370" y="344585"/>
                  <a:pt x="7713562" y="451717"/>
                  <a:pt x="7755975" y="713089"/>
                </a:cubicBezTo>
                <a:cubicBezTo>
                  <a:pt x="7754707" y="813928"/>
                  <a:pt x="7689243" y="860184"/>
                  <a:pt x="7613354" y="855710"/>
                </a:cubicBezTo>
                <a:cubicBezTo>
                  <a:pt x="7505392" y="861340"/>
                  <a:pt x="7364675" y="841447"/>
                  <a:pt x="7188097" y="855710"/>
                </a:cubicBezTo>
                <a:cubicBezTo>
                  <a:pt x="7011519" y="869973"/>
                  <a:pt x="6924985" y="827560"/>
                  <a:pt x="6762840" y="855710"/>
                </a:cubicBezTo>
                <a:cubicBezTo>
                  <a:pt x="6600695" y="883860"/>
                  <a:pt x="6487249" y="827352"/>
                  <a:pt x="6262875" y="855710"/>
                </a:cubicBezTo>
                <a:cubicBezTo>
                  <a:pt x="6038501" y="884068"/>
                  <a:pt x="5919524" y="844268"/>
                  <a:pt x="5613496" y="855710"/>
                </a:cubicBezTo>
                <a:cubicBezTo>
                  <a:pt x="5307468" y="867152"/>
                  <a:pt x="5085962" y="823960"/>
                  <a:pt x="4889410" y="855710"/>
                </a:cubicBezTo>
                <a:cubicBezTo>
                  <a:pt x="4692858" y="887460"/>
                  <a:pt x="4434429" y="845481"/>
                  <a:pt x="4165323" y="855710"/>
                </a:cubicBezTo>
                <a:cubicBezTo>
                  <a:pt x="3896217" y="865939"/>
                  <a:pt x="3687401" y="808337"/>
                  <a:pt x="3515944" y="855710"/>
                </a:cubicBezTo>
                <a:cubicBezTo>
                  <a:pt x="3344487" y="903083"/>
                  <a:pt x="3079943" y="849800"/>
                  <a:pt x="2941273" y="855710"/>
                </a:cubicBezTo>
                <a:cubicBezTo>
                  <a:pt x="2802603" y="861620"/>
                  <a:pt x="2621281" y="818976"/>
                  <a:pt x="2516015" y="855710"/>
                </a:cubicBezTo>
                <a:cubicBezTo>
                  <a:pt x="2410749" y="892444"/>
                  <a:pt x="2262491" y="828691"/>
                  <a:pt x="2165466" y="855710"/>
                </a:cubicBezTo>
                <a:cubicBezTo>
                  <a:pt x="2068441" y="882729"/>
                  <a:pt x="1911636" y="825165"/>
                  <a:pt x="1814916" y="855710"/>
                </a:cubicBezTo>
                <a:cubicBezTo>
                  <a:pt x="1718196" y="886255"/>
                  <a:pt x="1473846" y="838916"/>
                  <a:pt x="1240244" y="855710"/>
                </a:cubicBezTo>
                <a:cubicBezTo>
                  <a:pt x="1006642" y="872504"/>
                  <a:pt x="945789" y="808966"/>
                  <a:pt x="814987" y="855710"/>
                </a:cubicBezTo>
                <a:cubicBezTo>
                  <a:pt x="684185" y="902454"/>
                  <a:pt x="461262" y="834561"/>
                  <a:pt x="142621" y="855710"/>
                </a:cubicBezTo>
                <a:cubicBezTo>
                  <a:pt x="61975" y="855723"/>
                  <a:pt x="350" y="778171"/>
                  <a:pt x="0" y="713089"/>
                </a:cubicBezTo>
                <a:cubicBezTo>
                  <a:pt x="-50536" y="486437"/>
                  <a:pt x="44406" y="277965"/>
                  <a:pt x="0" y="142621"/>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57147EF-69D7-93DE-A838-38EEDF29C6B4}"/>
              </a:ext>
            </a:extLst>
          </p:cNvPr>
          <p:cNvSpPr txBox="1"/>
          <p:nvPr/>
        </p:nvSpPr>
        <p:spPr>
          <a:xfrm>
            <a:off x="8844987" y="2917200"/>
            <a:ext cx="3194613" cy="523220"/>
          </a:xfrm>
          <a:prstGeom prst="rect">
            <a:avLst/>
          </a:prstGeom>
          <a:noFill/>
        </p:spPr>
        <p:txBody>
          <a:bodyPr wrap="square" rtlCol="0">
            <a:spAutoFit/>
          </a:bodyPr>
          <a:lstStyle/>
          <a:p>
            <a:r>
              <a:rPr lang="zh-CN" altLang="en-US" sz="2800" b="1" dirty="0">
                <a:solidFill>
                  <a:schemeClr val="accent1"/>
                </a:solidFill>
              </a:rPr>
              <a:t>基于动作概率选择</a:t>
            </a:r>
          </a:p>
        </p:txBody>
      </p:sp>
      <p:sp>
        <p:nvSpPr>
          <p:cNvPr id="13" name="矩形: 圆角 12">
            <a:extLst>
              <a:ext uri="{FF2B5EF4-FFF2-40B4-BE49-F238E27FC236}">
                <a16:creationId xmlns:a16="http://schemas.microsoft.com/office/drawing/2014/main" id="{704BA2AC-9C03-508C-F835-35BA76C12FBC}"/>
              </a:ext>
            </a:extLst>
          </p:cNvPr>
          <p:cNvSpPr/>
          <p:nvPr/>
        </p:nvSpPr>
        <p:spPr>
          <a:xfrm>
            <a:off x="982910" y="3593199"/>
            <a:ext cx="6285991" cy="2094799"/>
          </a:xfrm>
          <a:custGeom>
            <a:avLst/>
            <a:gdLst>
              <a:gd name="connsiteX0" fmla="*/ 0 w 6285991"/>
              <a:gd name="connsiteY0" fmla="*/ 349140 h 2094799"/>
              <a:gd name="connsiteX1" fmla="*/ 349140 w 6285991"/>
              <a:gd name="connsiteY1" fmla="*/ 0 h 2094799"/>
              <a:gd name="connsiteX2" fmla="*/ 1019665 w 6285991"/>
              <a:gd name="connsiteY2" fmla="*/ 0 h 2094799"/>
              <a:gd name="connsiteX3" fmla="*/ 1690191 w 6285991"/>
              <a:gd name="connsiteY3" fmla="*/ 0 h 2094799"/>
              <a:gd name="connsiteX4" fmla="*/ 2248962 w 6285991"/>
              <a:gd name="connsiteY4" fmla="*/ 0 h 2094799"/>
              <a:gd name="connsiteX5" fmla="*/ 2919487 w 6285991"/>
              <a:gd name="connsiteY5" fmla="*/ 0 h 2094799"/>
              <a:gd name="connsiteX6" fmla="*/ 3590012 w 6285991"/>
              <a:gd name="connsiteY6" fmla="*/ 0 h 2094799"/>
              <a:gd name="connsiteX7" fmla="*/ 4092906 w 6285991"/>
              <a:gd name="connsiteY7" fmla="*/ 0 h 2094799"/>
              <a:gd name="connsiteX8" fmla="*/ 4595800 w 6285991"/>
              <a:gd name="connsiteY8" fmla="*/ 0 h 2094799"/>
              <a:gd name="connsiteX9" fmla="*/ 5042817 w 6285991"/>
              <a:gd name="connsiteY9" fmla="*/ 0 h 2094799"/>
              <a:gd name="connsiteX10" fmla="*/ 5936851 w 6285991"/>
              <a:gd name="connsiteY10" fmla="*/ 0 h 2094799"/>
              <a:gd name="connsiteX11" fmla="*/ 6285991 w 6285991"/>
              <a:gd name="connsiteY11" fmla="*/ 349140 h 2094799"/>
              <a:gd name="connsiteX12" fmla="*/ 6285991 w 6285991"/>
              <a:gd name="connsiteY12" fmla="*/ 828612 h 2094799"/>
              <a:gd name="connsiteX13" fmla="*/ 6285991 w 6285991"/>
              <a:gd name="connsiteY13" fmla="*/ 1308083 h 2094799"/>
              <a:gd name="connsiteX14" fmla="*/ 6285991 w 6285991"/>
              <a:gd name="connsiteY14" fmla="*/ 1745659 h 2094799"/>
              <a:gd name="connsiteX15" fmla="*/ 5936851 w 6285991"/>
              <a:gd name="connsiteY15" fmla="*/ 2094799 h 2094799"/>
              <a:gd name="connsiteX16" fmla="*/ 5266326 w 6285991"/>
              <a:gd name="connsiteY16" fmla="*/ 2094799 h 2094799"/>
              <a:gd name="connsiteX17" fmla="*/ 4595800 w 6285991"/>
              <a:gd name="connsiteY17" fmla="*/ 2094799 h 2094799"/>
              <a:gd name="connsiteX18" fmla="*/ 4092906 w 6285991"/>
              <a:gd name="connsiteY18" fmla="*/ 2094799 h 2094799"/>
              <a:gd name="connsiteX19" fmla="*/ 3645889 w 6285991"/>
              <a:gd name="connsiteY19" fmla="*/ 2094799 h 2094799"/>
              <a:gd name="connsiteX20" fmla="*/ 3142996 w 6285991"/>
              <a:gd name="connsiteY20" fmla="*/ 2094799 h 2094799"/>
              <a:gd name="connsiteX21" fmla="*/ 2528347 w 6285991"/>
              <a:gd name="connsiteY21" fmla="*/ 2094799 h 2094799"/>
              <a:gd name="connsiteX22" fmla="*/ 1857822 w 6285991"/>
              <a:gd name="connsiteY22" fmla="*/ 2094799 h 2094799"/>
              <a:gd name="connsiteX23" fmla="*/ 1187297 w 6285991"/>
              <a:gd name="connsiteY23" fmla="*/ 2094799 h 2094799"/>
              <a:gd name="connsiteX24" fmla="*/ 349140 w 6285991"/>
              <a:gd name="connsiteY24" fmla="*/ 2094799 h 2094799"/>
              <a:gd name="connsiteX25" fmla="*/ 0 w 6285991"/>
              <a:gd name="connsiteY25" fmla="*/ 1745659 h 2094799"/>
              <a:gd name="connsiteX26" fmla="*/ 0 w 6285991"/>
              <a:gd name="connsiteY26" fmla="*/ 1280153 h 2094799"/>
              <a:gd name="connsiteX27" fmla="*/ 0 w 6285991"/>
              <a:gd name="connsiteY27" fmla="*/ 856542 h 2094799"/>
              <a:gd name="connsiteX28" fmla="*/ 0 w 6285991"/>
              <a:gd name="connsiteY28" fmla="*/ 349140 h 20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85991" h="2094799" extrusionOk="0">
                <a:moveTo>
                  <a:pt x="0" y="349140"/>
                </a:moveTo>
                <a:cubicBezTo>
                  <a:pt x="10547" y="164214"/>
                  <a:pt x="171440" y="-1714"/>
                  <a:pt x="349140" y="0"/>
                </a:cubicBezTo>
                <a:cubicBezTo>
                  <a:pt x="646418" y="-55385"/>
                  <a:pt x="751097" y="33047"/>
                  <a:pt x="1019665" y="0"/>
                </a:cubicBezTo>
                <a:cubicBezTo>
                  <a:pt x="1288233" y="-33047"/>
                  <a:pt x="1507133" y="10338"/>
                  <a:pt x="1690191" y="0"/>
                </a:cubicBezTo>
                <a:cubicBezTo>
                  <a:pt x="1873249" y="-10338"/>
                  <a:pt x="2002515" y="56215"/>
                  <a:pt x="2248962" y="0"/>
                </a:cubicBezTo>
                <a:cubicBezTo>
                  <a:pt x="2495409" y="-56215"/>
                  <a:pt x="2634756" y="1226"/>
                  <a:pt x="2919487" y="0"/>
                </a:cubicBezTo>
                <a:cubicBezTo>
                  <a:pt x="3204219" y="-1226"/>
                  <a:pt x="3403358" y="10448"/>
                  <a:pt x="3590012" y="0"/>
                </a:cubicBezTo>
                <a:cubicBezTo>
                  <a:pt x="3776667" y="-10448"/>
                  <a:pt x="3890915" y="50569"/>
                  <a:pt x="4092906" y="0"/>
                </a:cubicBezTo>
                <a:cubicBezTo>
                  <a:pt x="4294897" y="-50569"/>
                  <a:pt x="4359307" y="17402"/>
                  <a:pt x="4595800" y="0"/>
                </a:cubicBezTo>
                <a:cubicBezTo>
                  <a:pt x="4832293" y="-17402"/>
                  <a:pt x="4943754" y="2678"/>
                  <a:pt x="5042817" y="0"/>
                </a:cubicBezTo>
                <a:cubicBezTo>
                  <a:pt x="5141880" y="-2678"/>
                  <a:pt x="5655828" y="63904"/>
                  <a:pt x="5936851" y="0"/>
                </a:cubicBezTo>
                <a:cubicBezTo>
                  <a:pt x="6137683" y="18738"/>
                  <a:pt x="6294296" y="185114"/>
                  <a:pt x="6285991" y="349140"/>
                </a:cubicBezTo>
                <a:cubicBezTo>
                  <a:pt x="6287139" y="574956"/>
                  <a:pt x="6241039" y="729108"/>
                  <a:pt x="6285991" y="828612"/>
                </a:cubicBezTo>
                <a:cubicBezTo>
                  <a:pt x="6330943" y="928116"/>
                  <a:pt x="6243554" y="1179865"/>
                  <a:pt x="6285991" y="1308083"/>
                </a:cubicBezTo>
                <a:cubicBezTo>
                  <a:pt x="6328428" y="1436301"/>
                  <a:pt x="6245828" y="1648216"/>
                  <a:pt x="6285991" y="1745659"/>
                </a:cubicBezTo>
                <a:cubicBezTo>
                  <a:pt x="6278521" y="1942760"/>
                  <a:pt x="6138472" y="2068420"/>
                  <a:pt x="5936851" y="2094799"/>
                </a:cubicBezTo>
                <a:cubicBezTo>
                  <a:pt x="5703012" y="2160239"/>
                  <a:pt x="5421979" y="2047332"/>
                  <a:pt x="5266326" y="2094799"/>
                </a:cubicBezTo>
                <a:cubicBezTo>
                  <a:pt x="5110673" y="2142266"/>
                  <a:pt x="4780720" y="2030715"/>
                  <a:pt x="4595800" y="2094799"/>
                </a:cubicBezTo>
                <a:cubicBezTo>
                  <a:pt x="4410880" y="2158883"/>
                  <a:pt x="4271546" y="2070364"/>
                  <a:pt x="4092906" y="2094799"/>
                </a:cubicBezTo>
                <a:cubicBezTo>
                  <a:pt x="3914266" y="2119234"/>
                  <a:pt x="3745331" y="2078967"/>
                  <a:pt x="3645889" y="2094799"/>
                </a:cubicBezTo>
                <a:cubicBezTo>
                  <a:pt x="3546447" y="2110631"/>
                  <a:pt x="3287660" y="2073132"/>
                  <a:pt x="3142996" y="2094799"/>
                </a:cubicBezTo>
                <a:cubicBezTo>
                  <a:pt x="2998332" y="2116466"/>
                  <a:pt x="2705274" y="2043162"/>
                  <a:pt x="2528347" y="2094799"/>
                </a:cubicBezTo>
                <a:cubicBezTo>
                  <a:pt x="2351420" y="2146436"/>
                  <a:pt x="2081979" y="2093504"/>
                  <a:pt x="1857822" y="2094799"/>
                </a:cubicBezTo>
                <a:cubicBezTo>
                  <a:pt x="1633666" y="2096094"/>
                  <a:pt x="1379057" y="2092963"/>
                  <a:pt x="1187297" y="2094799"/>
                </a:cubicBezTo>
                <a:cubicBezTo>
                  <a:pt x="995538" y="2096635"/>
                  <a:pt x="681995" y="2027018"/>
                  <a:pt x="349140" y="2094799"/>
                </a:cubicBezTo>
                <a:cubicBezTo>
                  <a:pt x="189501" y="2120793"/>
                  <a:pt x="-22311" y="1940049"/>
                  <a:pt x="0" y="1745659"/>
                </a:cubicBezTo>
                <a:cubicBezTo>
                  <a:pt x="-26302" y="1556043"/>
                  <a:pt x="10713" y="1397704"/>
                  <a:pt x="0" y="1280153"/>
                </a:cubicBezTo>
                <a:cubicBezTo>
                  <a:pt x="-10713" y="1162602"/>
                  <a:pt x="19027" y="968222"/>
                  <a:pt x="0" y="856542"/>
                </a:cubicBezTo>
                <a:cubicBezTo>
                  <a:pt x="-19027" y="744862"/>
                  <a:pt x="57922" y="551690"/>
                  <a:pt x="0" y="34914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EA86C8-99EC-D0A1-360B-FEA304E26687}"/>
              </a:ext>
            </a:extLst>
          </p:cNvPr>
          <p:cNvSpPr txBox="1"/>
          <p:nvPr/>
        </p:nvSpPr>
        <p:spPr>
          <a:xfrm>
            <a:off x="7375002" y="4674447"/>
            <a:ext cx="3834088" cy="954107"/>
          </a:xfrm>
          <a:prstGeom prst="rect">
            <a:avLst/>
          </a:prstGeom>
          <a:noFill/>
        </p:spPr>
        <p:txBody>
          <a:bodyPr wrap="square" rtlCol="0">
            <a:spAutoFit/>
          </a:bodyPr>
          <a:lstStyle/>
          <a:p>
            <a:r>
              <a:rPr lang="en-US" altLang="zh-CN" sz="2800" b="1" dirty="0" err="1">
                <a:solidFill>
                  <a:schemeClr val="accent1"/>
                </a:solidFill>
              </a:rPr>
              <a:t>Epislon</a:t>
            </a:r>
            <a:r>
              <a:rPr lang="zh-CN" altLang="en-US" sz="2800" b="1" dirty="0">
                <a:solidFill>
                  <a:schemeClr val="accent1"/>
                </a:solidFill>
              </a:rPr>
              <a:t>贪心选择动作（探索和利用的权衡）</a:t>
            </a:r>
          </a:p>
        </p:txBody>
      </p:sp>
      <p:sp>
        <p:nvSpPr>
          <p:cNvPr id="16" name="矩形: 圆角 15">
            <a:extLst>
              <a:ext uri="{FF2B5EF4-FFF2-40B4-BE49-F238E27FC236}">
                <a16:creationId xmlns:a16="http://schemas.microsoft.com/office/drawing/2014/main" id="{D6F0054A-B18F-8FC9-2CE9-F461D63FE984}"/>
              </a:ext>
            </a:extLst>
          </p:cNvPr>
          <p:cNvSpPr/>
          <p:nvPr/>
        </p:nvSpPr>
        <p:spPr>
          <a:xfrm>
            <a:off x="1076968" y="6259555"/>
            <a:ext cx="6285991" cy="597066"/>
          </a:xfrm>
          <a:custGeom>
            <a:avLst/>
            <a:gdLst>
              <a:gd name="connsiteX0" fmla="*/ 0 w 6285991"/>
              <a:gd name="connsiteY0" fmla="*/ 99513 h 597066"/>
              <a:gd name="connsiteX1" fmla="*/ 99513 w 6285991"/>
              <a:gd name="connsiteY1" fmla="*/ 0 h 597066"/>
              <a:gd name="connsiteX2" fmla="*/ 774613 w 6285991"/>
              <a:gd name="connsiteY2" fmla="*/ 0 h 597066"/>
              <a:gd name="connsiteX3" fmla="*/ 1449713 w 6285991"/>
              <a:gd name="connsiteY3" fmla="*/ 0 h 597066"/>
              <a:gd name="connsiteX4" fmla="*/ 2003073 w 6285991"/>
              <a:gd name="connsiteY4" fmla="*/ 0 h 597066"/>
              <a:gd name="connsiteX5" fmla="*/ 2678173 w 6285991"/>
              <a:gd name="connsiteY5" fmla="*/ 0 h 597066"/>
              <a:gd name="connsiteX6" fmla="*/ 3353272 w 6285991"/>
              <a:gd name="connsiteY6" fmla="*/ 0 h 597066"/>
              <a:gd name="connsiteX7" fmla="*/ 3845763 w 6285991"/>
              <a:gd name="connsiteY7" fmla="*/ 0 h 597066"/>
              <a:gd name="connsiteX8" fmla="*/ 4338254 w 6285991"/>
              <a:gd name="connsiteY8" fmla="*/ 0 h 597066"/>
              <a:gd name="connsiteX9" fmla="*/ 4769875 w 6285991"/>
              <a:gd name="connsiteY9" fmla="*/ 0 h 597066"/>
              <a:gd name="connsiteX10" fmla="*/ 5262366 w 6285991"/>
              <a:gd name="connsiteY10" fmla="*/ 0 h 597066"/>
              <a:gd name="connsiteX11" fmla="*/ 5693987 w 6285991"/>
              <a:gd name="connsiteY11" fmla="*/ 0 h 597066"/>
              <a:gd name="connsiteX12" fmla="*/ 6186478 w 6285991"/>
              <a:gd name="connsiteY12" fmla="*/ 0 h 597066"/>
              <a:gd name="connsiteX13" fmla="*/ 6285991 w 6285991"/>
              <a:gd name="connsiteY13" fmla="*/ 99513 h 597066"/>
              <a:gd name="connsiteX14" fmla="*/ 6285991 w 6285991"/>
              <a:gd name="connsiteY14" fmla="*/ 497553 h 597066"/>
              <a:gd name="connsiteX15" fmla="*/ 6186478 w 6285991"/>
              <a:gd name="connsiteY15" fmla="*/ 597066 h 597066"/>
              <a:gd name="connsiteX16" fmla="*/ 5511378 w 6285991"/>
              <a:gd name="connsiteY16" fmla="*/ 597066 h 597066"/>
              <a:gd name="connsiteX17" fmla="*/ 4836278 w 6285991"/>
              <a:gd name="connsiteY17" fmla="*/ 597066 h 597066"/>
              <a:gd name="connsiteX18" fmla="*/ 4343788 w 6285991"/>
              <a:gd name="connsiteY18" fmla="*/ 597066 h 597066"/>
              <a:gd name="connsiteX19" fmla="*/ 3912167 w 6285991"/>
              <a:gd name="connsiteY19" fmla="*/ 597066 h 597066"/>
              <a:gd name="connsiteX20" fmla="*/ 3419676 w 6285991"/>
              <a:gd name="connsiteY20" fmla="*/ 597066 h 597066"/>
              <a:gd name="connsiteX21" fmla="*/ 2805446 w 6285991"/>
              <a:gd name="connsiteY21" fmla="*/ 597066 h 597066"/>
              <a:gd name="connsiteX22" fmla="*/ 2130346 w 6285991"/>
              <a:gd name="connsiteY22" fmla="*/ 597066 h 597066"/>
              <a:gd name="connsiteX23" fmla="*/ 1455246 w 6285991"/>
              <a:gd name="connsiteY23" fmla="*/ 597066 h 597066"/>
              <a:gd name="connsiteX24" fmla="*/ 841016 w 6285991"/>
              <a:gd name="connsiteY24" fmla="*/ 597066 h 597066"/>
              <a:gd name="connsiteX25" fmla="*/ 99513 w 6285991"/>
              <a:gd name="connsiteY25" fmla="*/ 597066 h 597066"/>
              <a:gd name="connsiteX26" fmla="*/ 0 w 6285991"/>
              <a:gd name="connsiteY26" fmla="*/ 497553 h 597066"/>
              <a:gd name="connsiteX27" fmla="*/ 0 w 6285991"/>
              <a:gd name="connsiteY27" fmla="*/ 99513 h 59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5991" h="597066" extrusionOk="0">
                <a:moveTo>
                  <a:pt x="0" y="99513"/>
                </a:moveTo>
                <a:cubicBezTo>
                  <a:pt x="3004" y="46803"/>
                  <a:pt x="60594" y="-1817"/>
                  <a:pt x="99513" y="0"/>
                </a:cubicBezTo>
                <a:cubicBezTo>
                  <a:pt x="427948" y="-77477"/>
                  <a:pt x="561265" y="51569"/>
                  <a:pt x="774613" y="0"/>
                </a:cubicBezTo>
                <a:cubicBezTo>
                  <a:pt x="987961" y="-51569"/>
                  <a:pt x="1274911" y="8840"/>
                  <a:pt x="1449713" y="0"/>
                </a:cubicBezTo>
                <a:cubicBezTo>
                  <a:pt x="1624515" y="-8840"/>
                  <a:pt x="1756051" y="17864"/>
                  <a:pt x="2003073" y="0"/>
                </a:cubicBezTo>
                <a:cubicBezTo>
                  <a:pt x="2250095" y="-17864"/>
                  <a:pt x="2483781" y="60503"/>
                  <a:pt x="2678173" y="0"/>
                </a:cubicBezTo>
                <a:cubicBezTo>
                  <a:pt x="2872565" y="-60503"/>
                  <a:pt x="3180075" y="62744"/>
                  <a:pt x="3353272" y="0"/>
                </a:cubicBezTo>
                <a:cubicBezTo>
                  <a:pt x="3526469" y="-62744"/>
                  <a:pt x="3683971" y="13238"/>
                  <a:pt x="3845763" y="0"/>
                </a:cubicBezTo>
                <a:cubicBezTo>
                  <a:pt x="4007555" y="-13238"/>
                  <a:pt x="4139133" y="54382"/>
                  <a:pt x="4338254" y="0"/>
                </a:cubicBezTo>
                <a:cubicBezTo>
                  <a:pt x="4537375" y="-54382"/>
                  <a:pt x="4576888" y="14408"/>
                  <a:pt x="4769875" y="0"/>
                </a:cubicBezTo>
                <a:cubicBezTo>
                  <a:pt x="4962862" y="-14408"/>
                  <a:pt x="5155297" y="48605"/>
                  <a:pt x="5262366" y="0"/>
                </a:cubicBezTo>
                <a:cubicBezTo>
                  <a:pt x="5369435" y="-48605"/>
                  <a:pt x="5522045" y="3498"/>
                  <a:pt x="5693987" y="0"/>
                </a:cubicBezTo>
                <a:cubicBezTo>
                  <a:pt x="5865929" y="-3498"/>
                  <a:pt x="5982949" y="14876"/>
                  <a:pt x="6186478" y="0"/>
                </a:cubicBezTo>
                <a:cubicBezTo>
                  <a:pt x="6227475" y="5698"/>
                  <a:pt x="6285258" y="39970"/>
                  <a:pt x="6285991" y="99513"/>
                </a:cubicBezTo>
                <a:cubicBezTo>
                  <a:pt x="6292157" y="251981"/>
                  <a:pt x="6270810" y="342986"/>
                  <a:pt x="6285991" y="497553"/>
                </a:cubicBezTo>
                <a:cubicBezTo>
                  <a:pt x="6283034" y="554206"/>
                  <a:pt x="6246577" y="581656"/>
                  <a:pt x="6186478" y="597066"/>
                </a:cubicBezTo>
                <a:cubicBezTo>
                  <a:pt x="5964831" y="598867"/>
                  <a:pt x="5807102" y="594563"/>
                  <a:pt x="5511378" y="597066"/>
                </a:cubicBezTo>
                <a:cubicBezTo>
                  <a:pt x="5215654" y="599569"/>
                  <a:pt x="5130540" y="527234"/>
                  <a:pt x="4836278" y="597066"/>
                </a:cubicBezTo>
                <a:cubicBezTo>
                  <a:pt x="4542016" y="666898"/>
                  <a:pt x="4561780" y="547711"/>
                  <a:pt x="4343788" y="597066"/>
                </a:cubicBezTo>
                <a:cubicBezTo>
                  <a:pt x="4125796" y="646421"/>
                  <a:pt x="4110191" y="588907"/>
                  <a:pt x="3912167" y="597066"/>
                </a:cubicBezTo>
                <a:cubicBezTo>
                  <a:pt x="3714143" y="605225"/>
                  <a:pt x="3519230" y="589558"/>
                  <a:pt x="3419676" y="597066"/>
                </a:cubicBezTo>
                <a:cubicBezTo>
                  <a:pt x="3320122" y="604574"/>
                  <a:pt x="3100731" y="587269"/>
                  <a:pt x="2805446" y="597066"/>
                </a:cubicBezTo>
                <a:cubicBezTo>
                  <a:pt x="2510161" y="606863"/>
                  <a:pt x="2404007" y="562798"/>
                  <a:pt x="2130346" y="597066"/>
                </a:cubicBezTo>
                <a:cubicBezTo>
                  <a:pt x="1856685" y="631334"/>
                  <a:pt x="1691770" y="559707"/>
                  <a:pt x="1455246" y="597066"/>
                </a:cubicBezTo>
                <a:cubicBezTo>
                  <a:pt x="1218722" y="634425"/>
                  <a:pt x="996964" y="540787"/>
                  <a:pt x="841016" y="597066"/>
                </a:cubicBezTo>
                <a:cubicBezTo>
                  <a:pt x="685068" y="653345"/>
                  <a:pt x="333822" y="595889"/>
                  <a:pt x="99513" y="597066"/>
                </a:cubicBezTo>
                <a:cubicBezTo>
                  <a:pt x="37227" y="603715"/>
                  <a:pt x="8286" y="553020"/>
                  <a:pt x="0" y="497553"/>
                </a:cubicBezTo>
                <a:cubicBezTo>
                  <a:pt x="-32465" y="330173"/>
                  <a:pt x="24976" y="268628"/>
                  <a:pt x="0" y="99513"/>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FFFDD50-8342-1064-E442-F8AC30B8FD0C}"/>
              </a:ext>
            </a:extLst>
          </p:cNvPr>
          <p:cNvSpPr txBox="1"/>
          <p:nvPr/>
        </p:nvSpPr>
        <p:spPr>
          <a:xfrm>
            <a:off x="7460847" y="6334780"/>
            <a:ext cx="4308177" cy="523220"/>
          </a:xfrm>
          <a:prstGeom prst="rect">
            <a:avLst/>
          </a:prstGeom>
          <a:noFill/>
        </p:spPr>
        <p:txBody>
          <a:bodyPr wrap="square" rtlCol="0">
            <a:spAutoFit/>
          </a:bodyPr>
          <a:lstStyle/>
          <a:p>
            <a:r>
              <a:rPr lang="zh-CN" altLang="en-US" sz="2800" b="1" dirty="0">
                <a:solidFill>
                  <a:schemeClr val="accent1"/>
                </a:solidFill>
              </a:rPr>
              <a:t>更新策略：输入状态</a:t>
            </a:r>
            <a:r>
              <a:rPr lang="en-US" altLang="zh-CN" sz="2800" b="1" dirty="0">
                <a:solidFill>
                  <a:schemeClr val="accent1"/>
                </a:solidFill>
              </a:rPr>
              <a:t>-</a:t>
            </a:r>
            <a:r>
              <a:rPr lang="zh-CN" altLang="en-US" sz="2800" b="1" dirty="0">
                <a:solidFill>
                  <a:schemeClr val="accent1"/>
                </a:solidFill>
              </a:rPr>
              <a:t>动作</a:t>
            </a:r>
          </a:p>
        </p:txBody>
      </p:sp>
    </p:spTree>
    <p:extLst>
      <p:ext uri="{BB962C8B-B14F-4D97-AF65-F5344CB8AC3E}">
        <p14:creationId xmlns:p14="http://schemas.microsoft.com/office/powerpoint/2010/main" val="54050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3" grpId="0" animBg="1"/>
      <p:bldP spid="14" grpId="0"/>
      <p:bldP spid="16" grpId="0" animBg="1"/>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F6B5767-C908-CC4B-143F-7E8AF6BA562B}"/>
              </a:ext>
            </a:extLst>
          </p:cNvPr>
          <p:cNvPicPr>
            <a:picLocks noChangeAspect="1"/>
          </p:cNvPicPr>
          <p:nvPr/>
        </p:nvPicPr>
        <p:blipFill>
          <a:blip r:embed="rId2"/>
          <a:stretch>
            <a:fillRect/>
          </a:stretch>
        </p:blipFill>
        <p:spPr>
          <a:xfrm>
            <a:off x="208265" y="753851"/>
            <a:ext cx="9769687" cy="6104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标题 1">
            <a:extLst>
              <a:ext uri="{FF2B5EF4-FFF2-40B4-BE49-F238E27FC236}">
                <a16:creationId xmlns:a16="http://schemas.microsoft.com/office/drawing/2014/main" id="{F20A8DB9-2B4C-1335-A8F1-840314A5E703}"/>
              </a:ext>
            </a:extLst>
          </p:cNvPr>
          <p:cNvSpPr>
            <a:spLocks noGrp="1"/>
          </p:cNvSpPr>
          <p:nvPr>
            <p:ph type="title"/>
          </p:nvPr>
        </p:nvSpPr>
        <p:spPr>
          <a:xfrm>
            <a:off x="0" y="109487"/>
            <a:ext cx="10515600" cy="450952"/>
          </a:xfrm>
        </p:spPr>
        <p:txBody>
          <a:bodyPr>
            <a:normAutofit fontScale="90000"/>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估计状态价值实现：</a:t>
            </a:r>
            <a:r>
              <a:rPr lang="en-US" altLang="zh-CN" sz="3200" b="1" dirty="0">
                <a:latin typeface="微软雅黑" panose="020B0503020204020204" pitchFamily="34" charset="-122"/>
                <a:ea typeface="微软雅黑" panose="020B0503020204020204" pitchFamily="34" charset="-122"/>
              </a:rPr>
              <a:t>First-visit MC</a:t>
            </a:r>
            <a:endParaRPr lang="zh-CN" altLang="en-US" sz="3200" b="1" dirty="0">
              <a:latin typeface="微软雅黑" panose="020B0503020204020204" pitchFamily="34" charset="-122"/>
              <a:ea typeface="微软雅黑" panose="020B0503020204020204" pitchFamily="34" charset="-122"/>
            </a:endParaRPr>
          </a:p>
        </p:txBody>
      </p:sp>
      <p:sp>
        <p:nvSpPr>
          <p:cNvPr id="11" name="矩形: 圆角 10">
            <a:extLst>
              <a:ext uri="{FF2B5EF4-FFF2-40B4-BE49-F238E27FC236}">
                <a16:creationId xmlns:a16="http://schemas.microsoft.com/office/drawing/2014/main" id="{E62A0A56-133B-F3E2-0038-D71731761EB6}"/>
              </a:ext>
            </a:extLst>
          </p:cNvPr>
          <p:cNvSpPr/>
          <p:nvPr/>
        </p:nvSpPr>
        <p:spPr>
          <a:xfrm>
            <a:off x="982910" y="1632029"/>
            <a:ext cx="9214386" cy="1539433"/>
          </a:xfrm>
          <a:custGeom>
            <a:avLst/>
            <a:gdLst>
              <a:gd name="connsiteX0" fmla="*/ 0 w 9214386"/>
              <a:gd name="connsiteY0" fmla="*/ 256577 h 1539433"/>
              <a:gd name="connsiteX1" fmla="*/ 256577 w 9214386"/>
              <a:gd name="connsiteY1" fmla="*/ 0 h 1539433"/>
              <a:gd name="connsiteX2" fmla="*/ 1010684 w 9214386"/>
              <a:gd name="connsiteY2" fmla="*/ 0 h 1539433"/>
              <a:gd name="connsiteX3" fmla="*/ 1764791 w 9214386"/>
              <a:gd name="connsiteY3" fmla="*/ 0 h 1539433"/>
              <a:gd name="connsiteX4" fmla="*/ 2344873 w 9214386"/>
              <a:gd name="connsiteY4" fmla="*/ 0 h 1539433"/>
              <a:gd name="connsiteX5" fmla="*/ 3098979 w 9214386"/>
              <a:gd name="connsiteY5" fmla="*/ 0 h 1539433"/>
              <a:gd name="connsiteX6" fmla="*/ 3853086 w 9214386"/>
              <a:gd name="connsiteY6" fmla="*/ 0 h 1539433"/>
              <a:gd name="connsiteX7" fmla="*/ 4346156 w 9214386"/>
              <a:gd name="connsiteY7" fmla="*/ 0 h 1539433"/>
              <a:gd name="connsiteX8" fmla="*/ 4839226 w 9214386"/>
              <a:gd name="connsiteY8" fmla="*/ 0 h 1539433"/>
              <a:gd name="connsiteX9" fmla="*/ 5245283 w 9214386"/>
              <a:gd name="connsiteY9" fmla="*/ 0 h 1539433"/>
              <a:gd name="connsiteX10" fmla="*/ 5738353 w 9214386"/>
              <a:gd name="connsiteY10" fmla="*/ 0 h 1539433"/>
              <a:gd name="connsiteX11" fmla="*/ 6144411 w 9214386"/>
              <a:gd name="connsiteY11" fmla="*/ 0 h 1539433"/>
              <a:gd name="connsiteX12" fmla="*/ 6550468 w 9214386"/>
              <a:gd name="connsiteY12" fmla="*/ 0 h 1539433"/>
              <a:gd name="connsiteX13" fmla="*/ 7217563 w 9214386"/>
              <a:gd name="connsiteY13" fmla="*/ 0 h 1539433"/>
              <a:gd name="connsiteX14" fmla="*/ 7884657 w 9214386"/>
              <a:gd name="connsiteY14" fmla="*/ 0 h 1539433"/>
              <a:gd name="connsiteX15" fmla="*/ 8464739 w 9214386"/>
              <a:gd name="connsiteY15" fmla="*/ 0 h 1539433"/>
              <a:gd name="connsiteX16" fmla="*/ 8957809 w 9214386"/>
              <a:gd name="connsiteY16" fmla="*/ 0 h 1539433"/>
              <a:gd name="connsiteX17" fmla="*/ 9214386 w 9214386"/>
              <a:gd name="connsiteY17" fmla="*/ 256577 h 1539433"/>
              <a:gd name="connsiteX18" fmla="*/ 9214386 w 9214386"/>
              <a:gd name="connsiteY18" fmla="*/ 749191 h 1539433"/>
              <a:gd name="connsiteX19" fmla="*/ 9214386 w 9214386"/>
              <a:gd name="connsiteY19" fmla="*/ 1282856 h 1539433"/>
              <a:gd name="connsiteX20" fmla="*/ 8957809 w 9214386"/>
              <a:gd name="connsiteY20" fmla="*/ 1539433 h 1539433"/>
              <a:gd name="connsiteX21" fmla="*/ 8551752 w 9214386"/>
              <a:gd name="connsiteY21" fmla="*/ 1539433 h 1539433"/>
              <a:gd name="connsiteX22" fmla="*/ 7797645 w 9214386"/>
              <a:gd name="connsiteY22" fmla="*/ 1539433 h 1539433"/>
              <a:gd name="connsiteX23" fmla="*/ 7043538 w 9214386"/>
              <a:gd name="connsiteY23" fmla="*/ 1539433 h 1539433"/>
              <a:gd name="connsiteX24" fmla="*/ 6376444 w 9214386"/>
              <a:gd name="connsiteY24" fmla="*/ 1539433 h 1539433"/>
              <a:gd name="connsiteX25" fmla="*/ 5796361 w 9214386"/>
              <a:gd name="connsiteY25" fmla="*/ 1539433 h 1539433"/>
              <a:gd name="connsiteX26" fmla="*/ 5390304 w 9214386"/>
              <a:gd name="connsiteY26" fmla="*/ 1539433 h 1539433"/>
              <a:gd name="connsiteX27" fmla="*/ 5071259 w 9214386"/>
              <a:gd name="connsiteY27" fmla="*/ 1539433 h 1539433"/>
              <a:gd name="connsiteX28" fmla="*/ 4752214 w 9214386"/>
              <a:gd name="connsiteY28" fmla="*/ 1539433 h 1539433"/>
              <a:gd name="connsiteX29" fmla="*/ 4172131 w 9214386"/>
              <a:gd name="connsiteY29" fmla="*/ 1539433 h 1539433"/>
              <a:gd name="connsiteX30" fmla="*/ 3766074 w 9214386"/>
              <a:gd name="connsiteY30" fmla="*/ 1539433 h 1539433"/>
              <a:gd name="connsiteX31" fmla="*/ 3011967 w 9214386"/>
              <a:gd name="connsiteY31" fmla="*/ 1539433 h 1539433"/>
              <a:gd name="connsiteX32" fmla="*/ 2344873 w 9214386"/>
              <a:gd name="connsiteY32" fmla="*/ 1539433 h 1539433"/>
              <a:gd name="connsiteX33" fmla="*/ 1938815 w 9214386"/>
              <a:gd name="connsiteY33" fmla="*/ 1539433 h 1539433"/>
              <a:gd name="connsiteX34" fmla="*/ 1445745 w 9214386"/>
              <a:gd name="connsiteY34" fmla="*/ 1539433 h 1539433"/>
              <a:gd name="connsiteX35" fmla="*/ 1039688 w 9214386"/>
              <a:gd name="connsiteY35" fmla="*/ 1539433 h 1539433"/>
              <a:gd name="connsiteX36" fmla="*/ 256577 w 9214386"/>
              <a:gd name="connsiteY36" fmla="*/ 1539433 h 1539433"/>
              <a:gd name="connsiteX37" fmla="*/ 0 w 9214386"/>
              <a:gd name="connsiteY37" fmla="*/ 1282856 h 1539433"/>
              <a:gd name="connsiteX38" fmla="*/ 0 w 9214386"/>
              <a:gd name="connsiteY38" fmla="*/ 790242 h 1539433"/>
              <a:gd name="connsiteX39" fmla="*/ 0 w 9214386"/>
              <a:gd name="connsiteY39" fmla="*/ 256577 h 153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214386" h="1539433" extrusionOk="0">
                <a:moveTo>
                  <a:pt x="0" y="256577"/>
                </a:moveTo>
                <a:cubicBezTo>
                  <a:pt x="19328" y="129350"/>
                  <a:pt x="123838" y="-1016"/>
                  <a:pt x="256577" y="0"/>
                </a:cubicBezTo>
                <a:cubicBezTo>
                  <a:pt x="587396" y="-2422"/>
                  <a:pt x="679930" y="79352"/>
                  <a:pt x="1010684" y="0"/>
                </a:cubicBezTo>
                <a:cubicBezTo>
                  <a:pt x="1341438" y="-79352"/>
                  <a:pt x="1496982" y="7360"/>
                  <a:pt x="1764791" y="0"/>
                </a:cubicBezTo>
                <a:cubicBezTo>
                  <a:pt x="2032600" y="-7360"/>
                  <a:pt x="2173298" y="44088"/>
                  <a:pt x="2344873" y="0"/>
                </a:cubicBezTo>
                <a:cubicBezTo>
                  <a:pt x="2516448" y="-44088"/>
                  <a:pt x="2725325" y="39194"/>
                  <a:pt x="3098979" y="0"/>
                </a:cubicBezTo>
                <a:cubicBezTo>
                  <a:pt x="3472633" y="-39194"/>
                  <a:pt x="3673563" y="5854"/>
                  <a:pt x="3853086" y="0"/>
                </a:cubicBezTo>
                <a:cubicBezTo>
                  <a:pt x="4032609" y="-5854"/>
                  <a:pt x="4164061" y="23500"/>
                  <a:pt x="4346156" y="0"/>
                </a:cubicBezTo>
                <a:cubicBezTo>
                  <a:pt x="4528251" y="-23500"/>
                  <a:pt x="4672293" y="417"/>
                  <a:pt x="4839226" y="0"/>
                </a:cubicBezTo>
                <a:cubicBezTo>
                  <a:pt x="5006159" y="-417"/>
                  <a:pt x="5071531" y="33952"/>
                  <a:pt x="5245283" y="0"/>
                </a:cubicBezTo>
                <a:cubicBezTo>
                  <a:pt x="5419035" y="-33952"/>
                  <a:pt x="5589114" y="21334"/>
                  <a:pt x="5738353" y="0"/>
                </a:cubicBezTo>
                <a:cubicBezTo>
                  <a:pt x="5887592" y="-21334"/>
                  <a:pt x="6059778" y="40456"/>
                  <a:pt x="6144411" y="0"/>
                </a:cubicBezTo>
                <a:cubicBezTo>
                  <a:pt x="6229044" y="-40456"/>
                  <a:pt x="6466782" y="591"/>
                  <a:pt x="6550468" y="0"/>
                </a:cubicBezTo>
                <a:cubicBezTo>
                  <a:pt x="6634154" y="-591"/>
                  <a:pt x="6896442" y="23584"/>
                  <a:pt x="7217563" y="0"/>
                </a:cubicBezTo>
                <a:cubicBezTo>
                  <a:pt x="7538685" y="-23584"/>
                  <a:pt x="7634143" y="16705"/>
                  <a:pt x="7884657" y="0"/>
                </a:cubicBezTo>
                <a:cubicBezTo>
                  <a:pt x="8135171" y="-16705"/>
                  <a:pt x="8310974" y="40148"/>
                  <a:pt x="8464739" y="0"/>
                </a:cubicBezTo>
                <a:cubicBezTo>
                  <a:pt x="8618504" y="-40148"/>
                  <a:pt x="8720853" y="55872"/>
                  <a:pt x="8957809" y="0"/>
                </a:cubicBezTo>
                <a:cubicBezTo>
                  <a:pt x="9061179" y="5677"/>
                  <a:pt x="9188362" y="132486"/>
                  <a:pt x="9214386" y="256577"/>
                </a:cubicBezTo>
                <a:cubicBezTo>
                  <a:pt x="9262626" y="412815"/>
                  <a:pt x="9200215" y="512402"/>
                  <a:pt x="9214386" y="749191"/>
                </a:cubicBezTo>
                <a:cubicBezTo>
                  <a:pt x="9228557" y="985980"/>
                  <a:pt x="9196719" y="1122045"/>
                  <a:pt x="9214386" y="1282856"/>
                </a:cubicBezTo>
                <a:cubicBezTo>
                  <a:pt x="9220957" y="1445248"/>
                  <a:pt x="9066948" y="1547901"/>
                  <a:pt x="8957809" y="1539433"/>
                </a:cubicBezTo>
                <a:cubicBezTo>
                  <a:pt x="8869095" y="1556489"/>
                  <a:pt x="8713510" y="1518107"/>
                  <a:pt x="8551752" y="1539433"/>
                </a:cubicBezTo>
                <a:cubicBezTo>
                  <a:pt x="8389994" y="1560759"/>
                  <a:pt x="7958625" y="1525886"/>
                  <a:pt x="7797645" y="1539433"/>
                </a:cubicBezTo>
                <a:cubicBezTo>
                  <a:pt x="7636665" y="1552980"/>
                  <a:pt x="7386110" y="1532655"/>
                  <a:pt x="7043538" y="1539433"/>
                </a:cubicBezTo>
                <a:cubicBezTo>
                  <a:pt x="6700966" y="1546211"/>
                  <a:pt x="6611066" y="1469515"/>
                  <a:pt x="6376444" y="1539433"/>
                </a:cubicBezTo>
                <a:cubicBezTo>
                  <a:pt x="6141822" y="1609351"/>
                  <a:pt x="5943088" y="1502797"/>
                  <a:pt x="5796361" y="1539433"/>
                </a:cubicBezTo>
                <a:cubicBezTo>
                  <a:pt x="5649634" y="1576069"/>
                  <a:pt x="5577537" y="1509429"/>
                  <a:pt x="5390304" y="1539433"/>
                </a:cubicBezTo>
                <a:cubicBezTo>
                  <a:pt x="5203071" y="1569437"/>
                  <a:pt x="5215025" y="1534825"/>
                  <a:pt x="5071259" y="1539433"/>
                </a:cubicBezTo>
                <a:cubicBezTo>
                  <a:pt x="4927493" y="1544041"/>
                  <a:pt x="4839793" y="1508315"/>
                  <a:pt x="4752214" y="1539433"/>
                </a:cubicBezTo>
                <a:cubicBezTo>
                  <a:pt x="4664635" y="1570551"/>
                  <a:pt x="4321271" y="1473528"/>
                  <a:pt x="4172131" y="1539433"/>
                </a:cubicBezTo>
                <a:cubicBezTo>
                  <a:pt x="4022991" y="1605338"/>
                  <a:pt x="3910069" y="1524193"/>
                  <a:pt x="3766074" y="1539433"/>
                </a:cubicBezTo>
                <a:cubicBezTo>
                  <a:pt x="3622079" y="1554673"/>
                  <a:pt x="3215555" y="1517166"/>
                  <a:pt x="3011967" y="1539433"/>
                </a:cubicBezTo>
                <a:cubicBezTo>
                  <a:pt x="2808379" y="1561700"/>
                  <a:pt x="2508642" y="1478607"/>
                  <a:pt x="2344873" y="1539433"/>
                </a:cubicBezTo>
                <a:cubicBezTo>
                  <a:pt x="2181104" y="1600259"/>
                  <a:pt x="2125403" y="1493053"/>
                  <a:pt x="1938815" y="1539433"/>
                </a:cubicBezTo>
                <a:cubicBezTo>
                  <a:pt x="1752227" y="1585813"/>
                  <a:pt x="1626661" y="1536405"/>
                  <a:pt x="1445745" y="1539433"/>
                </a:cubicBezTo>
                <a:cubicBezTo>
                  <a:pt x="1264829" y="1542461"/>
                  <a:pt x="1173803" y="1517479"/>
                  <a:pt x="1039688" y="1539433"/>
                </a:cubicBezTo>
                <a:cubicBezTo>
                  <a:pt x="905573" y="1561387"/>
                  <a:pt x="600745" y="1450732"/>
                  <a:pt x="256577" y="1539433"/>
                </a:cubicBezTo>
                <a:cubicBezTo>
                  <a:pt x="107781" y="1544153"/>
                  <a:pt x="40207" y="1412081"/>
                  <a:pt x="0" y="1282856"/>
                </a:cubicBezTo>
                <a:cubicBezTo>
                  <a:pt x="-42180" y="1055035"/>
                  <a:pt x="47296" y="1028039"/>
                  <a:pt x="0" y="790242"/>
                </a:cubicBezTo>
                <a:cubicBezTo>
                  <a:pt x="-47296" y="552445"/>
                  <a:pt x="24390" y="388096"/>
                  <a:pt x="0" y="25657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0EF9964-0F73-08BF-59A2-6F3CC353A5DD}"/>
              </a:ext>
            </a:extLst>
          </p:cNvPr>
          <p:cNvSpPr txBox="1"/>
          <p:nvPr/>
        </p:nvSpPr>
        <p:spPr>
          <a:xfrm>
            <a:off x="10300609" y="2140135"/>
            <a:ext cx="1342663" cy="523220"/>
          </a:xfrm>
          <a:prstGeom prst="rect">
            <a:avLst/>
          </a:prstGeom>
          <a:noFill/>
        </p:spPr>
        <p:txBody>
          <a:bodyPr wrap="square" rtlCol="0">
            <a:spAutoFit/>
          </a:bodyPr>
          <a:lstStyle/>
          <a:p>
            <a:r>
              <a:rPr lang="zh-CN" altLang="en-US" sz="2800" b="1" dirty="0">
                <a:solidFill>
                  <a:schemeClr val="accent1"/>
                </a:solidFill>
              </a:rPr>
              <a:t>初始化</a:t>
            </a:r>
          </a:p>
        </p:txBody>
      </p:sp>
      <p:sp>
        <p:nvSpPr>
          <p:cNvPr id="13" name="矩形: 圆角 12">
            <a:extLst>
              <a:ext uri="{FF2B5EF4-FFF2-40B4-BE49-F238E27FC236}">
                <a16:creationId xmlns:a16="http://schemas.microsoft.com/office/drawing/2014/main" id="{B3289B6C-AE60-AB33-9B41-7B3CBE33C53E}"/>
              </a:ext>
            </a:extLst>
          </p:cNvPr>
          <p:cNvSpPr/>
          <p:nvPr/>
        </p:nvSpPr>
        <p:spPr>
          <a:xfrm>
            <a:off x="290358" y="560440"/>
            <a:ext cx="9214386" cy="782224"/>
          </a:xfrm>
          <a:custGeom>
            <a:avLst/>
            <a:gdLst>
              <a:gd name="connsiteX0" fmla="*/ 0 w 9214386"/>
              <a:gd name="connsiteY0" fmla="*/ 130373 h 782224"/>
              <a:gd name="connsiteX1" fmla="*/ 130373 w 9214386"/>
              <a:gd name="connsiteY1" fmla="*/ 0 h 782224"/>
              <a:gd name="connsiteX2" fmla="*/ 906355 w 9214386"/>
              <a:gd name="connsiteY2" fmla="*/ 0 h 782224"/>
              <a:gd name="connsiteX3" fmla="*/ 1682337 w 9214386"/>
              <a:gd name="connsiteY3" fmla="*/ 0 h 782224"/>
              <a:gd name="connsiteX4" fmla="*/ 2279247 w 9214386"/>
              <a:gd name="connsiteY4" fmla="*/ 0 h 782224"/>
              <a:gd name="connsiteX5" fmla="*/ 3055229 w 9214386"/>
              <a:gd name="connsiteY5" fmla="*/ 0 h 782224"/>
              <a:gd name="connsiteX6" fmla="*/ 3831211 w 9214386"/>
              <a:gd name="connsiteY6" fmla="*/ 0 h 782224"/>
              <a:gd name="connsiteX7" fmla="*/ 4338584 w 9214386"/>
              <a:gd name="connsiteY7" fmla="*/ 0 h 782224"/>
              <a:gd name="connsiteX8" fmla="*/ 4845957 w 9214386"/>
              <a:gd name="connsiteY8" fmla="*/ 0 h 782224"/>
              <a:gd name="connsiteX9" fmla="*/ 5263793 w 9214386"/>
              <a:gd name="connsiteY9" fmla="*/ 0 h 782224"/>
              <a:gd name="connsiteX10" fmla="*/ 5771166 w 9214386"/>
              <a:gd name="connsiteY10" fmla="*/ 0 h 782224"/>
              <a:gd name="connsiteX11" fmla="*/ 6189003 w 9214386"/>
              <a:gd name="connsiteY11" fmla="*/ 0 h 782224"/>
              <a:gd name="connsiteX12" fmla="*/ 6606839 w 9214386"/>
              <a:gd name="connsiteY12" fmla="*/ 0 h 782224"/>
              <a:gd name="connsiteX13" fmla="*/ 7293285 w 9214386"/>
              <a:gd name="connsiteY13" fmla="*/ 0 h 782224"/>
              <a:gd name="connsiteX14" fmla="*/ 7979731 w 9214386"/>
              <a:gd name="connsiteY14" fmla="*/ 0 h 782224"/>
              <a:gd name="connsiteX15" fmla="*/ 8576640 w 9214386"/>
              <a:gd name="connsiteY15" fmla="*/ 0 h 782224"/>
              <a:gd name="connsiteX16" fmla="*/ 9084013 w 9214386"/>
              <a:gd name="connsiteY16" fmla="*/ 0 h 782224"/>
              <a:gd name="connsiteX17" fmla="*/ 9214386 w 9214386"/>
              <a:gd name="connsiteY17" fmla="*/ 130373 h 782224"/>
              <a:gd name="connsiteX18" fmla="*/ 9214386 w 9214386"/>
              <a:gd name="connsiteY18" fmla="*/ 651851 h 782224"/>
              <a:gd name="connsiteX19" fmla="*/ 9084013 w 9214386"/>
              <a:gd name="connsiteY19" fmla="*/ 782224 h 782224"/>
              <a:gd name="connsiteX20" fmla="*/ 8308031 w 9214386"/>
              <a:gd name="connsiteY20" fmla="*/ 782224 h 782224"/>
              <a:gd name="connsiteX21" fmla="*/ 7621585 w 9214386"/>
              <a:gd name="connsiteY21" fmla="*/ 782224 h 782224"/>
              <a:gd name="connsiteX22" fmla="*/ 6845603 w 9214386"/>
              <a:gd name="connsiteY22" fmla="*/ 782224 h 782224"/>
              <a:gd name="connsiteX23" fmla="*/ 6069621 w 9214386"/>
              <a:gd name="connsiteY23" fmla="*/ 782224 h 782224"/>
              <a:gd name="connsiteX24" fmla="*/ 5383175 w 9214386"/>
              <a:gd name="connsiteY24" fmla="*/ 782224 h 782224"/>
              <a:gd name="connsiteX25" fmla="*/ 4786266 w 9214386"/>
              <a:gd name="connsiteY25" fmla="*/ 782224 h 782224"/>
              <a:gd name="connsiteX26" fmla="*/ 4368429 w 9214386"/>
              <a:gd name="connsiteY26" fmla="*/ 782224 h 782224"/>
              <a:gd name="connsiteX27" fmla="*/ 4040129 w 9214386"/>
              <a:gd name="connsiteY27" fmla="*/ 782224 h 782224"/>
              <a:gd name="connsiteX28" fmla="*/ 3711829 w 9214386"/>
              <a:gd name="connsiteY28" fmla="*/ 782224 h 782224"/>
              <a:gd name="connsiteX29" fmla="*/ 3114920 w 9214386"/>
              <a:gd name="connsiteY29" fmla="*/ 782224 h 782224"/>
              <a:gd name="connsiteX30" fmla="*/ 2697083 w 9214386"/>
              <a:gd name="connsiteY30" fmla="*/ 782224 h 782224"/>
              <a:gd name="connsiteX31" fmla="*/ 1921101 w 9214386"/>
              <a:gd name="connsiteY31" fmla="*/ 782224 h 782224"/>
              <a:gd name="connsiteX32" fmla="*/ 1234655 w 9214386"/>
              <a:gd name="connsiteY32" fmla="*/ 782224 h 782224"/>
              <a:gd name="connsiteX33" fmla="*/ 816819 w 9214386"/>
              <a:gd name="connsiteY33" fmla="*/ 782224 h 782224"/>
              <a:gd name="connsiteX34" fmla="*/ 130373 w 9214386"/>
              <a:gd name="connsiteY34" fmla="*/ 782224 h 782224"/>
              <a:gd name="connsiteX35" fmla="*/ 0 w 9214386"/>
              <a:gd name="connsiteY35" fmla="*/ 651851 h 782224"/>
              <a:gd name="connsiteX36" fmla="*/ 0 w 9214386"/>
              <a:gd name="connsiteY36" fmla="*/ 130373 h 78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214386" h="782224" extrusionOk="0">
                <a:moveTo>
                  <a:pt x="0" y="130373"/>
                </a:moveTo>
                <a:cubicBezTo>
                  <a:pt x="9757" y="65678"/>
                  <a:pt x="68306" y="-1126"/>
                  <a:pt x="130373" y="0"/>
                </a:cubicBezTo>
                <a:cubicBezTo>
                  <a:pt x="510761" y="-42389"/>
                  <a:pt x="616239" y="11499"/>
                  <a:pt x="906355" y="0"/>
                </a:cubicBezTo>
                <a:cubicBezTo>
                  <a:pt x="1196471" y="-11499"/>
                  <a:pt x="1310287" y="42496"/>
                  <a:pt x="1682337" y="0"/>
                </a:cubicBezTo>
                <a:cubicBezTo>
                  <a:pt x="2054387" y="-42496"/>
                  <a:pt x="1989725" y="32127"/>
                  <a:pt x="2279247" y="0"/>
                </a:cubicBezTo>
                <a:cubicBezTo>
                  <a:pt x="2568769" y="-32127"/>
                  <a:pt x="2865257" y="22899"/>
                  <a:pt x="3055229" y="0"/>
                </a:cubicBezTo>
                <a:cubicBezTo>
                  <a:pt x="3245201" y="-22899"/>
                  <a:pt x="3488576" y="61481"/>
                  <a:pt x="3831211" y="0"/>
                </a:cubicBezTo>
                <a:cubicBezTo>
                  <a:pt x="4173846" y="-61481"/>
                  <a:pt x="4121475" y="56883"/>
                  <a:pt x="4338584" y="0"/>
                </a:cubicBezTo>
                <a:cubicBezTo>
                  <a:pt x="4555693" y="-56883"/>
                  <a:pt x="4729557" y="18643"/>
                  <a:pt x="4845957" y="0"/>
                </a:cubicBezTo>
                <a:cubicBezTo>
                  <a:pt x="4962357" y="-18643"/>
                  <a:pt x="5110558" y="31144"/>
                  <a:pt x="5263793" y="0"/>
                </a:cubicBezTo>
                <a:cubicBezTo>
                  <a:pt x="5417028" y="-31144"/>
                  <a:pt x="5559347" y="15798"/>
                  <a:pt x="5771166" y="0"/>
                </a:cubicBezTo>
                <a:cubicBezTo>
                  <a:pt x="5982985" y="-15798"/>
                  <a:pt x="5989023" y="38992"/>
                  <a:pt x="6189003" y="0"/>
                </a:cubicBezTo>
                <a:cubicBezTo>
                  <a:pt x="6388983" y="-38992"/>
                  <a:pt x="6442008" y="18496"/>
                  <a:pt x="6606839" y="0"/>
                </a:cubicBezTo>
                <a:cubicBezTo>
                  <a:pt x="6771670" y="-18496"/>
                  <a:pt x="7063707" y="58337"/>
                  <a:pt x="7293285" y="0"/>
                </a:cubicBezTo>
                <a:cubicBezTo>
                  <a:pt x="7522863" y="-58337"/>
                  <a:pt x="7822468" y="3168"/>
                  <a:pt x="7979731" y="0"/>
                </a:cubicBezTo>
                <a:cubicBezTo>
                  <a:pt x="8136994" y="-3168"/>
                  <a:pt x="8400178" y="7218"/>
                  <a:pt x="8576640" y="0"/>
                </a:cubicBezTo>
                <a:cubicBezTo>
                  <a:pt x="8753102" y="-7218"/>
                  <a:pt x="8898869" y="55726"/>
                  <a:pt x="9084013" y="0"/>
                </a:cubicBezTo>
                <a:cubicBezTo>
                  <a:pt x="9151468" y="673"/>
                  <a:pt x="9209839" y="61447"/>
                  <a:pt x="9214386" y="130373"/>
                </a:cubicBezTo>
                <a:cubicBezTo>
                  <a:pt x="9272084" y="264316"/>
                  <a:pt x="9161131" y="531407"/>
                  <a:pt x="9214386" y="651851"/>
                </a:cubicBezTo>
                <a:cubicBezTo>
                  <a:pt x="9196705" y="715340"/>
                  <a:pt x="9171619" y="785889"/>
                  <a:pt x="9084013" y="782224"/>
                </a:cubicBezTo>
                <a:cubicBezTo>
                  <a:pt x="8771470" y="797370"/>
                  <a:pt x="8598725" y="769718"/>
                  <a:pt x="8308031" y="782224"/>
                </a:cubicBezTo>
                <a:cubicBezTo>
                  <a:pt x="8017337" y="794730"/>
                  <a:pt x="7883814" y="719083"/>
                  <a:pt x="7621585" y="782224"/>
                </a:cubicBezTo>
                <a:cubicBezTo>
                  <a:pt x="7359356" y="845365"/>
                  <a:pt x="7228957" y="719456"/>
                  <a:pt x="6845603" y="782224"/>
                </a:cubicBezTo>
                <a:cubicBezTo>
                  <a:pt x="6462249" y="844992"/>
                  <a:pt x="6267093" y="776659"/>
                  <a:pt x="6069621" y="782224"/>
                </a:cubicBezTo>
                <a:cubicBezTo>
                  <a:pt x="5872149" y="787789"/>
                  <a:pt x="5579881" y="768573"/>
                  <a:pt x="5383175" y="782224"/>
                </a:cubicBezTo>
                <a:cubicBezTo>
                  <a:pt x="5186469" y="795875"/>
                  <a:pt x="4933654" y="777472"/>
                  <a:pt x="4786266" y="782224"/>
                </a:cubicBezTo>
                <a:cubicBezTo>
                  <a:pt x="4638878" y="786976"/>
                  <a:pt x="4483939" y="741904"/>
                  <a:pt x="4368429" y="782224"/>
                </a:cubicBezTo>
                <a:cubicBezTo>
                  <a:pt x="4252919" y="822544"/>
                  <a:pt x="4111431" y="762023"/>
                  <a:pt x="4040129" y="782224"/>
                </a:cubicBezTo>
                <a:cubicBezTo>
                  <a:pt x="3968827" y="802425"/>
                  <a:pt x="3856456" y="756533"/>
                  <a:pt x="3711829" y="782224"/>
                </a:cubicBezTo>
                <a:cubicBezTo>
                  <a:pt x="3567202" y="807915"/>
                  <a:pt x="3338262" y="774907"/>
                  <a:pt x="3114920" y="782224"/>
                </a:cubicBezTo>
                <a:cubicBezTo>
                  <a:pt x="2891578" y="789541"/>
                  <a:pt x="2826913" y="767571"/>
                  <a:pt x="2697083" y="782224"/>
                </a:cubicBezTo>
                <a:cubicBezTo>
                  <a:pt x="2567253" y="796877"/>
                  <a:pt x="2160889" y="767398"/>
                  <a:pt x="1921101" y="782224"/>
                </a:cubicBezTo>
                <a:cubicBezTo>
                  <a:pt x="1681313" y="797050"/>
                  <a:pt x="1434799" y="752437"/>
                  <a:pt x="1234655" y="782224"/>
                </a:cubicBezTo>
                <a:cubicBezTo>
                  <a:pt x="1034511" y="812011"/>
                  <a:pt x="954252" y="745650"/>
                  <a:pt x="816819" y="782224"/>
                </a:cubicBezTo>
                <a:cubicBezTo>
                  <a:pt x="679386" y="818798"/>
                  <a:pt x="453983" y="756981"/>
                  <a:pt x="130373" y="782224"/>
                </a:cubicBezTo>
                <a:cubicBezTo>
                  <a:pt x="62198" y="777113"/>
                  <a:pt x="2896" y="722920"/>
                  <a:pt x="0" y="651851"/>
                </a:cubicBezTo>
                <a:cubicBezTo>
                  <a:pt x="-9034" y="419609"/>
                  <a:pt x="45700" y="389727"/>
                  <a:pt x="0" y="130373"/>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45CB612-D634-44F7-8F95-69F52A1AA042}"/>
              </a:ext>
            </a:extLst>
          </p:cNvPr>
          <p:cNvSpPr txBox="1"/>
          <p:nvPr/>
        </p:nvSpPr>
        <p:spPr>
          <a:xfrm>
            <a:off x="9586837" y="447927"/>
            <a:ext cx="2859807" cy="954107"/>
          </a:xfrm>
          <a:prstGeom prst="rect">
            <a:avLst/>
          </a:prstGeom>
          <a:noFill/>
        </p:spPr>
        <p:txBody>
          <a:bodyPr wrap="square" rtlCol="0">
            <a:spAutoFit/>
          </a:bodyPr>
          <a:lstStyle/>
          <a:p>
            <a:r>
              <a:rPr lang="zh-CN" altLang="en-US" sz="2800" b="1" dirty="0">
                <a:solidFill>
                  <a:schemeClr val="accent1"/>
                </a:solidFill>
              </a:rPr>
              <a:t>准备环境，设置超参数</a:t>
            </a:r>
          </a:p>
        </p:txBody>
      </p:sp>
      <p:sp>
        <p:nvSpPr>
          <p:cNvPr id="15" name="矩形: 圆角 14">
            <a:extLst>
              <a:ext uri="{FF2B5EF4-FFF2-40B4-BE49-F238E27FC236}">
                <a16:creationId xmlns:a16="http://schemas.microsoft.com/office/drawing/2014/main" id="{3E1D4906-79FA-9E97-84A6-6FE2059D3EFD}"/>
              </a:ext>
            </a:extLst>
          </p:cNvPr>
          <p:cNvSpPr/>
          <p:nvPr/>
        </p:nvSpPr>
        <p:spPr>
          <a:xfrm>
            <a:off x="810229" y="3214867"/>
            <a:ext cx="9490380" cy="3313255"/>
          </a:xfrm>
          <a:custGeom>
            <a:avLst/>
            <a:gdLst>
              <a:gd name="connsiteX0" fmla="*/ 0 w 9490380"/>
              <a:gd name="connsiteY0" fmla="*/ 552220 h 3313255"/>
              <a:gd name="connsiteX1" fmla="*/ 552220 w 9490380"/>
              <a:gd name="connsiteY1" fmla="*/ 0 h 3313255"/>
              <a:gd name="connsiteX2" fmla="*/ 1318935 w 9490380"/>
              <a:gd name="connsiteY2" fmla="*/ 0 h 3313255"/>
              <a:gd name="connsiteX3" fmla="*/ 2085649 w 9490380"/>
              <a:gd name="connsiteY3" fmla="*/ 0 h 3313255"/>
              <a:gd name="connsiteX4" fmla="*/ 2684645 w 9490380"/>
              <a:gd name="connsiteY4" fmla="*/ 0 h 3313255"/>
              <a:gd name="connsiteX5" fmla="*/ 3451359 w 9490380"/>
              <a:gd name="connsiteY5" fmla="*/ 0 h 3313255"/>
              <a:gd name="connsiteX6" fmla="*/ 4218074 w 9490380"/>
              <a:gd name="connsiteY6" fmla="*/ 0 h 3313255"/>
              <a:gd name="connsiteX7" fmla="*/ 4733210 w 9490380"/>
              <a:gd name="connsiteY7" fmla="*/ 0 h 3313255"/>
              <a:gd name="connsiteX8" fmla="*/ 5248346 w 9490380"/>
              <a:gd name="connsiteY8" fmla="*/ 0 h 3313255"/>
              <a:gd name="connsiteX9" fmla="*/ 5679623 w 9490380"/>
              <a:gd name="connsiteY9" fmla="*/ 0 h 3313255"/>
              <a:gd name="connsiteX10" fmla="*/ 6194760 w 9490380"/>
              <a:gd name="connsiteY10" fmla="*/ 0 h 3313255"/>
              <a:gd name="connsiteX11" fmla="*/ 6626037 w 9490380"/>
              <a:gd name="connsiteY11" fmla="*/ 0 h 3313255"/>
              <a:gd name="connsiteX12" fmla="*/ 7057313 w 9490380"/>
              <a:gd name="connsiteY12" fmla="*/ 0 h 3313255"/>
              <a:gd name="connsiteX13" fmla="*/ 7740169 w 9490380"/>
              <a:gd name="connsiteY13" fmla="*/ 0 h 3313255"/>
              <a:gd name="connsiteX14" fmla="*/ 8423024 w 9490380"/>
              <a:gd name="connsiteY14" fmla="*/ 0 h 3313255"/>
              <a:gd name="connsiteX15" fmla="*/ 8938160 w 9490380"/>
              <a:gd name="connsiteY15" fmla="*/ 0 h 3313255"/>
              <a:gd name="connsiteX16" fmla="*/ 9490380 w 9490380"/>
              <a:gd name="connsiteY16" fmla="*/ 552220 h 3313255"/>
              <a:gd name="connsiteX17" fmla="*/ 9490380 w 9490380"/>
              <a:gd name="connsiteY17" fmla="*/ 1148600 h 3313255"/>
              <a:gd name="connsiteX18" fmla="*/ 9490380 w 9490380"/>
              <a:gd name="connsiteY18" fmla="*/ 1744980 h 3313255"/>
              <a:gd name="connsiteX19" fmla="*/ 9490380 w 9490380"/>
              <a:gd name="connsiteY19" fmla="*/ 2275096 h 3313255"/>
              <a:gd name="connsiteX20" fmla="*/ 9490380 w 9490380"/>
              <a:gd name="connsiteY20" fmla="*/ 2761035 h 3313255"/>
              <a:gd name="connsiteX21" fmla="*/ 8938160 w 9490380"/>
              <a:gd name="connsiteY21" fmla="*/ 3313255 h 3313255"/>
              <a:gd name="connsiteX22" fmla="*/ 8423024 w 9490380"/>
              <a:gd name="connsiteY22" fmla="*/ 3313255 h 3313255"/>
              <a:gd name="connsiteX23" fmla="*/ 7656309 w 9490380"/>
              <a:gd name="connsiteY23" fmla="*/ 3313255 h 3313255"/>
              <a:gd name="connsiteX24" fmla="*/ 6973454 w 9490380"/>
              <a:gd name="connsiteY24" fmla="*/ 3313255 h 3313255"/>
              <a:gd name="connsiteX25" fmla="*/ 6374458 w 9490380"/>
              <a:gd name="connsiteY25" fmla="*/ 3313255 h 3313255"/>
              <a:gd name="connsiteX26" fmla="*/ 5943181 w 9490380"/>
              <a:gd name="connsiteY26" fmla="*/ 3313255 h 3313255"/>
              <a:gd name="connsiteX27" fmla="*/ 5595764 w 9490380"/>
              <a:gd name="connsiteY27" fmla="*/ 3313255 h 3313255"/>
              <a:gd name="connsiteX28" fmla="*/ 5248346 w 9490380"/>
              <a:gd name="connsiteY28" fmla="*/ 3313255 h 3313255"/>
              <a:gd name="connsiteX29" fmla="*/ 4649351 w 9490380"/>
              <a:gd name="connsiteY29" fmla="*/ 3313255 h 3313255"/>
              <a:gd name="connsiteX30" fmla="*/ 4218074 w 9490380"/>
              <a:gd name="connsiteY30" fmla="*/ 3313255 h 3313255"/>
              <a:gd name="connsiteX31" fmla="*/ 3451359 w 9490380"/>
              <a:gd name="connsiteY31" fmla="*/ 3313255 h 3313255"/>
              <a:gd name="connsiteX32" fmla="*/ 2768504 w 9490380"/>
              <a:gd name="connsiteY32" fmla="*/ 3313255 h 3313255"/>
              <a:gd name="connsiteX33" fmla="*/ 2337227 w 9490380"/>
              <a:gd name="connsiteY33" fmla="*/ 3313255 h 3313255"/>
              <a:gd name="connsiteX34" fmla="*/ 1822091 w 9490380"/>
              <a:gd name="connsiteY34" fmla="*/ 3313255 h 3313255"/>
              <a:gd name="connsiteX35" fmla="*/ 1390814 w 9490380"/>
              <a:gd name="connsiteY35" fmla="*/ 3313255 h 3313255"/>
              <a:gd name="connsiteX36" fmla="*/ 552220 w 9490380"/>
              <a:gd name="connsiteY36" fmla="*/ 3313255 h 3313255"/>
              <a:gd name="connsiteX37" fmla="*/ 0 w 9490380"/>
              <a:gd name="connsiteY37" fmla="*/ 2761035 h 3313255"/>
              <a:gd name="connsiteX38" fmla="*/ 0 w 9490380"/>
              <a:gd name="connsiteY38" fmla="*/ 2253008 h 3313255"/>
              <a:gd name="connsiteX39" fmla="*/ 0 w 9490380"/>
              <a:gd name="connsiteY39" fmla="*/ 1767068 h 3313255"/>
              <a:gd name="connsiteX40" fmla="*/ 0 w 9490380"/>
              <a:gd name="connsiteY40" fmla="*/ 1214865 h 3313255"/>
              <a:gd name="connsiteX41" fmla="*/ 0 w 9490380"/>
              <a:gd name="connsiteY41" fmla="*/ 552220 h 331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490380" h="3313255" extrusionOk="0">
                <a:moveTo>
                  <a:pt x="0" y="552220"/>
                </a:moveTo>
                <a:cubicBezTo>
                  <a:pt x="62122" y="293766"/>
                  <a:pt x="329109" y="-9276"/>
                  <a:pt x="552220" y="0"/>
                </a:cubicBezTo>
                <a:cubicBezTo>
                  <a:pt x="719966" y="-79034"/>
                  <a:pt x="1107602" y="32722"/>
                  <a:pt x="1318935" y="0"/>
                </a:cubicBezTo>
                <a:cubicBezTo>
                  <a:pt x="1530269" y="-32722"/>
                  <a:pt x="1739705" y="90669"/>
                  <a:pt x="2085649" y="0"/>
                </a:cubicBezTo>
                <a:cubicBezTo>
                  <a:pt x="2431593" y="-90669"/>
                  <a:pt x="2513552" y="44522"/>
                  <a:pt x="2684645" y="0"/>
                </a:cubicBezTo>
                <a:cubicBezTo>
                  <a:pt x="2855738" y="-44522"/>
                  <a:pt x="3203820" y="86113"/>
                  <a:pt x="3451359" y="0"/>
                </a:cubicBezTo>
                <a:cubicBezTo>
                  <a:pt x="3698898" y="-86113"/>
                  <a:pt x="3848835" y="60928"/>
                  <a:pt x="4218074" y="0"/>
                </a:cubicBezTo>
                <a:cubicBezTo>
                  <a:pt x="4587314" y="-60928"/>
                  <a:pt x="4502841" y="52684"/>
                  <a:pt x="4733210" y="0"/>
                </a:cubicBezTo>
                <a:cubicBezTo>
                  <a:pt x="4963579" y="-52684"/>
                  <a:pt x="5044546" y="50664"/>
                  <a:pt x="5248346" y="0"/>
                </a:cubicBezTo>
                <a:cubicBezTo>
                  <a:pt x="5452146" y="-50664"/>
                  <a:pt x="5478908" y="42192"/>
                  <a:pt x="5679623" y="0"/>
                </a:cubicBezTo>
                <a:cubicBezTo>
                  <a:pt x="5880338" y="-42192"/>
                  <a:pt x="6024514" y="54117"/>
                  <a:pt x="6194760" y="0"/>
                </a:cubicBezTo>
                <a:cubicBezTo>
                  <a:pt x="6365006" y="-54117"/>
                  <a:pt x="6451561" y="33276"/>
                  <a:pt x="6626037" y="0"/>
                </a:cubicBezTo>
                <a:cubicBezTo>
                  <a:pt x="6800513" y="-33276"/>
                  <a:pt x="6918403" y="19759"/>
                  <a:pt x="7057313" y="0"/>
                </a:cubicBezTo>
                <a:cubicBezTo>
                  <a:pt x="7196223" y="-19759"/>
                  <a:pt x="7504207" y="44683"/>
                  <a:pt x="7740169" y="0"/>
                </a:cubicBezTo>
                <a:cubicBezTo>
                  <a:pt x="7976131" y="-44683"/>
                  <a:pt x="8128996" y="16136"/>
                  <a:pt x="8423024" y="0"/>
                </a:cubicBezTo>
                <a:cubicBezTo>
                  <a:pt x="8717052" y="-16136"/>
                  <a:pt x="8813657" y="15656"/>
                  <a:pt x="8938160" y="0"/>
                </a:cubicBezTo>
                <a:cubicBezTo>
                  <a:pt x="9177321" y="37675"/>
                  <a:pt x="9510361" y="187317"/>
                  <a:pt x="9490380" y="552220"/>
                </a:cubicBezTo>
                <a:cubicBezTo>
                  <a:pt x="9544743" y="841002"/>
                  <a:pt x="9459907" y="929649"/>
                  <a:pt x="9490380" y="1148600"/>
                </a:cubicBezTo>
                <a:cubicBezTo>
                  <a:pt x="9520853" y="1367551"/>
                  <a:pt x="9440713" y="1579254"/>
                  <a:pt x="9490380" y="1744980"/>
                </a:cubicBezTo>
                <a:cubicBezTo>
                  <a:pt x="9540047" y="1910706"/>
                  <a:pt x="9466836" y="2031759"/>
                  <a:pt x="9490380" y="2275096"/>
                </a:cubicBezTo>
                <a:cubicBezTo>
                  <a:pt x="9513924" y="2518433"/>
                  <a:pt x="9443950" y="2601928"/>
                  <a:pt x="9490380" y="2761035"/>
                </a:cubicBezTo>
                <a:cubicBezTo>
                  <a:pt x="9462669" y="3102604"/>
                  <a:pt x="9180187" y="3330326"/>
                  <a:pt x="8938160" y="3313255"/>
                </a:cubicBezTo>
                <a:cubicBezTo>
                  <a:pt x="8696583" y="3355857"/>
                  <a:pt x="8528511" y="3252375"/>
                  <a:pt x="8423024" y="3313255"/>
                </a:cubicBezTo>
                <a:cubicBezTo>
                  <a:pt x="8317537" y="3374135"/>
                  <a:pt x="8011036" y="3222815"/>
                  <a:pt x="7656309" y="3313255"/>
                </a:cubicBezTo>
                <a:cubicBezTo>
                  <a:pt x="7301583" y="3403695"/>
                  <a:pt x="7214587" y="3260042"/>
                  <a:pt x="6973454" y="3313255"/>
                </a:cubicBezTo>
                <a:cubicBezTo>
                  <a:pt x="6732321" y="3366468"/>
                  <a:pt x="6559140" y="3301441"/>
                  <a:pt x="6374458" y="3313255"/>
                </a:cubicBezTo>
                <a:cubicBezTo>
                  <a:pt x="6189776" y="3325069"/>
                  <a:pt x="6053253" y="3306718"/>
                  <a:pt x="5943181" y="3313255"/>
                </a:cubicBezTo>
                <a:cubicBezTo>
                  <a:pt x="5833109" y="3319792"/>
                  <a:pt x="5750223" y="3306752"/>
                  <a:pt x="5595764" y="3313255"/>
                </a:cubicBezTo>
                <a:cubicBezTo>
                  <a:pt x="5441305" y="3319758"/>
                  <a:pt x="5327715" y="3301640"/>
                  <a:pt x="5248346" y="3313255"/>
                </a:cubicBezTo>
                <a:cubicBezTo>
                  <a:pt x="5168977" y="3324870"/>
                  <a:pt x="4902081" y="3278791"/>
                  <a:pt x="4649351" y="3313255"/>
                </a:cubicBezTo>
                <a:cubicBezTo>
                  <a:pt x="4396621" y="3347719"/>
                  <a:pt x="4404196" y="3307810"/>
                  <a:pt x="4218074" y="3313255"/>
                </a:cubicBezTo>
                <a:cubicBezTo>
                  <a:pt x="4031952" y="3318700"/>
                  <a:pt x="3675779" y="3287500"/>
                  <a:pt x="3451359" y="3313255"/>
                </a:cubicBezTo>
                <a:cubicBezTo>
                  <a:pt x="3226940" y="3339010"/>
                  <a:pt x="2992514" y="3309949"/>
                  <a:pt x="2768504" y="3313255"/>
                </a:cubicBezTo>
                <a:cubicBezTo>
                  <a:pt x="2544495" y="3316561"/>
                  <a:pt x="2480099" y="3300358"/>
                  <a:pt x="2337227" y="3313255"/>
                </a:cubicBezTo>
                <a:cubicBezTo>
                  <a:pt x="2194355" y="3326152"/>
                  <a:pt x="2018965" y="3281416"/>
                  <a:pt x="1822091" y="3313255"/>
                </a:cubicBezTo>
                <a:cubicBezTo>
                  <a:pt x="1625217" y="3345094"/>
                  <a:pt x="1477167" y="3276824"/>
                  <a:pt x="1390814" y="3313255"/>
                </a:cubicBezTo>
                <a:cubicBezTo>
                  <a:pt x="1304461" y="3349686"/>
                  <a:pt x="828792" y="3311074"/>
                  <a:pt x="552220" y="3313255"/>
                </a:cubicBezTo>
                <a:cubicBezTo>
                  <a:pt x="225267" y="3327879"/>
                  <a:pt x="86527" y="3039163"/>
                  <a:pt x="0" y="2761035"/>
                </a:cubicBezTo>
                <a:cubicBezTo>
                  <a:pt x="-39803" y="2648628"/>
                  <a:pt x="53721" y="2476312"/>
                  <a:pt x="0" y="2253008"/>
                </a:cubicBezTo>
                <a:cubicBezTo>
                  <a:pt x="-53721" y="2029704"/>
                  <a:pt x="114" y="1888007"/>
                  <a:pt x="0" y="1767068"/>
                </a:cubicBezTo>
                <a:cubicBezTo>
                  <a:pt x="-114" y="1646129"/>
                  <a:pt x="18249" y="1391915"/>
                  <a:pt x="0" y="1214865"/>
                </a:cubicBezTo>
                <a:cubicBezTo>
                  <a:pt x="-18249" y="1037815"/>
                  <a:pt x="31311" y="787743"/>
                  <a:pt x="0" y="55222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DAA4C35-EF81-5D09-49B4-20102EB93DDF}"/>
              </a:ext>
            </a:extLst>
          </p:cNvPr>
          <p:cNvSpPr txBox="1"/>
          <p:nvPr/>
        </p:nvSpPr>
        <p:spPr>
          <a:xfrm>
            <a:off x="10373914" y="4194646"/>
            <a:ext cx="1609821" cy="1815882"/>
          </a:xfrm>
          <a:prstGeom prst="rect">
            <a:avLst/>
          </a:prstGeom>
          <a:noFill/>
        </p:spPr>
        <p:txBody>
          <a:bodyPr wrap="square" rtlCol="0">
            <a:spAutoFit/>
          </a:bodyPr>
          <a:lstStyle/>
          <a:p>
            <a:r>
              <a:rPr lang="zh-CN" altLang="en-US" sz="2800" b="1" dirty="0">
                <a:solidFill>
                  <a:schemeClr val="accent1"/>
                </a:solidFill>
              </a:rPr>
              <a:t>采样轨迹，估计回报，更新回报，循环迭代</a:t>
            </a:r>
          </a:p>
        </p:txBody>
      </p:sp>
      <p:sp>
        <p:nvSpPr>
          <p:cNvPr id="18" name="矩形: 圆角 17">
            <a:extLst>
              <a:ext uri="{FF2B5EF4-FFF2-40B4-BE49-F238E27FC236}">
                <a16:creationId xmlns:a16="http://schemas.microsoft.com/office/drawing/2014/main" id="{42C9C9A7-1EB8-C721-748B-8135D6920C20}"/>
              </a:ext>
            </a:extLst>
          </p:cNvPr>
          <p:cNvSpPr/>
          <p:nvPr/>
        </p:nvSpPr>
        <p:spPr>
          <a:xfrm>
            <a:off x="962629" y="3460828"/>
            <a:ext cx="9490380" cy="309038"/>
          </a:xfrm>
          <a:custGeom>
            <a:avLst/>
            <a:gdLst>
              <a:gd name="connsiteX0" fmla="*/ 0 w 9490380"/>
              <a:gd name="connsiteY0" fmla="*/ 51507 h 309038"/>
              <a:gd name="connsiteX1" fmla="*/ 51507 w 9490380"/>
              <a:gd name="connsiteY1" fmla="*/ 0 h 309038"/>
              <a:gd name="connsiteX2" fmla="*/ 825965 w 9490380"/>
              <a:gd name="connsiteY2" fmla="*/ 0 h 309038"/>
              <a:gd name="connsiteX3" fmla="*/ 1600422 w 9490380"/>
              <a:gd name="connsiteY3" fmla="*/ 0 h 309038"/>
              <a:gd name="connsiteX4" fmla="*/ 2187133 w 9490380"/>
              <a:gd name="connsiteY4" fmla="*/ 0 h 309038"/>
              <a:gd name="connsiteX5" fmla="*/ 2961590 w 9490380"/>
              <a:gd name="connsiteY5" fmla="*/ 0 h 309038"/>
              <a:gd name="connsiteX6" fmla="*/ 3736048 w 9490380"/>
              <a:gd name="connsiteY6" fmla="*/ 0 h 309038"/>
              <a:gd name="connsiteX7" fmla="*/ 4228885 w 9490380"/>
              <a:gd name="connsiteY7" fmla="*/ 0 h 309038"/>
              <a:gd name="connsiteX8" fmla="*/ 4721722 w 9490380"/>
              <a:gd name="connsiteY8" fmla="*/ 0 h 309038"/>
              <a:gd name="connsiteX9" fmla="*/ 5120685 w 9490380"/>
              <a:gd name="connsiteY9" fmla="*/ 0 h 309038"/>
              <a:gd name="connsiteX10" fmla="*/ 5613521 w 9490380"/>
              <a:gd name="connsiteY10" fmla="*/ 0 h 309038"/>
              <a:gd name="connsiteX11" fmla="*/ 6012484 w 9490380"/>
              <a:gd name="connsiteY11" fmla="*/ 0 h 309038"/>
              <a:gd name="connsiteX12" fmla="*/ 6411447 w 9490380"/>
              <a:gd name="connsiteY12" fmla="*/ 0 h 309038"/>
              <a:gd name="connsiteX13" fmla="*/ 7092032 w 9490380"/>
              <a:gd name="connsiteY13" fmla="*/ 0 h 309038"/>
              <a:gd name="connsiteX14" fmla="*/ 7772616 w 9490380"/>
              <a:gd name="connsiteY14" fmla="*/ 0 h 309038"/>
              <a:gd name="connsiteX15" fmla="*/ 8359326 w 9490380"/>
              <a:gd name="connsiteY15" fmla="*/ 0 h 309038"/>
              <a:gd name="connsiteX16" fmla="*/ 8758289 w 9490380"/>
              <a:gd name="connsiteY16" fmla="*/ 0 h 309038"/>
              <a:gd name="connsiteX17" fmla="*/ 9438873 w 9490380"/>
              <a:gd name="connsiteY17" fmla="*/ 0 h 309038"/>
              <a:gd name="connsiteX18" fmla="*/ 9490380 w 9490380"/>
              <a:gd name="connsiteY18" fmla="*/ 51507 h 309038"/>
              <a:gd name="connsiteX19" fmla="*/ 9490380 w 9490380"/>
              <a:gd name="connsiteY19" fmla="*/ 257531 h 309038"/>
              <a:gd name="connsiteX20" fmla="*/ 9438873 w 9490380"/>
              <a:gd name="connsiteY20" fmla="*/ 309038 h 309038"/>
              <a:gd name="connsiteX21" fmla="*/ 9039910 w 9490380"/>
              <a:gd name="connsiteY21" fmla="*/ 309038 h 309038"/>
              <a:gd name="connsiteX22" fmla="*/ 8265452 w 9490380"/>
              <a:gd name="connsiteY22" fmla="*/ 309038 h 309038"/>
              <a:gd name="connsiteX23" fmla="*/ 7490995 w 9490380"/>
              <a:gd name="connsiteY23" fmla="*/ 309038 h 309038"/>
              <a:gd name="connsiteX24" fmla="*/ 6810411 w 9490380"/>
              <a:gd name="connsiteY24" fmla="*/ 309038 h 309038"/>
              <a:gd name="connsiteX25" fmla="*/ 6223700 w 9490380"/>
              <a:gd name="connsiteY25" fmla="*/ 309038 h 309038"/>
              <a:gd name="connsiteX26" fmla="*/ 5824737 w 9490380"/>
              <a:gd name="connsiteY26" fmla="*/ 309038 h 309038"/>
              <a:gd name="connsiteX27" fmla="*/ 5519648 w 9490380"/>
              <a:gd name="connsiteY27" fmla="*/ 309038 h 309038"/>
              <a:gd name="connsiteX28" fmla="*/ 5214558 w 9490380"/>
              <a:gd name="connsiteY28" fmla="*/ 309038 h 309038"/>
              <a:gd name="connsiteX29" fmla="*/ 4627848 w 9490380"/>
              <a:gd name="connsiteY29" fmla="*/ 309038 h 309038"/>
              <a:gd name="connsiteX30" fmla="*/ 4228885 w 9490380"/>
              <a:gd name="connsiteY30" fmla="*/ 309038 h 309038"/>
              <a:gd name="connsiteX31" fmla="*/ 3454427 w 9490380"/>
              <a:gd name="connsiteY31" fmla="*/ 309038 h 309038"/>
              <a:gd name="connsiteX32" fmla="*/ 2773843 w 9490380"/>
              <a:gd name="connsiteY32" fmla="*/ 309038 h 309038"/>
              <a:gd name="connsiteX33" fmla="*/ 2374880 w 9490380"/>
              <a:gd name="connsiteY33" fmla="*/ 309038 h 309038"/>
              <a:gd name="connsiteX34" fmla="*/ 1882043 w 9490380"/>
              <a:gd name="connsiteY34" fmla="*/ 309038 h 309038"/>
              <a:gd name="connsiteX35" fmla="*/ 1483080 w 9490380"/>
              <a:gd name="connsiteY35" fmla="*/ 309038 h 309038"/>
              <a:gd name="connsiteX36" fmla="*/ 990244 w 9490380"/>
              <a:gd name="connsiteY36" fmla="*/ 309038 h 309038"/>
              <a:gd name="connsiteX37" fmla="*/ 685154 w 9490380"/>
              <a:gd name="connsiteY37" fmla="*/ 309038 h 309038"/>
              <a:gd name="connsiteX38" fmla="*/ 51507 w 9490380"/>
              <a:gd name="connsiteY38" fmla="*/ 309038 h 309038"/>
              <a:gd name="connsiteX39" fmla="*/ 0 w 9490380"/>
              <a:gd name="connsiteY39" fmla="*/ 257531 h 309038"/>
              <a:gd name="connsiteX40" fmla="*/ 0 w 9490380"/>
              <a:gd name="connsiteY40" fmla="*/ 51507 h 30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490380" h="309038" extrusionOk="0">
                <a:moveTo>
                  <a:pt x="0" y="51507"/>
                </a:moveTo>
                <a:cubicBezTo>
                  <a:pt x="6254" y="27744"/>
                  <a:pt x="26371" y="-375"/>
                  <a:pt x="51507" y="0"/>
                </a:cubicBezTo>
                <a:cubicBezTo>
                  <a:pt x="429572" y="-41337"/>
                  <a:pt x="549785" y="80753"/>
                  <a:pt x="825965" y="0"/>
                </a:cubicBezTo>
                <a:cubicBezTo>
                  <a:pt x="1102145" y="-80753"/>
                  <a:pt x="1233755" y="54263"/>
                  <a:pt x="1600422" y="0"/>
                </a:cubicBezTo>
                <a:cubicBezTo>
                  <a:pt x="1967089" y="-54263"/>
                  <a:pt x="1946087" y="39913"/>
                  <a:pt x="2187133" y="0"/>
                </a:cubicBezTo>
                <a:cubicBezTo>
                  <a:pt x="2428179" y="-39913"/>
                  <a:pt x="2699128" y="80967"/>
                  <a:pt x="2961590" y="0"/>
                </a:cubicBezTo>
                <a:cubicBezTo>
                  <a:pt x="3224052" y="-80967"/>
                  <a:pt x="3416897" y="48488"/>
                  <a:pt x="3736048" y="0"/>
                </a:cubicBezTo>
                <a:cubicBezTo>
                  <a:pt x="4055199" y="-48488"/>
                  <a:pt x="4085478" y="3797"/>
                  <a:pt x="4228885" y="0"/>
                </a:cubicBezTo>
                <a:cubicBezTo>
                  <a:pt x="4372292" y="-3797"/>
                  <a:pt x="4543415" y="58755"/>
                  <a:pt x="4721722" y="0"/>
                </a:cubicBezTo>
                <a:cubicBezTo>
                  <a:pt x="4900029" y="-58755"/>
                  <a:pt x="5032484" y="43400"/>
                  <a:pt x="5120685" y="0"/>
                </a:cubicBezTo>
                <a:cubicBezTo>
                  <a:pt x="5208886" y="-43400"/>
                  <a:pt x="5492745" y="42634"/>
                  <a:pt x="5613521" y="0"/>
                </a:cubicBezTo>
                <a:cubicBezTo>
                  <a:pt x="5734297" y="-42634"/>
                  <a:pt x="5869685" y="30433"/>
                  <a:pt x="6012484" y="0"/>
                </a:cubicBezTo>
                <a:cubicBezTo>
                  <a:pt x="6155283" y="-30433"/>
                  <a:pt x="6233434" y="20796"/>
                  <a:pt x="6411447" y="0"/>
                </a:cubicBezTo>
                <a:cubicBezTo>
                  <a:pt x="6589460" y="-20796"/>
                  <a:pt x="6857062" y="63124"/>
                  <a:pt x="7092032" y="0"/>
                </a:cubicBezTo>
                <a:cubicBezTo>
                  <a:pt x="7327003" y="-63124"/>
                  <a:pt x="7591260" y="30407"/>
                  <a:pt x="7772616" y="0"/>
                </a:cubicBezTo>
                <a:cubicBezTo>
                  <a:pt x="7953972" y="-30407"/>
                  <a:pt x="8136228" y="50774"/>
                  <a:pt x="8359326" y="0"/>
                </a:cubicBezTo>
                <a:cubicBezTo>
                  <a:pt x="8582424" y="-50774"/>
                  <a:pt x="8648731" y="437"/>
                  <a:pt x="8758289" y="0"/>
                </a:cubicBezTo>
                <a:cubicBezTo>
                  <a:pt x="8867847" y="-437"/>
                  <a:pt x="9249170" y="67209"/>
                  <a:pt x="9438873" y="0"/>
                </a:cubicBezTo>
                <a:cubicBezTo>
                  <a:pt x="9467268" y="912"/>
                  <a:pt x="9487131" y="28111"/>
                  <a:pt x="9490380" y="51507"/>
                </a:cubicBezTo>
                <a:cubicBezTo>
                  <a:pt x="9499329" y="98895"/>
                  <a:pt x="9480318" y="195397"/>
                  <a:pt x="9490380" y="257531"/>
                </a:cubicBezTo>
                <a:cubicBezTo>
                  <a:pt x="9492271" y="291932"/>
                  <a:pt x="9465892" y="309409"/>
                  <a:pt x="9438873" y="309038"/>
                </a:cubicBezTo>
                <a:cubicBezTo>
                  <a:pt x="9319274" y="329293"/>
                  <a:pt x="9142409" y="265812"/>
                  <a:pt x="9039910" y="309038"/>
                </a:cubicBezTo>
                <a:cubicBezTo>
                  <a:pt x="8937411" y="352264"/>
                  <a:pt x="8569137" y="240908"/>
                  <a:pt x="8265452" y="309038"/>
                </a:cubicBezTo>
                <a:cubicBezTo>
                  <a:pt x="7961767" y="377168"/>
                  <a:pt x="7663509" y="238891"/>
                  <a:pt x="7490995" y="309038"/>
                </a:cubicBezTo>
                <a:cubicBezTo>
                  <a:pt x="7318481" y="379185"/>
                  <a:pt x="7125845" y="308439"/>
                  <a:pt x="6810411" y="309038"/>
                </a:cubicBezTo>
                <a:cubicBezTo>
                  <a:pt x="6494977" y="309637"/>
                  <a:pt x="6378724" y="262160"/>
                  <a:pt x="6223700" y="309038"/>
                </a:cubicBezTo>
                <a:cubicBezTo>
                  <a:pt x="6068676" y="355916"/>
                  <a:pt x="5933146" y="262038"/>
                  <a:pt x="5824737" y="309038"/>
                </a:cubicBezTo>
                <a:cubicBezTo>
                  <a:pt x="5716328" y="356038"/>
                  <a:pt x="5633567" y="276241"/>
                  <a:pt x="5519648" y="309038"/>
                </a:cubicBezTo>
                <a:cubicBezTo>
                  <a:pt x="5405729" y="341835"/>
                  <a:pt x="5296170" y="272717"/>
                  <a:pt x="5214558" y="309038"/>
                </a:cubicBezTo>
                <a:cubicBezTo>
                  <a:pt x="5132946" y="345359"/>
                  <a:pt x="4801717" y="295407"/>
                  <a:pt x="4627848" y="309038"/>
                </a:cubicBezTo>
                <a:cubicBezTo>
                  <a:pt x="4453979" y="322669"/>
                  <a:pt x="4410095" y="273635"/>
                  <a:pt x="4228885" y="309038"/>
                </a:cubicBezTo>
                <a:cubicBezTo>
                  <a:pt x="4047675" y="344441"/>
                  <a:pt x="3615838" y="274428"/>
                  <a:pt x="3454427" y="309038"/>
                </a:cubicBezTo>
                <a:cubicBezTo>
                  <a:pt x="3293016" y="343648"/>
                  <a:pt x="3080981" y="228368"/>
                  <a:pt x="2773843" y="309038"/>
                </a:cubicBezTo>
                <a:cubicBezTo>
                  <a:pt x="2466705" y="389708"/>
                  <a:pt x="2553131" y="285929"/>
                  <a:pt x="2374880" y="309038"/>
                </a:cubicBezTo>
                <a:cubicBezTo>
                  <a:pt x="2196629" y="332147"/>
                  <a:pt x="2087680" y="289222"/>
                  <a:pt x="1882043" y="309038"/>
                </a:cubicBezTo>
                <a:cubicBezTo>
                  <a:pt x="1676406" y="328854"/>
                  <a:pt x="1657361" y="281258"/>
                  <a:pt x="1483080" y="309038"/>
                </a:cubicBezTo>
                <a:cubicBezTo>
                  <a:pt x="1308799" y="336818"/>
                  <a:pt x="1157075" y="281648"/>
                  <a:pt x="990244" y="309038"/>
                </a:cubicBezTo>
                <a:cubicBezTo>
                  <a:pt x="823413" y="336428"/>
                  <a:pt x="835236" y="286345"/>
                  <a:pt x="685154" y="309038"/>
                </a:cubicBezTo>
                <a:cubicBezTo>
                  <a:pt x="535072" y="331731"/>
                  <a:pt x="349578" y="299933"/>
                  <a:pt x="51507" y="309038"/>
                </a:cubicBezTo>
                <a:cubicBezTo>
                  <a:pt x="25776" y="303803"/>
                  <a:pt x="-189" y="282543"/>
                  <a:pt x="0" y="257531"/>
                </a:cubicBezTo>
                <a:cubicBezTo>
                  <a:pt x="-11053" y="154783"/>
                  <a:pt x="13369" y="112316"/>
                  <a:pt x="0" y="51507"/>
                </a:cubicBezTo>
                <a:close/>
              </a:path>
            </a:pathLst>
          </a:custGeom>
          <a:noFill/>
          <a:ln w="38100">
            <a:solidFill>
              <a:srgbClr val="00B0F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17" name="图片 16">
            <a:extLst>
              <a:ext uri="{FF2B5EF4-FFF2-40B4-BE49-F238E27FC236}">
                <a16:creationId xmlns:a16="http://schemas.microsoft.com/office/drawing/2014/main" id="{E47EAF94-1A9E-1BC1-F27A-76AB8B56325C}"/>
              </a:ext>
            </a:extLst>
          </p:cNvPr>
          <p:cNvPicPr>
            <a:picLocks noChangeAspect="1"/>
          </p:cNvPicPr>
          <p:nvPr/>
        </p:nvPicPr>
        <p:blipFill>
          <a:blip r:embed="rId3"/>
          <a:stretch>
            <a:fillRect/>
          </a:stretch>
        </p:blipFill>
        <p:spPr>
          <a:xfrm>
            <a:off x="3911820" y="713580"/>
            <a:ext cx="7315834" cy="549449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94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A1835EB-D8FC-4A7E-DDD4-A35742220DEF}"/>
              </a:ext>
            </a:extLst>
          </p:cNvPr>
          <p:cNvPicPr>
            <a:picLocks noChangeAspect="1"/>
          </p:cNvPicPr>
          <p:nvPr/>
        </p:nvPicPr>
        <p:blipFill>
          <a:blip r:embed="rId2"/>
          <a:stretch>
            <a:fillRect/>
          </a:stretch>
        </p:blipFill>
        <p:spPr>
          <a:xfrm>
            <a:off x="202830" y="788815"/>
            <a:ext cx="9236137" cy="5666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标题 1">
            <a:extLst>
              <a:ext uri="{FF2B5EF4-FFF2-40B4-BE49-F238E27FC236}">
                <a16:creationId xmlns:a16="http://schemas.microsoft.com/office/drawing/2014/main" id="{7DC2AD68-66AC-61D0-4435-1DF7FBBD843F}"/>
              </a:ext>
            </a:extLst>
          </p:cNvPr>
          <p:cNvSpPr>
            <a:spLocks noGrp="1"/>
          </p:cNvSpPr>
          <p:nvPr>
            <p:ph type="title"/>
          </p:nvPr>
        </p:nvSpPr>
        <p:spPr>
          <a:xfrm>
            <a:off x="0" y="109487"/>
            <a:ext cx="12496800" cy="450952"/>
          </a:xfrm>
        </p:spPr>
        <p:txBody>
          <a:bodyPr>
            <a:normAutofit fontScale="90000"/>
          </a:bodyPr>
          <a:lstStyle/>
          <a:p>
            <a:r>
              <a:rPr lang="en-US" altLang="zh-CN" sz="3200" b="1" dirty="0">
                <a:latin typeface="微软雅黑" panose="020B0503020204020204" pitchFamily="34" charset="-122"/>
                <a:ea typeface="微软雅黑" panose="020B0503020204020204" pitchFamily="34" charset="-122"/>
              </a:rPr>
              <a:t>First-visit MCES (</a:t>
            </a:r>
            <a:r>
              <a:rPr lang="en-US" altLang="zh-CN" sz="3200" b="1">
                <a:latin typeface="微软雅黑" panose="020B0503020204020204" pitchFamily="34" charset="-122"/>
                <a:ea typeface="微软雅黑" panose="020B0503020204020204" pitchFamily="34" charset="-122"/>
              </a:rPr>
              <a:t>Exploration start</a:t>
            </a:r>
            <a:r>
              <a:rPr lang="zh-CN" altLang="en-US" sz="3200" b="1" dirty="0">
                <a:latin typeface="微软雅黑" panose="020B0503020204020204" pitchFamily="34" charset="-122"/>
                <a:ea typeface="微软雅黑" panose="020B0503020204020204" pitchFamily="34" charset="-122"/>
              </a:rPr>
              <a:t>探索性开始</a:t>
            </a:r>
            <a:r>
              <a:rPr lang="en-US" altLang="zh-CN" sz="3200" b="1" dirty="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8C7157E4-C42B-AF66-5F52-89FB9F705EE9}"/>
              </a:ext>
            </a:extLst>
          </p:cNvPr>
          <p:cNvSpPr/>
          <p:nvPr/>
        </p:nvSpPr>
        <p:spPr>
          <a:xfrm>
            <a:off x="982910" y="1030147"/>
            <a:ext cx="8045343" cy="2141315"/>
          </a:xfrm>
          <a:custGeom>
            <a:avLst/>
            <a:gdLst>
              <a:gd name="connsiteX0" fmla="*/ 0 w 8045343"/>
              <a:gd name="connsiteY0" fmla="*/ 356893 h 2141315"/>
              <a:gd name="connsiteX1" fmla="*/ 356893 w 8045343"/>
              <a:gd name="connsiteY1" fmla="*/ 0 h 2141315"/>
              <a:gd name="connsiteX2" fmla="*/ 1067490 w 8045343"/>
              <a:gd name="connsiteY2" fmla="*/ 0 h 2141315"/>
              <a:gd name="connsiteX3" fmla="*/ 1778087 w 8045343"/>
              <a:gd name="connsiteY3" fmla="*/ 0 h 2141315"/>
              <a:gd name="connsiteX4" fmla="*/ 2342053 w 8045343"/>
              <a:gd name="connsiteY4" fmla="*/ 0 h 2141315"/>
              <a:gd name="connsiteX5" fmla="*/ 3052650 w 8045343"/>
              <a:gd name="connsiteY5" fmla="*/ 0 h 2141315"/>
              <a:gd name="connsiteX6" fmla="*/ 3763247 w 8045343"/>
              <a:gd name="connsiteY6" fmla="*/ 0 h 2141315"/>
              <a:gd name="connsiteX7" fmla="*/ 4253898 w 8045343"/>
              <a:gd name="connsiteY7" fmla="*/ 0 h 2141315"/>
              <a:gd name="connsiteX8" fmla="*/ 4744548 w 8045343"/>
              <a:gd name="connsiteY8" fmla="*/ 0 h 2141315"/>
              <a:gd name="connsiteX9" fmla="*/ 5161883 w 8045343"/>
              <a:gd name="connsiteY9" fmla="*/ 0 h 2141315"/>
              <a:gd name="connsiteX10" fmla="*/ 5652533 w 8045343"/>
              <a:gd name="connsiteY10" fmla="*/ 0 h 2141315"/>
              <a:gd name="connsiteX11" fmla="*/ 6069868 w 8045343"/>
              <a:gd name="connsiteY11" fmla="*/ 0 h 2141315"/>
              <a:gd name="connsiteX12" fmla="*/ 6487203 w 8045343"/>
              <a:gd name="connsiteY12" fmla="*/ 0 h 2141315"/>
              <a:gd name="connsiteX13" fmla="*/ 7124484 w 8045343"/>
              <a:gd name="connsiteY13" fmla="*/ 0 h 2141315"/>
              <a:gd name="connsiteX14" fmla="*/ 7688450 w 8045343"/>
              <a:gd name="connsiteY14" fmla="*/ 0 h 2141315"/>
              <a:gd name="connsiteX15" fmla="*/ 8045343 w 8045343"/>
              <a:gd name="connsiteY15" fmla="*/ 356893 h 2141315"/>
              <a:gd name="connsiteX16" fmla="*/ 8045343 w 8045343"/>
              <a:gd name="connsiteY16" fmla="*/ 804185 h 2141315"/>
              <a:gd name="connsiteX17" fmla="*/ 8045343 w 8045343"/>
              <a:gd name="connsiteY17" fmla="*/ 1308579 h 2141315"/>
              <a:gd name="connsiteX18" fmla="*/ 8045343 w 8045343"/>
              <a:gd name="connsiteY18" fmla="*/ 1784422 h 2141315"/>
              <a:gd name="connsiteX19" fmla="*/ 7688450 w 8045343"/>
              <a:gd name="connsiteY19" fmla="*/ 2141315 h 2141315"/>
              <a:gd name="connsiteX20" fmla="*/ 6977853 w 8045343"/>
              <a:gd name="connsiteY20" fmla="*/ 2141315 h 2141315"/>
              <a:gd name="connsiteX21" fmla="*/ 6340571 w 8045343"/>
              <a:gd name="connsiteY21" fmla="*/ 2141315 h 2141315"/>
              <a:gd name="connsiteX22" fmla="*/ 5629974 w 8045343"/>
              <a:gd name="connsiteY22" fmla="*/ 2141315 h 2141315"/>
              <a:gd name="connsiteX23" fmla="*/ 4919377 w 8045343"/>
              <a:gd name="connsiteY23" fmla="*/ 2141315 h 2141315"/>
              <a:gd name="connsiteX24" fmla="*/ 4282096 w 8045343"/>
              <a:gd name="connsiteY24" fmla="*/ 2141315 h 2141315"/>
              <a:gd name="connsiteX25" fmla="*/ 3718130 w 8045343"/>
              <a:gd name="connsiteY25" fmla="*/ 2141315 h 2141315"/>
              <a:gd name="connsiteX26" fmla="*/ 3300795 w 8045343"/>
              <a:gd name="connsiteY26" fmla="*/ 2141315 h 2141315"/>
              <a:gd name="connsiteX27" fmla="*/ 2956776 w 8045343"/>
              <a:gd name="connsiteY27" fmla="*/ 2141315 h 2141315"/>
              <a:gd name="connsiteX28" fmla="*/ 2612757 w 8045343"/>
              <a:gd name="connsiteY28" fmla="*/ 2141315 h 2141315"/>
              <a:gd name="connsiteX29" fmla="*/ 2048791 w 8045343"/>
              <a:gd name="connsiteY29" fmla="*/ 2141315 h 2141315"/>
              <a:gd name="connsiteX30" fmla="*/ 1631456 w 8045343"/>
              <a:gd name="connsiteY30" fmla="*/ 2141315 h 2141315"/>
              <a:gd name="connsiteX31" fmla="*/ 920859 w 8045343"/>
              <a:gd name="connsiteY31" fmla="*/ 2141315 h 2141315"/>
              <a:gd name="connsiteX32" fmla="*/ 356893 w 8045343"/>
              <a:gd name="connsiteY32" fmla="*/ 2141315 h 2141315"/>
              <a:gd name="connsiteX33" fmla="*/ 0 w 8045343"/>
              <a:gd name="connsiteY33" fmla="*/ 1784422 h 2141315"/>
              <a:gd name="connsiteX34" fmla="*/ 0 w 8045343"/>
              <a:gd name="connsiteY34" fmla="*/ 1337130 h 2141315"/>
              <a:gd name="connsiteX35" fmla="*/ 0 w 8045343"/>
              <a:gd name="connsiteY35" fmla="*/ 875562 h 2141315"/>
              <a:gd name="connsiteX36" fmla="*/ 0 w 8045343"/>
              <a:gd name="connsiteY36" fmla="*/ 356893 h 214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045343" h="2141315" extrusionOk="0">
                <a:moveTo>
                  <a:pt x="0" y="356893"/>
                </a:moveTo>
                <a:cubicBezTo>
                  <a:pt x="35348" y="186261"/>
                  <a:pt x="181818" y="-2496"/>
                  <a:pt x="356893" y="0"/>
                </a:cubicBezTo>
                <a:cubicBezTo>
                  <a:pt x="653392" y="-62003"/>
                  <a:pt x="858015" y="20387"/>
                  <a:pt x="1067490" y="0"/>
                </a:cubicBezTo>
                <a:cubicBezTo>
                  <a:pt x="1276965" y="-20387"/>
                  <a:pt x="1444914" y="7308"/>
                  <a:pt x="1778087" y="0"/>
                </a:cubicBezTo>
                <a:cubicBezTo>
                  <a:pt x="2111260" y="-7308"/>
                  <a:pt x="2083975" y="51917"/>
                  <a:pt x="2342053" y="0"/>
                </a:cubicBezTo>
                <a:cubicBezTo>
                  <a:pt x="2600131" y="-51917"/>
                  <a:pt x="2897412" y="16399"/>
                  <a:pt x="3052650" y="0"/>
                </a:cubicBezTo>
                <a:cubicBezTo>
                  <a:pt x="3207888" y="-16399"/>
                  <a:pt x="3527976" y="63036"/>
                  <a:pt x="3763247" y="0"/>
                </a:cubicBezTo>
                <a:cubicBezTo>
                  <a:pt x="3998518" y="-63036"/>
                  <a:pt x="4094903" y="3465"/>
                  <a:pt x="4253898" y="0"/>
                </a:cubicBezTo>
                <a:cubicBezTo>
                  <a:pt x="4412893" y="-3465"/>
                  <a:pt x="4586821" y="35072"/>
                  <a:pt x="4744548" y="0"/>
                </a:cubicBezTo>
                <a:cubicBezTo>
                  <a:pt x="4902275" y="-35072"/>
                  <a:pt x="4981354" y="49470"/>
                  <a:pt x="5161883" y="0"/>
                </a:cubicBezTo>
                <a:cubicBezTo>
                  <a:pt x="5342412" y="-49470"/>
                  <a:pt x="5518522" y="5114"/>
                  <a:pt x="5652533" y="0"/>
                </a:cubicBezTo>
                <a:cubicBezTo>
                  <a:pt x="5786544" y="-5114"/>
                  <a:pt x="5938471" y="37808"/>
                  <a:pt x="6069868" y="0"/>
                </a:cubicBezTo>
                <a:cubicBezTo>
                  <a:pt x="6201265" y="-37808"/>
                  <a:pt x="6311464" y="20653"/>
                  <a:pt x="6487203" y="0"/>
                </a:cubicBezTo>
                <a:cubicBezTo>
                  <a:pt x="6662943" y="-20653"/>
                  <a:pt x="6909157" y="64602"/>
                  <a:pt x="7124484" y="0"/>
                </a:cubicBezTo>
                <a:cubicBezTo>
                  <a:pt x="7339811" y="-64602"/>
                  <a:pt x="7476741" y="32552"/>
                  <a:pt x="7688450" y="0"/>
                </a:cubicBezTo>
                <a:cubicBezTo>
                  <a:pt x="7848653" y="-37711"/>
                  <a:pt x="8051299" y="120802"/>
                  <a:pt x="8045343" y="356893"/>
                </a:cubicBezTo>
                <a:cubicBezTo>
                  <a:pt x="8091499" y="463232"/>
                  <a:pt x="8022002" y="704314"/>
                  <a:pt x="8045343" y="804185"/>
                </a:cubicBezTo>
                <a:cubicBezTo>
                  <a:pt x="8068684" y="904056"/>
                  <a:pt x="8030020" y="1191569"/>
                  <a:pt x="8045343" y="1308579"/>
                </a:cubicBezTo>
                <a:cubicBezTo>
                  <a:pt x="8060666" y="1425589"/>
                  <a:pt x="7995455" y="1551908"/>
                  <a:pt x="8045343" y="1784422"/>
                </a:cubicBezTo>
                <a:cubicBezTo>
                  <a:pt x="8027248" y="1972815"/>
                  <a:pt x="7930294" y="2151823"/>
                  <a:pt x="7688450" y="2141315"/>
                </a:cubicBezTo>
                <a:cubicBezTo>
                  <a:pt x="7479088" y="2202120"/>
                  <a:pt x="7208987" y="2060520"/>
                  <a:pt x="6977853" y="2141315"/>
                </a:cubicBezTo>
                <a:cubicBezTo>
                  <a:pt x="6746719" y="2222110"/>
                  <a:pt x="6613406" y="2119390"/>
                  <a:pt x="6340571" y="2141315"/>
                </a:cubicBezTo>
                <a:cubicBezTo>
                  <a:pt x="6067736" y="2163240"/>
                  <a:pt x="5777205" y="2069553"/>
                  <a:pt x="5629974" y="2141315"/>
                </a:cubicBezTo>
                <a:cubicBezTo>
                  <a:pt x="5482743" y="2213077"/>
                  <a:pt x="5167615" y="2117382"/>
                  <a:pt x="4919377" y="2141315"/>
                </a:cubicBezTo>
                <a:cubicBezTo>
                  <a:pt x="4671139" y="2165248"/>
                  <a:pt x="4555901" y="2112234"/>
                  <a:pt x="4282096" y="2141315"/>
                </a:cubicBezTo>
                <a:cubicBezTo>
                  <a:pt x="4008291" y="2170396"/>
                  <a:pt x="3893179" y="2105689"/>
                  <a:pt x="3718130" y="2141315"/>
                </a:cubicBezTo>
                <a:cubicBezTo>
                  <a:pt x="3543081" y="2176941"/>
                  <a:pt x="3444432" y="2115126"/>
                  <a:pt x="3300795" y="2141315"/>
                </a:cubicBezTo>
                <a:cubicBezTo>
                  <a:pt x="3157159" y="2167504"/>
                  <a:pt x="3115524" y="2132875"/>
                  <a:pt x="2956776" y="2141315"/>
                </a:cubicBezTo>
                <a:cubicBezTo>
                  <a:pt x="2798028" y="2149755"/>
                  <a:pt x="2742228" y="2133762"/>
                  <a:pt x="2612757" y="2141315"/>
                </a:cubicBezTo>
                <a:cubicBezTo>
                  <a:pt x="2483286" y="2148868"/>
                  <a:pt x="2232295" y="2135009"/>
                  <a:pt x="2048791" y="2141315"/>
                </a:cubicBezTo>
                <a:cubicBezTo>
                  <a:pt x="1865287" y="2147621"/>
                  <a:pt x="1796414" y="2104447"/>
                  <a:pt x="1631456" y="2141315"/>
                </a:cubicBezTo>
                <a:cubicBezTo>
                  <a:pt x="1466499" y="2178183"/>
                  <a:pt x="1141761" y="2124076"/>
                  <a:pt x="920859" y="2141315"/>
                </a:cubicBezTo>
                <a:cubicBezTo>
                  <a:pt x="699957" y="2158554"/>
                  <a:pt x="507093" y="2121138"/>
                  <a:pt x="356893" y="2141315"/>
                </a:cubicBezTo>
                <a:cubicBezTo>
                  <a:pt x="182609" y="2195024"/>
                  <a:pt x="4610" y="2014706"/>
                  <a:pt x="0" y="1784422"/>
                </a:cubicBezTo>
                <a:cubicBezTo>
                  <a:pt x="-34723" y="1593723"/>
                  <a:pt x="9596" y="1543458"/>
                  <a:pt x="0" y="1337130"/>
                </a:cubicBezTo>
                <a:cubicBezTo>
                  <a:pt x="-9596" y="1130802"/>
                  <a:pt x="15952" y="1093572"/>
                  <a:pt x="0" y="875562"/>
                </a:cubicBezTo>
                <a:cubicBezTo>
                  <a:pt x="-15952" y="657552"/>
                  <a:pt x="30669" y="601537"/>
                  <a:pt x="0" y="356893"/>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B8872DB-900A-40DC-058C-68551CB6175F}"/>
              </a:ext>
            </a:extLst>
          </p:cNvPr>
          <p:cNvSpPr txBox="1"/>
          <p:nvPr/>
        </p:nvSpPr>
        <p:spPr>
          <a:xfrm>
            <a:off x="9698725" y="2052863"/>
            <a:ext cx="1342663" cy="523220"/>
          </a:xfrm>
          <a:prstGeom prst="rect">
            <a:avLst/>
          </a:prstGeom>
          <a:noFill/>
        </p:spPr>
        <p:txBody>
          <a:bodyPr wrap="square" rtlCol="0">
            <a:spAutoFit/>
          </a:bodyPr>
          <a:lstStyle/>
          <a:p>
            <a:r>
              <a:rPr lang="zh-CN" altLang="en-US" sz="2800" b="1" dirty="0">
                <a:solidFill>
                  <a:schemeClr val="accent1"/>
                </a:solidFill>
              </a:rPr>
              <a:t>初始化</a:t>
            </a:r>
          </a:p>
        </p:txBody>
      </p:sp>
      <p:sp>
        <p:nvSpPr>
          <p:cNvPr id="13" name="矩形: 圆角 12">
            <a:extLst>
              <a:ext uri="{FF2B5EF4-FFF2-40B4-BE49-F238E27FC236}">
                <a16:creationId xmlns:a16="http://schemas.microsoft.com/office/drawing/2014/main" id="{FB9A2FA8-42E4-AE91-6CB6-67EA83BED5B5}"/>
              </a:ext>
            </a:extLst>
          </p:cNvPr>
          <p:cNvSpPr/>
          <p:nvPr/>
        </p:nvSpPr>
        <p:spPr>
          <a:xfrm>
            <a:off x="1365813" y="3686539"/>
            <a:ext cx="6771190" cy="341451"/>
          </a:xfrm>
          <a:custGeom>
            <a:avLst/>
            <a:gdLst>
              <a:gd name="connsiteX0" fmla="*/ 0 w 6771190"/>
              <a:gd name="connsiteY0" fmla="*/ 56910 h 341451"/>
              <a:gd name="connsiteX1" fmla="*/ 56910 w 6771190"/>
              <a:gd name="connsiteY1" fmla="*/ 0 h 341451"/>
              <a:gd name="connsiteX2" fmla="*/ 744838 w 6771190"/>
              <a:gd name="connsiteY2" fmla="*/ 0 h 341451"/>
              <a:gd name="connsiteX3" fmla="*/ 1432766 w 6771190"/>
              <a:gd name="connsiteY3" fmla="*/ 0 h 341451"/>
              <a:gd name="connsiteX4" fmla="*/ 1987547 w 6771190"/>
              <a:gd name="connsiteY4" fmla="*/ 0 h 341451"/>
              <a:gd name="connsiteX5" fmla="*/ 2675476 w 6771190"/>
              <a:gd name="connsiteY5" fmla="*/ 0 h 341451"/>
              <a:gd name="connsiteX6" fmla="*/ 3363404 w 6771190"/>
              <a:gd name="connsiteY6" fmla="*/ 0 h 341451"/>
              <a:gd name="connsiteX7" fmla="*/ 3851611 w 6771190"/>
              <a:gd name="connsiteY7" fmla="*/ 0 h 341451"/>
              <a:gd name="connsiteX8" fmla="*/ 4339818 w 6771190"/>
              <a:gd name="connsiteY8" fmla="*/ 0 h 341451"/>
              <a:gd name="connsiteX9" fmla="*/ 4761451 w 6771190"/>
              <a:gd name="connsiteY9" fmla="*/ 0 h 341451"/>
              <a:gd name="connsiteX10" fmla="*/ 5249659 w 6771190"/>
              <a:gd name="connsiteY10" fmla="*/ 0 h 341451"/>
              <a:gd name="connsiteX11" fmla="*/ 5671292 w 6771190"/>
              <a:gd name="connsiteY11" fmla="*/ 0 h 341451"/>
              <a:gd name="connsiteX12" fmla="*/ 6092925 w 6771190"/>
              <a:gd name="connsiteY12" fmla="*/ 0 h 341451"/>
              <a:gd name="connsiteX13" fmla="*/ 6714280 w 6771190"/>
              <a:gd name="connsiteY13" fmla="*/ 0 h 341451"/>
              <a:gd name="connsiteX14" fmla="*/ 6771190 w 6771190"/>
              <a:gd name="connsiteY14" fmla="*/ 56910 h 341451"/>
              <a:gd name="connsiteX15" fmla="*/ 6771190 w 6771190"/>
              <a:gd name="connsiteY15" fmla="*/ 284541 h 341451"/>
              <a:gd name="connsiteX16" fmla="*/ 6714280 w 6771190"/>
              <a:gd name="connsiteY16" fmla="*/ 341451 h 341451"/>
              <a:gd name="connsiteX17" fmla="*/ 6292647 w 6771190"/>
              <a:gd name="connsiteY17" fmla="*/ 341451 h 341451"/>
              <a:gd name="connsiteX18" fmla="*/ 5804439 w 6771190"/>
              <a:gd name="connsiteY18" fmla="*/ 341451 h 341451"/>
              <a:gd name="connsiteX19" fmla="*/ 5382806 w 6771190"/>
              <a:gd name="connsiteY19" fmla="*/ 341451 h 341451"/>
              <a:gd name="connsiteX20" fmla="*/ 4894599 w 6771190"/>
              <a:gd name="connsiteY20" fmla="*/ 341451 h 341451"/>
              <a:gd name="connsiteX21" fmla="*/ 4273244 w 6771190"/>
              <a:gd name="connsiteY21" fmla="*/ 341451 h 341451"/>
              <a:gd name="connsiteX22" fmla="*/ 3585316 w 6771190"/>
              <a:gd name="connsiteY22" fmla="*/ 341451 h 341451"/>
              <a:gd name="connsiteX23" fmla="*/ 2897388 w 6771190"/>
              <a:gd name="connsiteY23" fmla="*/ 341451 h 341451"/>
              <a:gd name="connsiteX24" fmla="*/ 2276033 w 6771190"/>
              <a:gd name="connsiteY24" fmla="*/ 341451 h 341451"/>
              <a:gd name="connsiteX25" fmla="*/ 1721253 w 6771190"/>
              <a:gd name="connsiteY25" fmla="*/ 341451 h 341451"/>
              <a:gd name="connsiteX26" fmla="*/ 1299619 w 6771190"/>
              <a:gd name="connsiteY26" fmla="*/ 341451 h 341451"/>
              <a:gd name="connsiteX27" fmla="*/ 944559 w 6771190"/>
              <a:gd name="connsiteY27" fmla="*/ 341451 h 341451"/>
              <a:gd name="connsiteX28" fmla="*/ 589500 w 6771190"/>
              <a:gd name="connsiteY28" fmla="*/ 341451 h 341451"/>
              <a:gd name="connsiteX29" fmla="*/ 56910 w 6771190"/>
              <a:gd name="connsiteY29" fmla="*/ 341451 h 341451"/>
              <a:gd name="connsiteX30" fmla="*/ 0 w 6771190"/>
              <a:gd name="connsiteY30" fmla="*/ 284541 h 341451"/>
              <a:gd name="connsiteX31" fmla="*/ 0 w 6771190"/>
              <a:gd name="connsiteY31" fmla="*/ 56910 h 3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71190" h="341451" extrusionOk="0">
                <a:moveTo>
                  <a:pt x="0" y="56910"/>
                </a:moveTo>
                <a:cubicBezTo>
                  <a:pt x="4052" y="28514"/>
                  <a:pt x="32369" y="-781"/>
                  <a:pt x="56910" y="0"/>
                </a:cubicBezTo>
                <a:cubicBezTo>
                  <a:pt x="378587" y="-29073"/>
                  <a:pt x="558320" y="29997"/>
                  <a:pt x="744838" y="0"/>
                </a:cubicBezTo>
                <a:cubicBezTo>
                  <a:pt x="931356" y="-29997"/>
                  <a:pt x="1169490" y="68277"/>
                  <a:pt x="1432766" y="0"/>
                </a:cubicBezTo>
                <a:cubicBezTo>
                  <a:pt x="1696042" y="-68277"/>
                  <a:pt x="1785066" y="54484"/>
                  <a:pt x="1987547" y="0"/>
                </a:cubicBezTo>
                <a:cubicBezTo>
                  <a:pt x="2190028" y="-54484"/>
                  <a:pt x="2432909" y="3987"/>
                  <a:pt x="2675476" y="0"/>
                </a:cubicBezTo>
                <a:cubicBezTo>
                  <a:pt x="2918043" y="-3987"/>
                  <a:pt x="3216089" y="76391"/>
                  <a:pt x="3363404" y="0"/>
                </a:cubicBezTo>
                <a:cubicBezTo>
                  <a:pt x="3510719" y="-76391"/>
                  <a:pt x="3608330" y="10574"/>
                  <a:pt x="3851611" y="0"/>
                </a:cubicBezTo>
                <a:cubicBezTo>
                  <a:pt x="4094892" y="-10574"/>
                  <a:pt x="4102217" y="58453"/>
                  <a:pt x="4339818" y="0"/>
                </a:cubicBezTo>
                <a:cubicBezTo>
                  <a:pt x="4577419" y="-58453"/>
                  <a:pt x="4620323" y="40511"/>
                  <a:pt x="4761451" y="0"/>
                </a:cubicBezTo>
                <a:cubicBezTo>
                  <a:pt x="4902579" y="-40511"/>
                  <a:pt x="5076372" y="27166"/>
                  <a:pt x="5249659" y="0"/>
                </a:cubicBezTo>
                <a:cubicBezTo>
                  <a:pt x="5422946" y="-27166"/>
                  <a:pt x="5550998" y="16255"/>
                  <a:pt x="5671292" y="0"/>
                </a:cubicBezTo>
                <a:cubicBezTo>
                  <a:pt x="5791586" y="-16255"/>
                  <a:pt x="5942907" y="50493"/>
                  <a:pt x="6092925" y="0"/>
                </a:cubicBezTo>
                <a:cubicBezTo>
                  <a:pt x="6242943" y="-50493"/>
                  <a:pt x="6532937" y="57488"/>
                  <a:pt x="6714280" y="0"/>
                </a:cubicBezTo>
                <a:cubicBezTo>
                  <a:pt x="6747064" y="2861"/>
                  <a:pt x="6770517" y="31586"/>
                  <a:pt x="6771190" y="56910"/>
                </a:cubicBezTo>
                <a:cubicBezTo>
                  <a:pt x="6782296" y="118171"/>
                  <a:pt x="6755681" y="236213"/>
                  <a:pt x="6771190" y="284541"/>
                </a:cubicBezTo>
                <a:cubicBezTo>
                  <a:pt x="6768418" y="316383"/>
                  <a:pt x="6742510" y="343618"/>
                  <a:pt x="6714280" y="341451"/>
                </a:cubicBezTo>
                <a:cubicBezTo>
                  <a:pt x="6600464" y="362159"/>
                  <a:pt x="6401741" y="322616"/>
                  <a:pt x="6292647" y="341451"/>
                </a:cubicBezTo>
                <a:cubicBezTo>
                  <a:pt x="6183553" y="360286"/>
                  <a:pt x="5986103" y="292554"/>
                  <a:pt x="5804439" y="341451"/>
                </a:cubicBezTo>
                <a:cubicBezTo>
                  <a:pt x="5622775" y="390348"/>
                  <a:pt x="5525112" y="334683"/>
                  <a:pt x="5382806" y="341451"/>
                </a:cubicBezTo>
                <a:cubicBezTo>
                  <a:pt x="5240500" y="348219"/>
                  <a:pt x="5082899" y="306846"/>
                  <a:pt x="4894599" y="341451"/>
                </a:cubicBezTo>
                <a:cubicBezTo>
                  <a:pt x="4706299" y="376056"/>
                  <a:pt x="4479364" y="315002"/>
                  <a:pt x="4273244" y="341451"/>
                </a:cubicBezTo>
                <a:cubicBezTo>
                  <a:pt x="4067124" y="367900"/>
                  <a:pt x="3830422" y="297960"/>
                  <a:pt x="3585316" y="341451"/>
                </a:cubicBezTo>
                <a:cubicBezTo>
                  <a:pt x="3340210" y="384942"/>
                  <a:pt x="3091040" y="318662"/>
                  <a:pt x="2897388" y="341451"/>
                </a:cubicBezTo>
                <a:cubicBezTo>
                  <a:pt x="2703736" y="364240"/>
                  <a:pt x="2434231" y="328926"/>
                  <a:pt x="2276033" y="341451"/>
                </a:cubicBezTo>
                <a:cubicBezTo>
                  <a:pt x="2117835" y="353976"/>
                  <a:pt x="1853679" y="333313"/>
                  <a:pt x="1721253" y="341451"/>
                </a:cubicBezTo>
                <a:cubicBezTo>
                  <a:pt x="1588827" y="349589"/>
                  <a:pt x="1414766" y="331146"/>
                  <a:pt x="1299619" y="341451"/>
                </a:cubicBezTo>
                <a:cubicBezTo>
                  <a:pt x="1184472" y="351756"/>
                  <a:pt x="1116731" y="319536"/>
                  <a:pt x="944559" y="341451"/>
                </a:cubicBezTo>
                <a:cubicBezTo>
                  <a:pt x="772387" y="363366"/>
                  <a:pt x="707724" y="307344"/>
                  <a:pt x="589500" y="341451"/>
                </a:cubicBezTo>
                <a:cubicBezTo>
                  <a:pt x="471276" y="375558"/>
                  <a:pt x="269461" y="338152"/>
                  <a:pt x="56910" y="341451"/>
                </a:cubicBezTo>
                <a:cubicBezTo>
                  <a:pt x="24867" y="347827"/>
                  <a:pt x="3163" y="307777"/>
                  <a:pt x="0" y="284541"/>
                </a:cubicBezTo>
                <a:cubicBezTo>
                  <a:pt x="-26905" y="230219"/>
                  <a:pt x="22479" y="123891"/>
                  <a:pt x="0" y="56910"/>
                </a:cubicBezTo>
                <a:close/>
              </a:path>
            </a:pathLst>
          </a:custGeom>
          <a:noFill/>
          <a:ln w="38100">
            <a:solidFill>
              <a:srgbClr val="00B0F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4" name="文本框 13">
            <a:extLst>
              <a:ext uri="{FF2B5EF4-FFF2-40B4-BE49-F238E27FC236}">
                <a16:creationId xmlns:a16="http://schemas.microsoft.com/office/drawing/2014/main" id="{623AE4A1-3F67-5281-9A5B-0C385F661705}"/>
              </a:ext>
            </a:extLst>
          </p:cNvPr>
          <p:cNvSpPr txBox="1"/>
          <p:nvPr/>
        </p:nvSpPr>
        <p:spPr>
          <a:xfrm>
            <a:off x="9443651" y="3539382"/>
            <a:ext cx="1852810" cy="523220"/>
          </a:xfrm>
          <a:prstGeom prst="rect">
            <a:avLst/>
          </a:prstGeom>
          <a:noFill/>
        </p:spPr>
        <p:txBody>
          <a:bodyPr wrap="square" rtlCol="0">
            <a:spAutoFit/>
          </a:bodyPr>
          <a:lstStyle/>
          <a:p>
            <a:r>
              <a:rPr lang="zh-CN" altLang="en-US" sz="2800" b="1" dirty="0">
                <a:solidFill>
                  <a:schemeClr val="accent1"/>
                </a:solidFill>
              </a:rPr>
              <a:t>生成轨迹</a:t>
            </a:r>
          </a:p>
        </p:txBody>
      </p:sp>
      <p:sp>
        <p:nvSpPr>
          <p:cNvPr id="16" name="矩形: 圆角 15">
            <a:extLst>
              <a:ext uri="{FF2B5EF4-FFF2-40B4-BE49-F238E27FC236}">
                <a16:creationId xmlns:a16="http://schemas.microsoft.com/office/drawing/2014/main" id="{3BC8E71B-6889-BA81-EA91-AB3B64FC4551}"/>
              </a:ext>
            </a:extLst>
          </p:cNvPr>
          <p:cNvSpPr/>
          <p:nvPr/>
        </p:nvSpPr>
        <p:spPr>
          <a:xfrm>
            <a:off x="1689904" y="5116010"/>
            <a:ext cx="6447099" cy="821803"/>
          </a:xfrm>
          <a:custGeom>
            <a:avLst/>
            <a:gdLst>
              <a:gd name="connsiteX0" fmla="*/ 0 w 6447099"/>
              <a:gd name="connsiteY0" fmla="*/ 136970 h 821803"/>
              <a:gd name="connsiteX1" fmla="*/ 136970 w 6447099"/>
              <a:gd name="connsiteY1" fmla="*/ 0 h 821803"/>
              <a:gd name="connsiteX2" fmla="*/ 821629 w 6447099"/>
              <a:gd name="connsiteY2" fmla="*/ 0 h 821803"/>
              <a:gd name="connsiteX3" fmla="*/ 1506289 w 6447099"/>
              <a:gd name="connsiteY3" fmla="*/ 0 h 821803"/>
              <a:gd name="connsiteX4" fmla="*/ 2067485 w 6447099"/>
              <a:gd name="connsiteY4" fmla="*/ 0 h 821803"/>
              <a:gd name="connsiteX5" fmla="*/ 2752145 w 6447099"/>
              <a:gd name="connsiteY5" fmla="*/ 0 h 821803"/>
              <a:gd name="connsiteX6" fmla="*/ 3436804 w 6447099"/>
              <a:gd name="connsiteY6" fmla="*/ 0 h 821803"/>
              <a:gd name="connsiteX7" fmla="*/ 3936269 w 6447099"/>
              <a:gd name="connsiteY7" fmla="*/ 0 h 821803"/>
              <a:gd name="connsiteX8" fmla="*/ 4435733 w 6447099"/>
              <a:gd name="connsiteY8" fmla="*/ 0 h 821803"/>
              <a:gd name="connsiteX9" fmla="*/ 4873467 w 6447099"/>
              <a:gd name="connsiteY9" fmla="*/ 0 h 821803"/>
              <a:gd name="connsiteX10" fmla="*/ 5372931 w 6447099"/>
              <a:gd name="connsiteY10" fmla="*/ 0 h 821803"/>
              <a:gd name="connsiteX11" fmla="*/ 5810664 w 6447099"/>
              <a:gd name="connsiteY11" fmla="*/ 0 h 821803"/>
              <a:gd name="connsiteX12" fmla="*/ 6310129 w 6447099"/>
              <a:gd name="connsiteY12" fmla="*/ 0 h 821803"/>
              <a:gd name="connsiteX13" fmla="*/ 6447099 w 6447099"/>
              <a:gd name="connsiteY13" fmla="*/ 136970 h 821803"/>
              <a:gd name="connsiteX14" fmla="*/ 6447099 w 6447099"/>
              <a:gd name="connsiteY14" fmla="*/ 684833 h 821803"/>
              <a:gd name="connsiteX15" fmla="*/ 6310129 w 6447099"/>
              <a:gd name="connsiteY15" fmla="*/ 821803 h 821803"/>
              <a:gd name="connsiteX16" fmla="*/ 5625470 w 6447099"/>
              <a:gd name="connsiteY16" fmla="*/ 821803 h 821803"/>
              <a:gd name="connsiteX17" fmla="*/ 4940810 w 6447099"/>
              <a:gd name="connsiteY17" fmla="*/ 821803 h 821803"/>
              <a:gd name="connsiteX18" fmla="*/ 4441345 w 6447099"/>
              <a:gd name="connsiteY18" fmla="*/ 821803 h 821803"/>
              <a:gd name="connsiteX19" fmla="*/ 4003612 w 6447099"/>
              <a:gd name="connsiteY19" fmla="*/ 821803 h 821803"/>
              <a:gd name="connsiteX20" fmla="*/ 3504148 w 6447099"/>
              <a:gd name="connsiteY20" fmla="*/ 821803 h 821803"/>
              <a:gd name="connsiteX21" fmla="*/ 2881220 w 6447099"/>
              <a:gd name="connsiteY21" fmla="*/ 821803 h 821803"/>
              <a:gd name="connsiteX22" fmla="*/ 2196560 w 6447099"/>
              <a:gd name="connsiteY22" fmla="*/ 821803 h 821803"/>
              <a:gd name="connsiteX23" fmla="*/ 1511901 w 6447099"/>
              <a:gd name="connsiteY23" fmla="*/ 821803 h 821803"/>
              <a:gd name="connsiteX24" fmla="*/ 888973 w 6447099"/>
              <a:gd name="connsiteY24" fmla="*/ 821803 h 821803"/>
              <a:gd name="connsiteX25" fmla="*/ 136970 w 6447099"/>
              <a:gd name="connsiteY25" fmla="*/ 821803 h 821803"/>
              <a:gd name="connsiteX26" fmla="*/ 0 w 6447099"/>
              <a:gd name="connsiteY26" fmla="*/ 684833 h 821803"/>
              <a:gd name="connsiteX27" fmla="*/ 0 w 6447099"/>
              <a:gd name="connsiteY27" fmla="*/ 136970 h 82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47099" h="821803" extrusionOk="0">
                <a:moveTo>
                  <a:pt x="0" y="136970"/>
                </a:moveTo>
                <a:cubicBezTo>
                  <a:pt x="3199" y="63720"/>
                  <a:pt x="75508" y="-1607"/>
                  <a:pt x="136970" y="0"/>
                </a:cubicBezTo>
                <a:cubicBezTo>
                  <a:pt x="431809" y="-21928"/>
                  <a:pt x="625637" y="68277"/>
                  <a:pt x="821629" y="0"/>
                </a:cubicBezTo>
                <a:cubicBezTo>
                  <a:pt x="1017621" y="-68277"/>
                  <a:pt x="1284254" y="111"/>
                  <a:pt x="1506289" y="0"/>
                </a:cubicBezTo>
                <a:cubicBezTo>
                  <a:pt x="1728324" y="-111"/>
                  <a:pt x="1812350" y="1858"/>
                  <a:pt x="2067485" y="0"/>
                </a:cubicBezTo>
                <a:cubicBezTo>
                  <a:pt x="2322620" y="-1858"/>
                  <a:pt x="2503250" y="78191"/>
                  <a:pt x="2752145" y="0"/>
                </a:cubicBezTo>
                <a:cubicBezTo>
                  <a:pt x="3001040" y="-78191"/>
                  <a:pt x="3162068" y="79514"/>
                  <a:pt x="3436804" y="0"/>
                </a:cubicBezTo>
                <a:cubicBezTo>
                  <a:pt x="3711540" y="-79514"/>
                  <a:pt x="3728914" y="16735"/>
                  <a:pt x="3936269" y="0"/>
                </a:cubicBezTo>
                <a:cubicBezTo>
                  <a:pt x="4143624" y="-16735"/>
                  <a:pt x="4257892" y="3766"/>
                  <a:pt x="4435733" y="0"/>
                </a:cubicBezTo>
                <a:cubicBezTo>
                  <a:pt x="4613574" y="-3766"/>
                  <a:pt x="4669214" y="33872"/>
                  <a:pt x="4873467" y="0"/>
                </a:cubicBezTo>
                <a:cubicBezTo>
                  <a:pt x="5077720" y="-33872"/>
                  <a:pt x="5240475" y="19546"/>
                  <a:pt x="5372931" y="0"/>
                </a:cubicBezTo>
                <a:cubicBezTo>
                  <a:pt x="5505387" y="-19546"/>
                  <a:pt x="5676654" y="42030"/>
                  <a:pt x="5810664" y="0"/>
                </a:cubicBezTo>
                <a:cubicBezTo>
                  <a:pt x="5944674" y="-42030"/>
                  <a:pt x="6090164" y="30967"/>
                  <a:pt x="6310129" y="0"/>
                </a:cubicBezTo>
                <a:cubicBezTo>
                  <a:pt x="6366665" y="7799"/>
                  <a:pt x="6444143" y="42851"/>
                  <a:pt x="6447099" y="136970"/>
                </a:cubicBezTo>
                <a:cubicBezTo>
                  <a:pt x="6503809" y="386337"/>
                  <a:pt x="6413248" y="418433"/>
                  <a:pt x="6447099" y="684833"/>
                </a:cubicBezTo>
                <a:cubicBezTo>
                  <a:pt x="6434205" y="767859"/>
                  <a:pt x="6392242" y="802409"/>
                  <a:pt x="6310129" y="821803"/>
                </a:cubicBezTo>
                <a:cubicBezTo>
                  <a:pt x="6162967" y="840945"/>
                  <a:pt x="5764374" y="775591"/>
                  <a:pt x="5625470" y="821803"/>
                </a:cubicBezTo>
                <a:cubicBezTo>
                  <a:pt x="5486566" y="868015"/>
                  <a:pt x="5143228" y="758041"/>
                  <a:pt x="4940810" y="821803"/>
                </a:cubicBezTo>
                <a:cubicBezTo>
                  <a:pt x="4738392" y="885565"/>
                  <a:pt x="4660622" y="768518"/>
                  <a:pt x="4441345" y="821803"/>
                </a:cubicBezTo>
                <a:cubicBezTo>
                  <a:pt x="4222068" y="875088"/>
                  <a:pt x="4130560" y="816305"/>
                  <a:pt x="4003612" y="821803"/>
                </a:cubicBezTo>
                <a:cubicBezTo>
                  <a:pt x="3876664" y="827301"/>
                  <a:pt x="3734945" y="809889"/>
                  <a:pt x="3504148" y="821803"/>
                </a:cubicBezTo>
                <a:cubicBezTo>
                  <a:pt x="3273351" y="833717"/>
                  <a:pt x="3008004" y="784090"/>
                  <a:pt x="2881220" y="821803"/>
                </a:cubicBezTo>
                <a:cubicBezTo>
                  <a:pt x="2754436" y="859516"/>
                  <a:pt x="2477897" y="815574"/>
                  <a:pt x="2196560" y="821803"/>
                </a:cubicBezTo>
                <a:cubicBezTo>
                  <a:pt x="1915223" y="828032"/>
                  <a:pt x="1681901" y="739762"/>
                  <a:pt x="1511901" y="821803"/>
                </a:cubicBezTo>
                <a:cubicBezTo>
                  <a:pt x="1341901" y="903844"/>
                  <a:pt x="1108721" y="791492"/>
                  <a:pt x="888973" y="821803"/>
                </a:cubicBezTo>
                <a:cubicBezTo>
                  <a:pt x="669225" y="852114"/>
                  <a:pt x="429285" y="739968"/>
                  <a:pt x="136970" y="821803"/>
                </a:cubicBezTo>
                <a:cubicBezTo>
                  <a:pt x="49837" y="832227"/>
                  <a:pt x="20821" y="761753"/>
                  <a:pt x="0" y="684833"/>
                </a:cubicBezTo>
                <a:cubicBezTo>
                  <a:pt x="-54707" y="473670"/>
                  <a:pt x="13057" y="369178"/>
                  <a:pt x="0" y="13697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02A1B0C-0FEE-D05F-EE75-4FAA81BECFE9}"/>
              </a:ext>
            </a:extLst>
          </p:cNvPr>
          <p:cNvSpPr txBox="1"/>
          <p:nvPr/>
        </p:nvSpPr>
        <p:spPr>
          <a:xfrm>
            <a:off x="8624208" y="5159764"/>
            <a:ext cx="3267918" cy="523220"/>
          </a:xfrm>
          <a:prstGeom prst="rect">
            <a:avLst/>
          </a:prstGeom>
          <a:noFill/>
        </p:spPr>
        <p:txBody>
          <a:bodyPr wrap="square" rtlCol="0">
            <a:spAutoFit/>
          </a:bodyPr>
          <a:lstStyle/>
          <a:p>
            <a:r>
              <a:rPr lang="zh-CN" altLang="en-US" sz="2800" b="1" dirty="0">
                <a:solidFill>
                  <a:schemeClr val="accent1"/>
                </a:solidFill>
              </a:rPr>
              <a:t>估算状态</a:t>
            </a:r>
            <a:r>
              <a:rPr lang="en-US" altLang="zh-CN" sz="2800" b="1" dirty="0">
                <a:solidFill>
                  <a:schemeClr val="accent1"/>
                </a:solidFill>
              </a:rPr>
              <a:t>-</a:t>
            </a:r>
            <a:r>
              <a:rPr lang="zh-CN" altLang="en-US" sz="2800" b="1" dirty="0">
                <a:solidFill>
                  <a:schemeClr val="accent1"/>
                </a:solidFill>
              </a:rPr>
              <a:t>动作回报</a:t>
            </a:r>
          </a:p>
        </p:txBody>
      </p:sp>
      <p:sp>
        <p:nvSpPr>
          <p:cNvPr id="18" name="矩形: 圆角 17">
            <a:extLst>
              <a:ext uri="{FF2B5EF4-FFF2-40B4-BE49-F238E27FC236}">
                <a16:creationId xmlns:a16="http://schemas.microsoft.com/office/drawing/2014/main" id="{80D684CD-5EAA-AE11-AE8E-379FFC5BAD8A}"/>
              </a:ext>
            </a:extLst>
          </p:cNvPr>
          <p:cNvSpPr/>
          <p:nvPr/>
        </p:nvSpPr>
        <p:spPr>
          <a:xfrm>
            <a:off x="2361235" y="5898459"/>
            <a:ext cx="7077732" cy="341451"/>
          </a:xfrm>
          <a:custGeom>
            <a:avLst/>
            <a:gdLst>
              <a:gd name="connsiteX0" fmla="*/ 0 w 7077732"/>
              <a:gd name="connsiteY0" fmla="*/ 56910 h 341451"/>
              <a:gd name="connsiteX1" fmla="*/ 56910 w 7077732"/>
              <a:gd name="connsiteY1" fmla="*/ 0 h 341451"/>
              <a:gd name="connsiteX2" fmla="*/ 776514 w 7077732"/>
              <a:gd name="connsiteY2" fmla="*/ 0 h 341451"/>
              <a:gd name="connsiteX3" fmla="*/ 1496118 w 7077732"/>
              <a:gd name="connsiteY3" fmla="*/ 0 h 341451"/>
              <a:gd name="connsiteX4" fmla="*/ 2076444 w 7077732"/>
              <a:gd name="connsiteY4" fmla="*/ 0 h 341451"/>
              <a:gd name="connsiteX5" fmla="*/ 2796049 w 7077732"/>
              <a:gd name="connsiteY5" fmla="*/ 0 h 341451"/>
              <a:gd name="connsiteX6" fmla="*/ 3515653 w 7077732"/>
              <a:gd name="connsiteY6" fmla="*/ 0 h 341451"/>
              <a:gd name="connsiteX7" fmla="*/ 4026340 w 7077732"/>
              <a:gd name="connsiteY7" fmla="*/ 0 h 341451"/>
              <a:gd name="connsiteX8" fmla="*/ 4537027 w 7077732"/>
              <a:gd name="connsiteY8" fmla="*/ 0 h 341451"/>
              <a:gd name="connsiteX9" fmla="*/ 4978074 w 7077732"/>
              <a:gd name="connsiteY9" fmla="*/ 0 h 341451"/>
              <a:gd name="connsiteX10" fmla="*/ 5488761 w 7077732"/>
              <a:gd name="connsiteY10" fmla="*/ 0 h 341451"/>
              <a:gd name="connsiteX11" fmla="*/ 5929809 w 7077732"/>
              <a:gd name="connsiteY11" fmla="*/ 0 h 341451"/>
              <a:gd name="connsiteX12" fmla="*/ 6370857 w 7077732"/>
              <a:gd name="connsiteY12" fmla="*/ 0 h 341451"/>
              <a:gd name="connsiteX13" fmla="*/ 7020822 w 7077732"/>
              <a:gd name="connsiteY13" fmla="*/ 0 h 341451"/>
              <a:gd name="connsiteX14" fmla="*/ 7077732 w 7077732"/>
              <a:gd name="connsiteY14" fmla="*/ 56910 h 341451"/>
              <a:gd name="connsiteX15" fmla="*/ 7077732 w 7077732"/>
              <a:gd name="connsiteY15" fmla="*/ 284541 h 341451"/>
              <a:gd name="connsiteX16" fmla="*/ 7020822 w 7077732"/>
              <a:gd name="connsiteY16" fmla="*/ 341451 h 341451"/>
              <a:gd name="connsiteX17" fmla="*/ 6579774 w 7077732"/>
              <a:gd name="connsiteY17" fmla="*/ 341451 h 341451"/>
              <a:gd name="connsiteX18" fmla="*/ 6069087 w 7077732"/>
              <a:gd name="connsiteY18" fmla="*/ 341451 h 341451"/>
              <a:gd name="connsiteX19" fmla="*/ 5628040 w 7077732"/>
              <a:gd name="connsiteY19" fmla="*/ 341451 h 341451"/>
              <a:gd name="connsiteX20" fmla="*/ 5117353 w 7077732"/>
              <a:gd name="connsiteY20" fmla="*/ 341451 h 341451"/>
              <a:gd name="connsiteX21" fmla="*/ 4467388 w 7077732"/>
              <a:gd name="connsiteY21" fmla="*/ 341451 h 341451"/>
              <a:gd name="connsiteX22" fmla="*/ 3747783 w 7077732"/>
              <a:gd name="connsiteY22" fmla="*/ 341451 h 341451"/>
              <a:gd name="connsiteX23" fmla="*/ 3028179 w 7077732"/>
              <a:gd name="connsiteY23" fmla="*/ 341451 h 341451"/>
              <a:gd name="connsiteX24" fmla="*/ 2378214 w 7077732"/>
              <a:gd name="connsiteY24" fmla="*/ 341451 h 341451"/>
              <a:gd name="connsiteX25" fmla="*/ 1797888 w 7077732"/>
              <a:gd name="connsiteY25" fmla="*/ 341451 h 341451"/>
              <a:gd name="connsiteX26" fmla="*/ 1356840 w 7077732"/>
              <a:gd name="connsiteY26" fmla="*/ 341451 h 341451"/>
              <a:gd name="connsiteX27" fmla="*/ 985432 w 7077732"/>
              <a:gd name="connsiteY27" fmla="*/ 341451 h 341451"/>
              <a:gd name="connsiteX28" fmla="*/ 614023 w 7077732"/>
              <a:gd name="connsiteY28" fmla="*/ 341451 h 341451"/>
              <a:gd name="connsiteX29" fmla="*/ 56910 w 7077732"/>
              <a:gd name="connsiteY29" fmla="*/ 341451 h 341451"/>
              <a:gd name="connsiteX30" fmla="*/ 0 w 7077732"/>
              <a:gd name="connsiteY30" fmla="*/ 284541 h 341451"/>
              <a:gd name="connsiteX31" fmla="*/ 0 w 7077732"/>
              <a:gd name="connsiteY31" fmla="*/ 56910 h 3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77732" h="341451" extrusionOk="0">
                <a:moveTo>
                  <a:pt x="0" y="56910"/>
                </a:moveTo>
                <a:cubicBezTo>
                  <a:pt x="4052" y="28514"/>
                  <a:pt x="32369" y="-781"/>
                  <a:pt x="56910" y="0"/>
                </a:cubicBezTo>
                <a:cubicBezTo>
                  <a:pt x="244918" y="-80441"/>
                  <a:pt x="455257" y="43052"/>
                  <a:pt x="776514" y="0"/>
                </a:cubicBezTo>
                <a:cubicBezTo>
                  <a:pt x="1097771" y="-43052"/>
                  <a:pt x="1217394" y="67770"/>
                  <a:pt x="1496118" y="0"/>
                </a:cubicBezTo>
                <a:cubicBezTo>
                  <a:pt x="1774842" y="-67770"/>
                  <a:pt x="1839042" y="26016"/>
                  <a:pt x="2076444" y="0"/>
                </a:cubicBezTo>
                <a:cubicBezTo>
                  <a:pt x="2313846" y="-26016"/>
                  <a:pt x="2611238" y="83181"/>
                  <a:pt x="2796049" y="0"/>
                </a:cubicBezTo>
                <a:cubicBezTo>
                  <a:pt x="2980860" y="-83181"/>
                  <a:pt x="3264784" y="2243"/>
                  <a:pt x="3515653" y="0"/>
                </a:cubicBezTo>
                <a:cubicBezTo>
                  <a:pt x="3766522" y="-2243"/>
                  <a:pt x="3835128" y="34279"/>
                  <a:pt x="4026340" y="0"/>
                </a:cubicBezTo>
                <a:cubicBezTo>
                  <a:pt x="4217552" y="-34279"/>
                  <a:pt x="4321063" y="8022"/>
                  <a:pt x="4537027" y="0"/>
                </a:cubicBezTo>
                <a:cubicBezTo>
                  <a:pt x="4752991" y="-8022"/>
                  <a:pt x="4770994" y="34442"/>
                  <a:pt x="4978074" y="0"/>
                </a:cubicBezTo>
                <a:cubicBezTo>
                  <a:pt x="5185154" y="-34442"/>
                  <a:pt x="5305108" y="24297"/>
                  <a:pt x="5488761" y="0"/>
                </a:cubicBezTo>
                <a:cubicBezTo>
                  <a:pt x="5672414" y="-24297"/>
                  <a:pt x="5831322" y="50659"/>
                  <a:pt x="5929809" y="0"/>
                </a:cubicBezTo>
                <a:cubicBezTo>
                  <a:pt x="6028296" y="-50659"/>
                  <a:pt x="6271091" y="49302"/>
                  <a:pt x="6370857" y="0"/>
                </a:cubicBezTo>
                <a:cubicBezTo>
                  <a:pt x="6470623" y="-49302"/>
                  <a:pt x="6852860" y="64811"/>
                  <a:pt x="7020822" y="0"/>
                </a:cubicBezTo>
                <a:cubicBezTo>
                  <a:pt x="7053606" y="2861"/>
                  <a:pt x="7077059" y="31586"/>
                  <a:pt x="7077732" y="56910"/>
                </a:cubicBezTo>
                <a:cubicBezTo>
                  <a:pt x="7088838" y="118171"/>
                  <a:pt x="7062223" y="236213"/>
                  <a:pt x="7077732" y="284541"/>
                </a:cubicBezTo>
                <a:cubicBezTo>
                  <a:pt x="7074960" y="316383"/>
                  <a:pt x="7049052" y="343618"/>
                  <a:pt x="7020822" y="341451"/>
                </a:cubicBezTo>
                <a:cubicBezTo>
                  <a:pt x="6813258" y="364918"/>
                  <a:pt x="6799714" y="320004"/>
                  <a:pt x="6579774" y="341451"/>
                </a:cubicBezTo>
                <a:cubicBezTo>
                  <a:pt x="6359834" y="362898"/>
                  <a:pt x="6186198" y="317722"/>
                  <a:pt x="6069087" y="341451"/>
                </a:cubicBezTo>
                <a:cubicBezTo>
                  <a:pt x="5951976" y="365180"/>
                  <a:pt x="5765074" y="300890"/>
                  <a:pt x="5628040" y="341451"/>
                </a:cubicBezTo>
                <a:cubicBezTo>
                  <a:pt x="5491006" y="382012"/>
                  <a:pt x="5224768" y="285953"/>
                  <a:pt x="5117353" y="341451"/>
                </a:cubicBezTo>
                <a:cubicBezTo>
                  <a:pt x="5009938" y="396949"/>
                  <a:pt x="4765992" y="334313"/>
                  <a:pt x="4467388" y="341451"/>
                </a:cubicBezTo>
                <a:cubicBezTo>
                  <a:pt x="4168784" y="348589"/>
                  <a:pt x="4098221" y="274185"/>
                  <a:pt x="3747783" y="341451"/>
                </a:cubicBezTo>
                <a:cubicBezTo>
                  <a:pt x="3397346" y="408717"/>
                  <a:pt x="3286013" y="327613"/>
                  <a:pt x="3028179" y="341451"/>
                </a:cubicBezTo>
                <a:cubicBezTo>
                  <a:pt x="2770345" y="355289"/>
                  <a:pt x="2662510" y="299357"/>
                  <a:pt x="2378214" y="341451"/>
                </a:cubicBezTo>
                <a:cubicBezTo>
                  <a:pt x="2093918" y="383545"/>
                  <a:pt x="1925696" y="305584"/>
                  <a:pt x="1797888" y="341451"/>
                </a:cubicBezTo>
                <a:cubicBezTo>
                  <a:pt x="1670080" y="377318"/>
                  <a:pt x="1498601" y="310612"/>
                  <a:pt x="1356840" y="341451"/>
                </a:cubicBezTo>
                <a:cubicBezTo>
                  <a:pt x="1215079" y="372290"/>
                  <a:pt x="1113093" y="322992"/>
                  <a:pt x="985432" y="341451"/>
                </a:cubicBezTo>
                <a:cubicBezTo>
                  <a:pt x="857771" y="359910"/>
                  <a:pt x="716149" y="327604"/>
                  <a:pt x="614023" y="341451"/>
                </a:cubicBezTo>
                <a:cubicBezTo>
                  <a:pt x="511897" y="355298"/>
                  <a:pt x="261370" y="281406"/>
                  <a:pt x="56910" y="341451"/>
                </a:cubicBezTo>
                <a:cubicBezTo>
                  <a:pt x="24867" y="347827"/>
                  <a:pt x="3163" y="307777"/>
                  <a:pt x="0" y="284541"/>
                </a:cubicBezTo>
                <a:cubicBezTo>
                  <a:pt x="-26905" y="230219"/>
                  <a:pt x="22479" y="123891"/>
                  <a:pt x="0" y="56910"/>
                </a:cubicBezTo>
                <a:close/>
              </a:path>
            </a:pathLst>
          </a:custGeom>
          <a:noFill/>
          <a:ln w="38100">
            <a:solidFill>
              <a:srgbClr val="00B0F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4478208-DFA2-55CB-7949-A611A0B11891}"/>
              </a:ext>
            </a:extLst>
          </p:cNvPr>
          <p:cNvSpPr txBox="1"/>
          <p:nvPr/>
        </p:nvSpPr>
        <p:spPr>
          <a:xfrm>
            <a:off x="9443651" y="5807574"/>
            <a:ext cx="1852810" cy="523220"/>
          </a:xfrm>
          <a:prstGeom prst="rect">
            <a:avLst/>
          </a:prstGeom>
          <a:noFill/>
        </p:spPr>
        <p:txBody>
          <a:bodyPr wrap="square" rtlCol="0">
            <a:spAutoFit/>
          </a:bodyPr>
          <a:lstStyle/>
          <a:p>
            <a:r>
              <a:rPr lang="zh-CN" altLang="en-US" sz="2800" b="1" dirty="0">
                <a:solidFill>
                  <a:schemeClr val="accent1"/>
                </a:solidFill>
              </a:rPr>
              <a:t>更新策略</a:t>
            </a:r>
          </a:p>
        </p:txBody>
      </p:sp>
      <p:pic>
        <p:nvPicPr>
          <p:cNvPr id="12" name="图片 11">
            <a:extLst>
              <a:ext uri="{FF2B5EF4-FFF2-40B4-BE49-F238E27FC236}">
                <a16:creationId xmlns:a16="http://schemas.microsoft.com/office/drawing/2014/main" id="{71FFDC94-CCA5-C889-8B69-39F5C9FB7CBF}"/>
              </a:ext>
            </a:extLst>
          </p:cNvPr>
          <p:cNvPicPr>
            <a:picLocks noChangeAspect="1"/>
          </p:cNvPicPr>
          <p:nvPr/>
        </p:nvPicPr>
        <p:blipFill>
          <a:blip r:embed="rId3"/>
          <a:stretch>
            <a:fillRect/>
          </a:stretch>
        </p:blipFill>
        <p:spPr>
          <a:xfrm>
            <a:off x="2308243" y="745414"/>
            <a:ext cx="7315834" cy="549449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313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animBg="1"/>
      <p:bldP spid="14" grpId="0"/>
      <p:bldP spid="16" grpId="0" animBg="1"/>
      <p:bldP spid="17" grpId="0"/>
      <p:bldP spid="18"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446DBD-6FE5-7ACC-BB8D-14679CA7D5E9}"/>
              </a:ext>
            </a:extLst>
          </p:cNvPr>
          <p:cNvPicPr>
            <a:picLocks noChangeAspect="1"/>
          </p:cNvPicPr>
          <p:nvPr/>
        </p:nvPicPr>
        <p:blipFill>
          <a:blip r:embed="rId2"/>
          <a:stretch>
            <a:fillRect/>
          </a:stretch>
        </p:blipFill>
        <p:spPr>
          <a:xfrm>
            <a:off x="335280" y="749571"/>
            <a:ext cx="10265513" cy="5772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标题 1">
            <a:extLst>
              <a:ext uri="{FF2B5EF4-FFF2-40B4-BE49-F238E27FC236}">
                <a16:creationId xmlns:a16="http://schemas.microsoft.com/office/drawing/2014/main" id="{570C5BAA-294B-33EC-11EC-D877AB958550}"/>
              </a:ext>
            </a:extLst>
          </p:cNvPr>
          <p:cNvSpPr>
            <a:spLocks noGrp="1"/>
          </p:cNvSpPr>
          <p:nvPr>
            <p:ph type="title"/>
          </p:nvPr>
        </p:nvSpPr>
        <p:spPr>
          <a:xfrm>
            <a:off x="0" y="109487"/>
            <a:ext cx="12496800" cy="450952"/>
          </a:xfrm>
        </p:spPr>
        <p:txBody>
          <a:bodyPr>
            <a:normAutofit fontScale="90000"/>
          </a:bodyPr>
          <a:lstStyle/>
          <a:p>
            <a:r>
              <a:rPr lang="en-US" altLang="zh-CN" sz="3200" b="1" dirty="0">
                <a:latin typeface="微软雅黑" panose="020B0503020204020204" pitchFamily="34" charset="-122"/>
                <a:ea typeface="微软雅黑" panose="020B0503020204020204" pitchFamily="34" charset="-122"/>
              </a:rPr>
              <a:t>On-policy first visit MC</a:t>
            </a:r>
            <a:r>
              <a:rPr lang="zh-CN" altLang="en-US" sz="3200" b="1" dirty="0">
                <a:latin typeface="微软雅黑" panose="020B0503020204020204" pitchFamily="34" charset="-122"/>
                <a:ea typeface="微软雅黑" panose="020B0503020204020204" pitchFamily="34" charset="-122"/>
              </a:rPr>
              <a:t>控制</a:t>
            </a:r>
          </a:p>
        </p:txBody>
      </p:sp>
      <p:sp>
        <p:nvSpPr>
          <p:cNvPr id="7" name="矩形: 圆角 6">
            <a:extLst>
              <a:ext uri="{FF2B5EF4-FFF2-40B4-BE49-F238E27FC236}">
                <a16:creationId xmlns:a16="http://schemas.microsoft.com/office/drawing/2014/main" id="{2B8747A9-E88A-BA98-AF63-CFCA0901AB53}"/>
              </a:ext>
            </a:extLst>
          </p:cNvPr>
          <p:cNvSpPr/>
          <p:nvPr/>
        </p:nvSpPr>
        <p:spPr>
          <a:xfrm>
            <a:off x="982910" y="1018573"/>
            <a:ext cx="8045343" cy="2314936"/>
          </a:xfrm>
          <a:custGeom>
            <a:avLst/>
            <a:gdLst>
              <a:gd name="connsiteX0" fmla="*/ 0 w 8045343"/>
              <a:gd name="connsiteY0" fmla="*/ 385830 h 2314936"/>
              <a:gd name="connsiteX1" fmla="*/ 385830 w 8045343"/>
              <a:gd name="connsiteY1" fmla="*/ 0 h 2314936"/>
              <a:gd name="connsiteX2" fmla="*/ 1090818 w 8045343"/>
              <a:gd name="connsiteY2" fmla="*/ 0 h 2314936"/>
              <a:gd name="connsiteX3" fmla="*/ 1795805 w 8045343"/>
              <a:gd name="connsiteY3" fmla="*/ 0 h 2314936"/>
              <a:gd name="connsiteX4" fmla="*/ 2355320 w 8045343"/>
              <a:gd name="connsiteY4" fmla="*/ 0 h 2314936"/>
              <a:gd name="connsiteX5" fmla="*/ 3060307 w 8045343"/>
              <a:gd name="connsiteY5" fmla="*/ 0 h 2314936"/>
              <a:gd name="connsiteX6" fmla="*/ 3765295 w 8045343"/>
              <a:gd name="connsiteY6" fmla="*/ 0 h 2314936"/>
              <a:gd name="connsiteX7" fmla="*/ 4252072 w 8045343"/>
              <a:gd name="connsiteY7" fmla="*/ 0 h 2314936"/>
              <a:gd name="connsiteX8" fmla="*/ 4738850 w 8045343"/>
              <a:gd name="connsiteY8" fmla="*/ 0 h 2314936"/>
              <a:gd name="connsiteX9" fmla="*/ 5152890 w 8045343"/>
              <a:gd name="connsiteY9" fmla="*/ 0 h 2314936"/>
              <a:gd name="connsiteX10" fmla="*/ 5639667 w 8045343"/>
              <a:gd name="connsiteY10" fmla="*/ 0 h 2314936"/>
              <a:gd name="connsiteX11" fmla="*/ 6053708 w 8045343"/>
              <a:gd name="connsiteY11" fmla="*/ 0 h 2314936"/>
              <a:gd name="connsiteX12" fmla="*/ 6467748 w 8045343"/>
              <a:gd name="connsiteY12" fmla="*/ 0 h 2314936"/>
              <a:gd name="connsiteX13" fmla="*/ 7099999 w 8045343"/>
              <a:gd name="connsiteY13" fmla="*/ 0 h 2314936"/>
              <a:gd name="connsiteX14" fmla="*/ 7659513 w 8045343"/>
              <a:gd name="connsiteY14" fmla="*/ 0 h 2314936"/>
              <a:gd name="connsiteX15" fmla="*/ 8045343 w 8045343"/>
              <a:gd name="connsiteY15" fmla="*/ 385830 h 2314936"/>
              <a:gd name="connsiteX16" fmla="*/ 8045343 w 8045343"/>
              <a:gd name="connsiteY16" fmla="*/ 869390 h 2314936"/>
              <a:gd name="connsiteX17" fmla="*/ 8045343 w 8045343"/>
              <a:gd name="connsiteY17" fmla="*/ 1414681 h 2314936"/>
              <a:gd name="connsiteX18" fmla="*/ 8045343 w 8045343"/>
              <a:gd name="connsiteY18" fmla="*/ 1929106 h 2314936"/>
              <a:gd name="connsiteX19" fmla="*/ 7659513 w 8045343"/>
              <a:gd name="connsiteY19" fmla="*/ 2314936 h 2314936"/>
              <a:gd name="connsiteX20" fmla="*/ 6954525 w 8045343"/>
              <a:gd name="connsiteY20" fmla="*/ 2314936 h 2314936"/>
              <a:gd name="connsiteX21" fmla="*/ 6322274 w 8045343"/>
              <a:gd name="connsiteY21" fmla="*/ 2314936 h 2314936"/>
              <a:gd name="connsiteX22" fmla="*/ 5617287 w 8045343"/>
              <a:gd name="connsiteY22" fmla="*/ 2314936 h 2314936"/>
              <a:gd name="connsiteX23" fmla="*/ 4912299 w 8045343"/>
              <a:gd name="connsiteY23" fmla="*/ 2314936 h 2314936"/>
              <a:gd name="connsiteX24" fmla="*/ 4280048 w 8045343"/>
              <a:gd name="connsiteY24" fmla="*/ 2314936 h 2314936"/>
              <a:gd name="connsiteX25" fmla="*/ 3720534 w 8045343"/>
              <a:gd name="connsiteY25" fmla="*/ 2314936 h 2314936"/>
              <a:gd name="connsiteX26" fmla="*/ 3306493 w 8045343"/>
              <a:gd name="connsiteY26" fmla="*/ 2314936 h 2314936"/>
              <a:gd name="connsiteX27" fmla="*/ 2965190 w 8045343"/>
              <a:gd name="connsiteY27" fmla="*/ 2314936 h 2314936"/>
              <a:gd name="connsiteX28" fmla="*/ 2623886 w 8045343"/>
              <a:gd name="connsiteY28" fmla="*/ 2314936 h 2314936"/>
              <a:gd name="connsiteX29" fmla="*/ 2064372 w 8045343"/>
              <a:gd name="connsiteY29" fmla="*/ 2314936 h 2314936"/>
              <a:gd name="connsiteX30" fmla="*/ 1650332 w 8045343"/>
              <a:gd name="connsiteY30" fmla="*/ 2314936 h 2314936"/>
              <a:gd name="connsiteX31" fmla="*/ 945344 w 8045343"/>
              <a:gd name="connsiteY31" fmla="*/ 2314936 h 2314936"/>
              <a:gd name="connsiteX32" fmla="*/ 385830 w 8045343"/>
              <a:gd name="connsiteY32" fmla="*/ 2314936 h 2314936"/>
              <a:gd name="connsiteX33" fmla="*/ 0 w 8045343"/>
              <a:gd name="connsiteY33" fmla="*/ 1929106 h 2314936"/>
              <a:gd name="connsiteX34" fmla="*/ 0 w 8045343"/>
              <a:gd name="connsiteY34" fmla="*/ 1445546 h 2314936"/>
              <a:gd name="connsiteX35" fmla="*/ 0 w 8045343"/>
              <a:gd name="connsiteY35" fmla="*/ 946554 h 2314936"/>
              <a:gd name="connsiteX36" fmla="*/ 0 w 8045343"/>
              <a:gd name="connsiteY36" fmla="*/ 385830 h 231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045343" h="2314936" extrusionOk="0">
                <a:moveTo>
                  <a:pt x="0" y="385830"/>
                </a:moveTo>
                <a:cubicBezTo>
                  <a:pt x="21964" y="189193"/>
                  <a:pt x="180581" y="-888"/>
                  <a:pt x="385830" y="0"/>
                </a:cubicBezTo>
                <a:cubicBezTo>
                  <a:pt x="530075" y="-57398"/>
                  <a:pt x="837296" y="48401"/>
                  <a:pt x="1090818" y="0"/>
                </a:cubicBezTo>
                <a:cubicBezTo>
                  <a:pt x="1344340" y="-48401"/>
                  <a:pt x="1460946" y="67714"/>
                  <a:pt x="1795805" y="0"/>
                </a:cubicBezTo>
                <a:cubicBezTo>
                  <a:pt x="2130664" y="-67714"/>
                  <a:pt x="2118737" y="49502"/>
                  <a:pt x="2355320" y="0"/>
                </a:cubicBezTo>
                <a:cubicBezTo>
                  <a:pt x="2591904" y="-49502"/>
                  <a:pt x="2815865" y="23469"/>
                  <a:pt x="3060307" y="0"/>
                </a:cubicBezTo>
                <a:cubicBezTo>
                  <a:pt x="3304749" y="-23469"/>
                  <a:pt x="3508130" y="52329"/>
                  <a:pt x="3765295" y="0"/>
                </a:cubicBezTo>
                <a:cubicBezTo>
                  <a:pt x="4022460" y="-52329"/>
                  <a:pt x="4142993" y="15042"/>
                  <a:pt x="4252072" y="0"/>
                </a:cubicBezTo>
                <a:cubicBezTo>
                  <a:pt x="4361151" y="-15042"/>
                  <a:pt x="4510221" y="58272"/>
                  <a:pt x="4738850" y="0"/>
                </a:cubicBezTo>
                <a:cubicBezTo>
                  <a:pt x="4967479" y="-58272"/>
                  <a:pt x="5032406" y="22649"/>
                  <a:pt x="5152890" y="0"/>
                </a:cubicBezTo>
                <a:cubicBezTo>
                  <a:pt x="5273374" y="-22649"/>
                  <a:pt x="5499909" y="15996"/>
                  <a:pt x="5639667" y="0"/>
                </a:cubicBezTo>
                <a:cubicBezTo>
                  <a:pt x="5779425" y="-15996"/>
                  <a:pt x="5916308" y="2667"/>
                  <a:pt x="6053708" y="0"/>
                </a:cubicBezTo>
                <a:cubicBezTo>
                  <a:pt x="6191108" y="-2667"/>
                  <a:pt x="6301538" y="26896"/>
                  <a:pt x="6467748" y="0"/>
                </a:cubicBezTo>
                <a:cubicBezTo>
                  <a:pt x="6633958" y="-26896"/>
                  <a:pt x="6964102" y="24272"/>
                  <a:pt x="7099999" y="0"/>
                </a:cubicBezTo>
                <a:cubicBezTo>
                  <a:pt x="7235896" y="-24272"/>
                  <a:pt x="7472565" y="46841"/>
                  <a:pt x="7659513" y="0"/>
                </a:cubicBezTo>
                <a:cubicBezTo>
                  <a:pt x="7859395" y="-13494"/>
                  <a:pt x="8049868" y="143124"/>
                  <a:pt x="8045343" y="385830"/>
                </a:cubicBezTo>
                <a:cubicBezTo>
                  <a:pt x="8065405" y="553222"/>
                  <a:pt x="8036807" y="752030"/>
                  <a:pt x="8045343" y="869390"/>
                </a:cubicBezTo>
                <a:cubicBezTo>
                  <a:pt x="8053879" y="986750"/>
                  <a:pt x="7990312" y="1257236"/>
                  <a:pt x="8045343" y="1414681"/>
                </a:cubicBezTo>
                <a:cubicBezTo>
                  <a:pt x="8100374" y="1572126"/>
                  <a:pt x="8024858" y="1762592"/>
                  <a:pt x="8045343" y="1929106"/>
                </a:cubicBezTo>
                <a:cubicBezTo>
                  <a:pt x="7990663" y="2115863"/>
                  <a:pt x="7892545" y="2319620"/>
                  <a:pt x="7659513" y="2314936"/>
                </a:cubicBezTo>
                <a:cubicBezTo>
                  <a:pt x="7477819" y="2329324"/>
                  <a:pt x="7304153" y="2238404"/>
                  <a:pt x="6954525" y="2314936"/>
                </a:cubicBezTo>
                <a:cubicBezTo>
                  <a:pt x="6604897" y="2391468"/>
                  <a:pt x="6493197" y="2264460"/>
                  <a:pt x="6322274" y="2314936"/>
                </a:cubicBezTo>
                <a:cubicBezTo>
                  <a:pt x="6151351" y="2365412"/>
                  <a:pt x="5799865" y="2280803"/>
                  <a:pt x="5617287" y="2314936"/>
                </a:cubicBezTo>
                <a:cubicBezTo>
                  <a:pt x="5434709" y="2349069"/>
                  <a:pt x="5071129" y="2290039"/>
                  <a:pt x="4912299" y="2314936"/>
                </a:cubicBezTo>
                <a:cubicBezTo>
                  <a:pt x="4753469" y="2339833"/>
                  <a:pt x="4522417" y="2243352"/>
                  <a:pt x="4280048" y="2314936"/>
                </a:cubicBezTo>
                <a:cubicBezTo>
                  <a:pt x="4037679" y="2386520"/>
                  <a:pt x="3992458" y="2301346"/>
                  <a:pt x="3720534" y="2314936"/>
                </a:cubicBezTo>
                <a:cubicBezTo>
                  <a:pt x="3448610" y="2328526"/>
                  <a:pt x="3395469" y="2297899"/>
                  <a:pt x="3306493" y="2314936"/>
                </a:cubicBezTo>
                <a:cubicBezTo>
                  <a:pt x="3217517" y="2331973"/>
                  <a:pt x="3058866" y="2301141"/>
                  <a:pt x="2965190" y="2314936"/>
                </a:cubicBezTo>
                <a:cubicBezTo>
                  <a:pt x="2871514" y="2328731"/>
                  <a:pt x="2722937" y="2297434"/>
                  <a:pt x="2623886" y="2314936"/>
                </a:cubicBezTo>
                <a:cubicBezTo>
                  <a:pt x="2524835" y="2332438"/>
                  <a:pt x="2220342" y="2285691"/>
                  <a:pt x="2064372" y="2314936"/>
                </a:cubicBezTo>
                <a:cubicBezTo>
                  <a:pt x="1908402" y="2344181"/>
                  <a:pt x="1830332" y="2266843"/>
                  <a:pt x="1650332" y="2314936"/>
                </a:cubicBezTo>
                <a:cubicBezTo>
                  <a:pt x="1470332" y="2363029"/>
                  <a:pt x="1294266" y="2240289"/>
                  <a:pt x="945344" y="2314936"/>
                </a:cubicBezTo>
                <a:cubicBezTo>
                  <a:pt x="596422" y="2389583"/>
                  <a:pt x="543133" y="2300515"/>
                  <a:pt x="385830" y="2314936"/>
                </a:cubicBezTo>
                <a:cubicBezTo>
                  <a:pt x="177568" y="2326293"/>
                  <a:pt x="7940" y="2199344"/>
                  <a:pt x="0" y="1929106"/>
                </a:cubicBezTo>
                <a:cubicBezTo>
                  <a:pt x="-54810" y="1826137"/>
                  <a:pt x="50152" y="1658981"/>
                  <a:pt x="0" y="1445546"/>
                </a:cubicBezTo>
                <a:cubicBezTo>
                  <a:pt x="-50152" y="1232111"/>
                  <a:pt x="47816" y="1136925"/>
                  <a:pt x="0" y="946554"/>
                </a:cubicBezTo>
                <a:cubicBezTo>
                  <a:pt x="-47816" y="756183"/>
                  <a:pt x="43035" y="636085"/>
                  <a:pt x="0" y="38583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76321DD-E4F7-75CF-34A3-CB705740DFAB}"/>
              </a:ext>
            </a:extLst>
          </p:cNvPr>
          <p:cNvSpPr txBox="1"/>
          <p:nvPr/>
        </p:nvSpPr>
        <p:spPr>
          <a:xfrm>
            <a:off x="9155575" y="1567191"/>
            <a:ext cx="3688466" cy="1384995"/>
          </a:xfrm>
          <a:prstGeom prst="rect">
            <a:avLst/>
          </a:prstGeom>
          <a:noFill/>
        </p:spPr>
        <p:txBody>
          <a:bodyPr wrap="square" rtlCol="0">
            <a:spAutoFit/>
          </a:bodyPr>
          <a:lstStyle/>
          <a:p>
            <a:r>
              <a:rPr lang="zh-CN" altLang="en-US" sz="2800" b="1" dirty="0">
                <a:solidFill>
                  <a:schemeClr val="accent1"/>
                </a:solidFill>
              </a:rPr>
              <a:t>初始化</a:t>
            </a:r>
          </a:p>
          <a:p>
            <a:r>
              <a:rPr lang="en-US" altLang="zh-CN" sz="2800" b="1" dirty="0">
                <a:solidFill>
                  <a:schemeClr val="accent1"/>
                </a:solidFill>
              </a:rPr>
              <a:t>, 1) </a:t>
            </a:r>
            <a:r>
              <a:rPr lang="zh-CN" altLang="en-US" sz="2800" b="1" dirty="0">
                <a:solidFill>
                  <a:schemeClr val="accent1"/>
                </a:solidFill>
              </a:rPr>
              <a:t>策略：</a:t>
            </a:r>
            <a:r>
              <a:rPr lang="en-US" altLang="zh-CN" sz="2800" b="1" dirty="0">
                <a:solidFill>
                  <a:schemeClr val="accent1"/>
                </a:solidFill>
              </a:rPr>
              <a:t>epsilon-greedy 2) </a:t>
            </a:r>
            <a:r>
              <a:rPr lang="zh-CN" altLang="en-US" sz="2800" b="1" dirty="0">
                <a:solidFill>
                  <a:schemeClr val="accent1"/>
                </a:solidFill>
              </a:rPr>
              <a:t>价值和回报</a:t>
            </a:r>
            <a:endParaRPr lang="en-US" altLang="zh-CN" sz="2800" b="1" dirty="0">
              <a:solidFill>
                <a:schemeClr val="accent1"/>
              </a:solidFill>
            </a:endParaRPr>
          </a:p>
        </p:txBody>
      </p:sp>
      <p:sp>
        <p:nvSpPr>
          <p:cNvPr id="9" name="矩形: 圆角 8">
            <a:extLst>
              <a:ext uri="{FF2B5EF4-FFF2-40B4-BE49-F238E27FC236}">
                <a16:creationId xmlns:a16="http://schemas.microsoft.com/office/drawing/2014/main" id="{F98262AF-8E34-166C-F917-1982C221613B}"/>
              </a:ext>
            </a:extLst>
          </p:cNvPr>
          <p:cNvSpPr/>
          <p:nvPr/>
        </p:nvSpPr>
        <p:spPr>
          <a:xfrm>
            <a:off x="1863523" y="3582876"/>
            <a:ext cx="6498873" cy="329368"/>
          </a:xfrm>
          <a:custGeom>
            <a:avLst/>
            <a:gdLst>
              <a:gd name="connsiteX0" fmla="*/ 0 w 6498873"/>
              <a:gd name="connsiteY0" fmla="*/ 54896 h 329368"/>
              <a:gd name="connsiteX1" fmla="*/ 54896 w 6498873"/>
              <a:gd name="connsiteY1" fmla="*/ 0 h 329368"/>
              <a:gd name="connsiteX2" fmla="*/ 763503 w 6498873"/>
              <a:gd name="connsiteY2" fmla="*/ 0 h 329368"/>
              <a:gd name="connsiteX3" fmla="*/ 1472110 w 6498873"/>
              <a:gd name="connsiteY3" fmla="*/ 0 h 329368"/>
              <a:gd name="connsiteX4" fmla="*/ 2052936 w 6498873"/>
              <a:gd name="connsiteY4" fmla="*/ 0 h 329368"/>
              <a:gd name="connsiteX5" fmla="*/ 2761543 w 6498873"/>
              <a:gd name="connsiteY5" fmla="*/ 0 h 329368"/>
              <a:gd name="connsiteX6" fmla="*/ 3470150 w 6498873"/>
              <a:gd name="connsiteY6" fmla="*/ 0 h 329368"/>
              <a:gd name="connsiteX7" fmla="*/ 3987085 w 6498873"/>
              <a:gd name="connsiteY7" fmla="*/ 0 h 329368"/>
              <a:gd name="connsiteX8" fmla="*/ 4504020 w 6498873"/>
              <a:gd name="connsiteY8" fmla="*/ 0 h 329368"/>
              <a:gd name="connsiteX9" fmla="*/ 4957064 w 6498873"/>
              <a:gd name="connsiteY9" fmla="*/ 0 h 329368"/>
              <a:gd name="connsiteX10" fmla="*/ 5473998 w 6498873"/>
              <a:gd name="connsiteY10" fmla="*/ 0 h 329368"/>
              <a:gd name="connsiteX11" fmla="*/ 5927042 w 6498873"/>
              <a:gd name="connsiteY11" fmla="*/ 0 h 329368"/>
              <a:gd name="connsiteX12" fmla="*/ 6443977 w 6498873"/>
              <a:gd name="connsiteY12" fmla="*/ 0 h 329368"/>
              <a:gd name="connsiteX13" fmla="*/ 6498873 w 6498873"/>
              <a:gd name="connsiteY13" fmla="*/ 54896 h 329368"/>
              <a:gd name="connsiteX14" fmla="*/ 6498873 w 6498873"/>
              <a:gd name="connsiteY14" fmla="*/ 274472 h 329368"/>
              <a:gd name="connsiteX15" fmla="*/ 6443977 w 6498873"/>
              <a:gd name="connsiteY15" fmla="*/ 329368 h 329368"/>
              <a:gd name="connsiteX16" fmla="*/ 5735370 w 6498873"/>
              <a:gd name="connsiteY16" fmla="*/ 329368 h 329368"/>
              <a:gd name="connsiteX17" fmla="*/ 5026763 w 6498873"/>
              <a:gd name="connsiteY17" fmla="*/ 329368 h 329368"/>
              <a:gd name="connsiteX18" fmla="*/ 4509828 w 6498873"/>
              <a:gd name="connsiteY18" fmla="*/ 329368 h 329368"/>
              <a:gd name="connsiteX19" fmla="*/ 4056784 w 6498873"/>
              <a:gd name="connsiteY19" fmla="*/ 329368 h 329368"/>
              <a:gd name="connsiteX20" fmla="*/ 3539849 w 6498873"/>
              <a:gd name="connsiteY20" fmla="*/ 329368 h 329368"/>
              <a:gd name="connsiteX21" fmla="*/ 2895133 w 6498873"/>
              <a:gd name="connsiteY21" fmla="*/ 329368 h 329368"/>
              <a:gd name="connsiteX22" fmla="*/ 2186526 w 6498873"/>
              <a:gd name="connsiteY22" fmla="*/ 329368 h 329368"/>
              <a:gd name="connsiteX23" fmla="*/ 1477919 w 6498873"/>
              <a:gd name="connsiteY23" fmla="*/ 329368 h 329368"/>
              <a:gd name="connsiteX24" fmla="*/ 833202 w 6498873"/>
              <a:gd name="connsiteY24" fmla="*/ 329368 h 329368"/>
              <a:gd name="connsiteX25" fmla="*/ 54896 w 6498873"/>
              <a:gd name="connsiteY25" fmla="*/ 329368 h 329368"/>
              <a:gd name="connsiteX26" fmla="*/ 0 w 6498873"/>
              <a:gd name="connsiteY26" fmla="*/ 274472 h 329368"/>
              <a:gd name="connsiteX27" fmla="*/ 0 w 6498873"/>
              <a:gd name="connsiteY27" fmla="*/ 54896 h 32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98873" h="329368" extrusionOk="0">
                <a:moveTo>
                  <a:pt x="0" y="54896"/>
                </a:moveTo>
                <a:cubicBezTo>
                  <a:pt x="594" y="25023"/>
                  <a:pt x="32505" y="-898"/>
                  <a:pt x="54896" y="0"/>
                </a:cubicBezTo>
                <a:cubicBezTo>
                  <a:pt x="235112" y="-9677"/>
                  <a:pt x="476991" y="16370"/>
                  <a:pt x="763503" y="0"/>
                </a:cubicBezTo>
                <a:cubicBezTo>
                  <a:pt x="1050015" y="-16370"/>
                  <a:pt x="1125639" y="28436"/>
                  <a:pt x="1472110" y="0"/>
                </a:cubicBezTo>
                <a:cubicBezTo>
                  <a:pt x="1818581" y="-28436"/>
                  <a:pt x="1806219" y="10008"/>
                  <a:pt x="2052936" y="0"/>
                </a:cubicBezTo>
                <a:cubicBezTo>
                  <a:pt x="2299653" y="-10008"/>
                  <a:pt x="2436782" y="63128"/>
                  <a:pt x="2761543" y="0"/>
                </a:cubicBezTo>
                <a:cubicBezTo>
                  <a:pt x="3086304" y="-63128"/>
                  <a:pt x="3215563" y="74318"/>
                  <a:pt x="3470150" y="0"/>
                </a:cubicBezTo>
                <a:cubicBezTo>
                  <a:pt x="3724737" y="-74318"/>
                  <a:pt x="3773696" y="491"/>
                  <a:pt x="3987085" y="0"/>
                </a:cubicBezTo>
                <a:cubicBezTo>
                  <a:pt x="4200475" y="-491"/>
                  <a:pt x="4369950" y="45414"/>
                  <a:pt x="4504020" y="0"/>
                </a:cubicBezTo>
                <a:cubicBezTo>
                  <a:pt x="4638091" y="-45414"/>
                  <a:pt x="4763541" y="26381"/>
                  <a:pt x="4957064" y="0"/>
                </a:cubicBezTo>
                <a:cubicBezTo>
                  <a:pt x="5150587" y="-26381"/>
                  <a:pt x="5239785" y="12955"/>
                  <a:pt x="5473998" y="0"/>
                </a:cubicBezTo>
                <a:cubicBezTo>
                  <a:pt x="5708211" y="-12955"/>
                  <a:pt x="5798649" y="39591"/>
                  <a:pt x="5927042" y="0"/>
                </a:cubicBezTo>
                <a:cubicBezTo>
                  <a:pt x="6055435" y="-39591"/>
                  <a:pt x="6281481" y="4371"/>
                  <a:pt x="6443977" y="0"/>
                </a:cubicBezTo>
                <a:cubicBezTo>
                  <a:pt x="6467316" y="2848"/>
                  <a:pt x="6497962" y="18885"/>
                  <a:pt x="6498873" y="54896"/>
                </a:cubicBezTo>
                <a:cubicBezTo>
                  <a:pt x="6508547" y="115148"/>
                  <a:pt x="6478128" y="199862"/>
                  <a:pt x="6498873" y="274472"/>
                </a:cubicBezTo>
                <a:cubicBezTo>
                  <a:pt x="6498072" y="305249"/>
                  <a:pt x="6475437" y="325944"/>
                  <a:pt x="6443977" y="329368"/>
                </a:cubicBezTo>
                <a:cubicBezTo>
                  <a:pt x="6125257" y="394132"/>
                  <a:pt x="5941887" y="310550"/>
                  <a:pt x="5735370" y="329368"/>
                </a:cubicBezTo>
                <a:cubicBezTo>
                  <a:pt x="5528853" y="348186"/>
                  <a:pt x="5368752" y="321870"/>
                  <a:pt x="5026763" y="329368"/>
                </a:cubicBezTo>
                <a:cubicBezTo>
                  <a:pt x="4684774" y="336866"/>
                  <a:pt x="4727665" y="268531"/>
                  <a:pt x="4509828" y="329368"/>
                </a:cubicBezTo>
                <a:cubicBezTo>
                  <a:pt x="4291992" y="390205"/>
                  <a:pt x="4228497" y="302001"/>
                  <a:pt x="4056784" y="329368"/>
                </a:cubicBezTo>
                <a:cubicBezTo>
                  <a:pt x="3885071" y="356735"/>
                  <a:pt x="3646187" y="269278"/>
                  <a:pt x="3539849" y="329368"/>
                </a:cubicBezTo>
                <a:cubicBezTo>
                  <a:pt x="3433512" y="389458"/>
                  <a:pt x="3183218" y="252870"/>
                  <a:pt x="2895133" y="329368"/>
                </a:cubicBezTo>
                <a:cubicBezTo>
                  <a:pt x="2607048" y="405866"/>
                  <a:pt x="2334024" y="286451"/>
                  <a:pt x="2186526" y="329368"/>
                </a:cubicBezTo>
                <a:cubicBezTo>
                  <a:pt x="2039028" y="372285"/>
                  <a:pt x="1756580" y="324939"/>
                  <a:pt x="1477919" y="329368"/>
                </a:cubicBezTo>
                <a:cubicBezTo>
                  <a:pt x="1199258" y="333797"/>
                  <a:pt x="1054313" y="307900"/>
                  <a:pt x="833202" y="329368"/>
                </a:cubicBezTo>
                <a:cubicBezTo>
                  <a:pt x="612091" y="350836"/>
                  <a:pt x="233733" y="254694"/>
                  <a:pt x="54896" y="329368"/>
                </a:cubicBezTo>
                <a:cubicBezTo>
                  <a:pt x="20178" y="333361"/>
                  <a:pt x="8466" y="305308"/>
                  <a:pt x="0" y="274472"/>
                </a:cubicBezTo>
                <a:cubicBezTo>
                  <a:pt x="-19871" y="218763"/>
                  <a:pt x="24233" y="161052"/>
                  <a:pt x="0" y="54896"/>
                </a:cubicBezTo>
                <a:close/>
              </a:path>
            </a:pathLst>
          </a:custGeom>
          <a:noFill/>
          <a:ln w="38100">
            <a:solidFill>
              <a:srgbClr val="00B0F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文本框 9">
            <a:extLst>
              <a:ext uri="{FF2B5EF4-FFF2-40B4-BE49-F238E27FC236}">
                <a16:creationId xmlns:a16="http://schemas.microsoft.com/office/drawing/2014/main" id="{C288B581-D766-8889-6B54-80B188AA09A2}"/>
              </a:ext>
            </a:extLst>
          </p:cNvPr>
          <p:cNvSpPr txBox="1"/>
          <p:nvPr/>
        </p:nvSpPr>
        <p:spPr>
          <a:xfrm>
            <a:off x="8412553" y="3485950"/>
            <a:ext cx="1778296" cy="523220"/>
          </a:xfrm>
          <a:prstGeom prst="rect">
            <a:avLst/>
          </a:prstGeom>
          <a:noFill/>
        </p:spPr>
        <p:txBody>
          <a:bodyPr wrap="square" rtlCol="0">
            <a:spAutoFit/>
          </a:bodyPr>
          <a:lstStyle/>
          <a:p>
            <a:r>
              <a:rPr lang="zh-CN" altLang="en-US" sz="2800" b="1" dirty="0">
                <a:solidFill>
                  <a:schemeClr val="accent1"/>
                </a:solidFill>
              </a:rPr>
              <a:t>生成轨迹</a:t>
            </a:r>
          </a:p>
        </p:txBody>
      </p:sp>
      <p:pic>
        <p:nvPicPr>
          <p:cNvPr id="11" name="图片 10">
            <a:extLst>
              <a:ext uri="{FF2B5EF4-FFF2-40B4-BE49-F238E27FC236}">
                <a16:creationId xmlns:a16="http://schemas.microsoft.com/office/drawing/2014/main" id="{38894440-C90A-E5F5-9260-AAF78C92FCFE}"/>
              </a:ext>
            </a:extLst>
          </p:cNvPr>
          <p:cNvPicPr>
            <a:picLocks noChangeAspect="1"/>
          </p:cNvPicPr>
          <p:nvPr/>
        </p:nvPicPr>
        <p:blipFill>
          <a:blip r:embed="rId3"/>
          <a:stretch>
            <a:fillRect/>
          </a:stretch>
        </p:blipFill>
        <p:spPr>
          <a:xfrm>
            <a:off x="4440794" y="334963"/>
            <a:ext cx="6185078" cy="4645251"/>
          </a:xfrm>
          <a:prstGeom prst="rect">
            <a:avLst/>
          </a:prstGeom>
          <a:ln w="228600" cap="sq" cmpd="thickThin">
            <a:solidFill>
              <a:srgbClr val="000000"/>
            </a:solidFill>
            <a:prstDash val="solid"/>
            <a:miter lim="800000"/>
          </a:ln>
          <a:effectLst>
            <a:innerShdw blurRad="76200">
              <a:srgbClr val="000000"/>
            </a:innerShdw>
          </a:effectLst>
        </p:spPr>
      </p:pic>
      <p:sp>
        <p:nvSpPr>
          <p:cNvPr id="12" name="矩形: 圆角 11">
            <a:extLst>
              <a:ext uri="{FF2B5EF4-FFF2-40B4-BE49-F238E27FC236}">
                <a16:creationId xmlns:a16="http://schemas.microsoft.com/office/drawing/2014/main" id="{1C202B45-88C7-FBC5-106B-C298AB24C925}"/>
              </a:ext>
            </a:extLst>
          </p:cNvPr>
          <p:cNvSpPr/>
          <p:nvPr/>
        </p:nvSpPr>
        <p:spPr>
          <a:xfrm>
            <a:off x="2802828" y="5905204"/>
            <a:ext cx="7510215" cy="329368"/>
          </a:xfrm>
          <a:custGeom>
            <a:avLst/>
            <a:gdLst>
              <a:gd name="connsiteX0" fmla="*/ 0 w 7510215"/>
              <a:gd name="connsiteY0" fmla="*/ 54896 h 329368"/>
              <a:gd name="connsiteX1" fmla="*/ 54896 w 7510215"/>
              <a:gd name="connsiteY1" fmla="*/ 0 h 329368"/>
              <a:gd name="connsiteX2" fmla="*/ 772168 w 7510215"/>
              <a:gd name="connsiteY2" fmla="*/ 0 h 329368"/>
              <a:gd name="connsiteX3" fmla="*/ 1489440 w 7510215"/>
              <a:gd name="connsiteY3" fmla="*/ 0 h 329368"/>
              <a:gd name="connsiteX4" fmla="*/ 2058703 w 7510215"/>
              <a:gd name="connsiteY4" fmla="*/ 0 h 329368"/>
              <a:gd name="connsiteX5" fmla="*/ 2775975 w 7510215"/>
              <a:gd name="connsiteY5" fmla="*/ 0 h 329368"/>
              <a:gd name="connsiteX6" fmla="*/ 3493246 w 7510215"/>
              <a:gd name="connsiteY6" fmla="*/ 0 h 329368"/>
              <a:gd name="connsiteX7" fmla="*/ 3988505 w 7510215"/>
              <a:gd name="connsiteY7" fmla="*/ 0 h 329368"/>
              <a:gd name="connsiteX8" fmla="*/ 4483765 w 7510215"/>
              <a:gd name="connsiteY8" fmla="*/ 0 h 329368"/>
              <a:gd name="connsiteX9" fmla="*/ 4905019 w 7510215"/>
              <a:gd name="connsiteY9" fmla="*/ 0 h 329368"/>
              <a:gd name="connsiteX10" fmla="*/ 5400278 w 7510215"/>
              <a:gd name="connsiteY10" fmla="*/ 0 h 329368"/>
              <a:gd name="connsiteX11" fmla="*/ 5821533 w 7510215"/>
              <a:gd name="connsiteY11" fmla="*/ 0 h 329368"/>
              <a:gd name="connsiteX12" fmla="*/ 6242788 w 7510215"/>
              <a:gd name="connsiteY12" fmla="*/ 0 h 329368"/>
              <a:gd name="connsiteX13" fmla="*/ 6886056 w 7510215"/>
              <a:gd name="connsiteY13" fmla="*/ 0 h 329368"/>
              <a:gd name="connsiteX14" fmla="*/ 7455319 w 7510215"/>
              <a:gd name="connsiteY14" fmla="*/ 0 h 329368"/>
              <a:gd name="connsiteX15" fmla="*/ 7510215 w 7510215"/>
              <a:gd name="connsiteY15" fmla="*/ 54896 h 329368"/>
              <a:gd name="connsiteX16" fmla="*/ 7510215 w 7510215"/>
              <a:gd name="connsiteY16" fmla="*/ 274472 h 329368"/>
              <a:gd name="connsiteX17" fmla="*/ 7455319 w 7510215"/>
              <a:gd name="connsiteY17" fmla="*/ 329368 h 329368"/>
              <a:gd name="connsiteX18" fmla="*/ 7034064 w 7510215"/>
              <a:gd name="connsiteY18" fmla="*/ 329368 h 329368"/>
              <a:gd name="connsiteX19" fmla="*/ 6612809 w 7510215"/>
              <a:gd name="connsiteY19" fmla="*/ 329368 h 329368"/>
              <a:gd name="connsiteX20" fmla="*/ 6117550 w 7510215"/>
              <a:gd name="connsiteY20" fmla="*/ 329368 h 329368"/>
              <a:gd name="connsiteX21" fmla="*/ 5474283 w 7510215"/>
              <a:gd name="connsiteY21" fmla="*/ 329368 h 329368"/>
              <a:gd name="connsiteX22" fmla="*/ 4757011 w 7510215"/>
              <a:gd name="connsiteY22" fmla="*/ 329368 h 329368"/>
              <a:gd name="connsiteX23" fmla="*/ 4039739 w 7510215"/>
              <a:gd name="connsiteY23" fmla="*/ 329368 h 329368"/>
              <a:gd name="connsiteX24" fmla="*/ 3396472 w 7510215"/>
              <a:gd name="connsiteY24" fmla="*/ 329368 h 329368"/>
              <a:gd name="connsiteX25" fmla="*/ 2827208 w 7510215"/>
              <a:gd name="connsiteY25" fmla="*/ 329368 h 329368"/>
              <a:gd name="connsiteX26" fmla="*/ 2405953 w 7510215"/>
              <a:gd name="connsiteY26" fmla="*/ 329368 h 329368"/>
              <a:gd name="connsiteX27" fmla="*/ 2058703 w 7510215"/>
              <a:gd name="connsiteY27" fmla="*/ 329368 h 329368"/>
              <a:gd name="connsiteX28" fmla="*/ 1711452 w 7510215"/>
              <a:gd name="connsiteY28" fmla="*/ 329368 h 329368"/>
              <a:gd name="connsiteX29" fmla="*/ 1142189 w 7510215"/>
              <a:gd name="connsiteY29" fmla="*/ 329368 h 329368"/>
              <a:gd name="connsiteX30" fmla="*/ 720934 w 7510215"/>
              <a:gd name="connsiteY30" fmla="*/ 329368 h 329368"/>
              <a:gd name="connsiteX31" fmla="*/ 54896 w 7510215"/>
              <a:gd name="connsiteY31" fmla="*/ 329368 h 329368"/>
              <a:gd name="connsiteX32" fmla="*/ 0 w 7510215"/>
              <a:gd name="connsiteY32" fmla="*/ 274472 h 329368"/>
              <a:gd name="connsiteX33" fmla="*/ 0 w 7510215"/>
              <a:gd name="connsiteY33" fmla="*/ 54896 h 32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510215" h="329368" extrusionOk="0">
                <a:moveTo>
                  <a:pt x="0" y="54896"/>
                </a:moveTo>
                <a:cubicBezTo>
                  <a:pt x="594" y="25023"/>
                  <a:pt x="32505" y="-898"/>
                  <a:pt x="54896" y="0"/>
                </a:cubicBezTo>
                <a:cubicBezTo>
                  <a:pt x="294129" y="-41917"/>
                  <a:pt x="550771" y="79159"/>
                  <a:pt x="772168" y="0"/>
                </a:cubicBezTo>
                <a:cubicBezTo>
                  <a:pt x="993565" y="-79159"/>
                  <a:pt x="1318953" y="7233"/>
                  <a:pt x="1489440" y="0"/>
                </a:cubicBezTo>
                <a:cubicBezTo>
                  <a:pt x="1659927" y="-7233"/>
                  <a:pt x="1938704" y="27588"/>
                  <a:pt x="2058703" y="0"/>
                </a:cubicBezTo>
                <a:cubicBezTo>
                  <a:pt x="2178702" y="-27588"/>
                  <a:pt x="2552156" y="46754"/>
                  <a:pt x="2775975" y="0"/>
                </a:cubicBezTo>
                <a:cubicBezTo>
                  <a:pt x="2999794" y="-46754"/>
                  <a:pt x="3167150" y="40750"/>
                  <a:pt x="3493246" y="0"/>
                </a:cubicBezTo>
                <a:cubicBezTo>
                  <a:pt x="3819342" y="-40750"/>
                  <a:pt x="3836841" y="26062"/>
                  <a:pt x="3988505" y="0"/>
                </a:cubicBezTo>
                <a:cubicBezTo>
                  <a:pt x="4140169" y="-26062"/>
                  <a:pt x="4318797" y="42873"/>
                  <a:pt x="4483765" y="0"/>
                </a:cubicBezTo>
                <a:cubicBezTo>
                  <a:pt x="4648733" y="-42873"/>
                  <a:pt x="4815138" y="38005"/>
                  <a:pt x="4905019" y="0"/>
                </a:cubicBezTo>
                <a:cubicBezTo>
                  <a:pt x="4994900" y="-38005"/>
                  <a:pt x="5211881" y="26476"/>
                  <a:pt x="5400278" y="0"/>
                </a:cubicBezTo>
                <a:cubicBezTo>
                  <a:pt x="5588675" y="-26476"/>
                  <a:pt x="5637212" y="22373"/>
                  <a:pt x="5821533" y="0"/>
                </a:cubicBezTo>
                <a:cubicBezTo>
                  <a:pt x="6005854" y="-22373"/>
                  <a:pt x="6089276" y="38969"/>
                  <a:pt x="6242788" y="0"/>
                </a:cubicBezTo>
                <a:cubicBezTo>
                  <a:pt x="6396301" y="-38969"/>
                  <a:pt x="6571202" y="45518"/>
                  <a:pt x="6886056" y="0"/>
                </a:cubicBezTo>
                <a:cubicBezTo>
                  <a:pt x="7200910" y="-45518"/>
                  <a:pt x="7294442" y="58639"/>
                  <a:pt x="7455319" y="0"/>
                </a:cubicBezTo>
                <a:cubicBezTo>
                  <a:pt x="7485087" y="-562"/>
                  <a:pt x="7510683" y="21516"/>
                  <a:pt x="7510215" y="54896"/>
                </a:cubicBezTo>
                <a:cubicBezTo>
                  <a:pt x="7511340" y="123861"/>
                  <a:pt x="7500536" y="229123"/>
                  <a:pt x="7510215" y="274472"/>
                </a:cubicBezTo>
                <a:cubicBezTo>
                  <a:pt x="7510125" y="306351"/>
                  <a:pt x="7483698" y="332382"/>
                  <a:pt x="7455319" y="329368"/>
                </a:cubicBezTo>
                <a:cubicBezTo>
                  <a:pt x="7356592" y="374637"/>
                  <a:pt x="7139223" y="297878"/>
                  <a:pt x="7034064" y="329368"/>
                </a:cubicBezTo>
                <a:cubicBezTo>
                  <a:pt x="6928905" y="360858"/>
                  <a:pt x="6786274" y="311165"/>
                  <a:pt x="6612809" y="329368"/>
                </a:cubicBezTo>
                <a:cubicBezTo>
                  <a:pt x="6439344" y="347571"/>
                  <a:pt x="6287838" y="326999"/>
                  <a:pt x="6117550" y="329368"/>
                </a:cubicBezTo>
                <a:cubicBezTo>
                  <a:pt x="5947262" y="331737"/>
                  <a:pt x="5723537" y="296545"/>
                  <a:pt x="5474283" y="329368"/>
                </a:cubicBezTo>
                <a:cubicBezTo>
                  <a:pt x="5225029" y="362191"/>
                  <a:pt x="4920295" y="302766"/>
                  <a:pt x="4757011" y="329368"/>
                </a:cubicBezTo>
                <a:cubicBezTo>
                  <a:pt x="4593727" y="355970"/>
                  <a:pt x="4392776" y="263680"/>
                  <a:pt x="4039739" y="329368"/>
                </a:cubicBezTo>
                <a:cubicBezTo>
                  <a:pt x="3686702" y="395056"/>
                  <a:pt x="3608108" y="286235"/>
                  <a:pt x="3396472" y="329368"/>
                </a:cubicBezTo>
                <a:cubicBezTo>
                  <a:pt x="3184836" y="372501"/>
                  <a:pt x="3066910" y="316981"/>
                  <a:pt x="2827208" y="329368"/>
                </a:cubicBezTo>
                <a:cubicBezTo>
                  <a:pt x="2587506" y="341755"/>
                  <a:pt x="2568778" y="314099"/>
                  <a:pt x="2405953" y="329368"/>
                </a:cubicBezTo>
                <a:cubicBezTo>
                  <a:pt x="2243129" y="344637"/>
                  <a:pt x="2171622" y="313403"/>
                  <a:pt x="2058703" y="329368"/>
                </a:cubicBezTo>
                <a:cubicBezTo>
                  <a:pt x="1945784" y="345333"/>
                  <a:pt x="1796893" y="315882"/>
                  <a:pt x="1711452" y="329368"/>
                </a:cubicBezTo>
                <a:cubicBezTo>
                  <a:pt x="1626011" y="342854"/>
                  <a:pt x="1403041" y="283175"/>
                  <a:pt x="1142189" y="329368"/>
                </a:cubicBezTo>
                <a:cubicBezTo>
                  <a:pt x="881337" y="375561"/>
                  <a:pt x="919405" y="308610"/>
                  <a:pt x="720934" y="329368"/>
                </a:cubicBezTo>
                <a:cubicBezTo>
                  <a:pt x="522464" y="350126"/>
                  <a:pt x="195952" y="255348"/>
                  <a:pt x="54896" y="329368"/>
                </a:cubicBezTo>
                <a:cubicBezTo>
                  <a:pt x="20953" y="329394"/>
                  <a:pt x="220" y="296181"/>
                  <a:pt x="0" y="274472"/>
                </a:cubicBezTo>
                <a:cubicBezTo>
                  <a:pt x="-25598" y="209479"/>
                  <a:pt x="19509" y="162731"/>
                  <a:pt x="0" y="54896"/>
                </a:cubicBezTo>
                <a:close/>
              </a:path>
            </a:pathLst>
          </a:custGeom>
          <a:noFill/>
          <a:ln w="38100">
            <a:solidFill>
              <a:srgbClr val="00B0F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pic>
        <p:nvPicPr>
          <p:cNvPr id="14" name="图片 13">
            <a:extLst>
              <a:ext uri="{FF2B5EF4-FFF2-40B4-BE49-F238E27FC236}">
                <a16:creationId xmlns:a16="http://schemas.microsoft.com/office/drawing/2014/main" id="{91F1470F-7EA0-82EB-0283-141F5B65A216}"/>
              </a:ext>
            </a:extLst>
          </p:cNvPr>
          <p:cNvPicPr>
            <a:picLocks noChangeAspect="1"/>
          </p:cNvPicPr>
          <p:nvPr/>
        </p:nvPicPr>
        <p:blipFill>
          <a:blip r:embed="rId4"/>
          <a:stretch>
            <a:fillRect/>
          </a:stretch>
        </p:blipFill>
        <p:spPr>
          <a:xfrm>
            <a:off x="2841978" y="2114231"/>
            <a:ext cx="6508044" cy="27434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5200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031F2B-56F7-0704-4386-DDA0CFB85C70}"/>
              </a:ext>
            </a:extLst>
          </p:cNvPr>
          <p:cNvPicPr>
            <a:picLocks noChangeAspect="1"/>
          </p:cNvPicPr>
          <p:nvPr/>
        </p:nvPicPr>
        <p:blipFill>
          <a:blip r:embed="rId2"/>
          <a:stretch>
            <a:fillRect/>
          </a:stretch>
        </p:blipFill>
        <p:spPr>
          <a:xfrm>
            <a:off x="335280" y="797661"/>
            <a:ext cx="9347432" cy="5931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标题 1">
            <a:extLst>
              <a:ext uri="{FF2B5EF4-FFF2-40B4-BE49-F238E27FC236}">
                <a16:creationId xmlns:a16="http://schemas.microsoft.com/office/drawing/2014/main" id="{8F437F85-A95A-8720-60EC-8C07C2DE8A51}"/>
              </a:ext>
            </a:extLst>
          </p:cNvPr>
          <p:cNvSpPr>
            <a:spLocks noGrp="1"/>
          </p:cNvSpPr>
          <p:nvPr>
            <p:ph type="title"/>
          </p:nvPr>
        </p:nvSpPr>
        <p:spPr>
          <a:xfrm>
            <a:off x="0" y="109487"/>
            <a:ext cx="12496800" cy="450952"/>
          </a:xfrm>
        </p:spPr>
        <p:txBody>
          <a:bodyPr>
            <a:normAutofit fontScale="90000"/>
          </a:bodyPr>
          <a:lstStyle/>
          <a:p>
            <a:r>
              <a:rPr lang="en-US" altLang="zh-CN" sz="3200" b="1" dirty="0">
                <a:latin typeface="微软雅黑" panose="020B0503020204020204" pitchFamily="34" charset="-122"/>
                <a:ea typeface="微软雅黑" panose="020B0503020204020204" pitchFamily="34" charset="-122"/>
              </a:rPr>
              <a:t>Off-policy every visit MC</a:t>
            </a:r>
            <a:r>
              <a:rPr lang="zh-CN" altLang="en-US" sz="3200" b="1" dirty="0">
                <a:latin typeface="微软雅黑" panose="020B0503020204020204" pitchFamily="34" charset="-122"/>
                <a:ea typeface="微软雅黑" panose="020B0503020204020204" pitchFamily="34" charset="-122"/>
              </a:rPr>
              <a:t>控制</a:t>
            </a:r>
          </a:p>
        </p:txBody>
      </p:sp>
      <p:sp>
        <p:nvSpPr>
          <p:cNvPr id="7" name="矩形: 圆角 6">
            <a:extLst>
              <a:ext uri="{FF2B5EF4-FFF2-40B4-BE49-F238E27FC236}">
                <a16:creationId xmlns:a16="http://schemas.microsoft.com/office/drawing/2014/main" id="{425F2ED3-1E96-F3C3-D6C3-B2D49ECB77A7}"/>
              </a:ext>
            </a:extLst>
          </p:cNvPr>
          <p:cNvSpPr/>
          <p:nvPr/>
        </p:nvSpPr>
        <p:spPr>
          <a:xfrm>
            <a:off x="982910" y="1388962"/>
            <a:ext cx="8045343" cy="1678330"/>
          </a:xfrm>
          <a:custGeom>
            <a:avLst/>
            <a:gdLst>
              <a:gd name="connsiteX0" fmla="*/ 0 w 8045343"/>
              <a:gd name="connsiteY0" fmla="*/ 279727 h 1678330"/>
              <a:gd name="connsiteX1" fmla="*/ 279727 w 8045343"/>
              <a:gd name="connsiteY1" fmla="*/ 0 h 1678330"/>
              <a:gd name="connsiteX2" fmla="*/ 1005282 w 8045343"/>
              <a:gd name="connsiteY2" fmla="*/ 0 h 1678330"/>
              <a:gd name="connsiteX3" fmla="*/ 1730838 w 8045343"/>
              <a:gd name="connsiteY3" fmla="*/ 0 h 1678330"/>
              <a:gd name="connsiteX4" fmla="*/ 2306675 w 8045343"/>
              <a:gd name="connsiteY4" fmla="*/ 0 h 1678330"/>
              <a:gd name="connsiteX5" fmla="*/ 3032231 w 8045343"/>
              <a:gd name="connsiteY5" fmla="*/ 0 h 1678330"/>
              <a:gd name="connsiteX6" fmla="*/ 3757786 w 8045343"/>
              <a:gd name="connsiteY6" fmla="*/ 0 h 1678330"/>
              <a:gd name="connsiteX7" fmla="*/ 4258765 w 8045343"/>
              <a:gd name="connsiteY7" fmla="*/ 0 h 1678330"/>
              <a:gd name="connsiteX8" fmla="*/ 4759744 w 8045343"/>
              <a:gd name="connsiteY8" fmla="*/ 0 h 1678330"/>
              <a:gd name="connsiteX9" fmla="*/ 5185863 w 8045343"/>
              <a:gd name="connsiteY9" fmla="*/ 0 h 1678330"/>
              <a:gd name="connsiteX10" fmla="*/ 5686842 w 8045343"/>
              <a:gd name="connsiteY10" fmla="*/ 0 h 1678330"/>
              <a:gd name="connsiteX11" fmla="*/ 6112962 w 8045343"/>
              <a:gd name="connsiteY11" fmla="*/ 0 h 1678330"/>
              <a:gd name="connsiteX12" fmla="*/ 6539082 w 8045343"/>
              <a:gd name="connsiteY12" fmla="*/ 0 h 1678330"/>
              <a:gd name="connsiteX13" fmla="*/ 7189778 w 8045343"/>
              <a:gd name="connsiteY13" fmla="*/ 0 h 1678330"/>
              <a:gd name="connsiteX14" fmla="*/ 7765616 w 8045343"/>
              <a:gd name="connsiteY14" fmla="*/ 0 h 1678330"/>
              <a:gd name="connsiteX15" fmla="*/ 8045343 w 8045343"/>
              <a:gd name="connsiteY15" fmla="*/ 279727 h 1678330"/>
              <a:gd name="connsiteX16" fmla="*/ 8045343 w 8045343"/>
              <a:gd name="connsiteY16" fmla="*/ 816787 h 1678330"/>
              <a:gd name="connsiteX17" fmla="*/ 8045343 w 8045343"/>
              <a:gd name="connsiteY17" fmla="*/ 1398603 h 1678330"/>
              <a:gd name="connsiteX18" fmla="*/ 7765616 w 8045343"/>
              <a:gd name="connsiteY18" fmla="*/ 1678330 h 1678330"/>
              <a:gd name="connsiteX19" fmla="*/ 7040061 w 8045343"/>
              <a:gd name="connsiteY19" fmla="*/ 1678330 h 1678330"/>
              <a:gd name="connsiteX20" fmla="*/ 6539082 w 8045343"/>
              <a:gd name="connsiteY20" fmla="*/ 1678330 h 1678330"/>
              <a:gd name="connsiteX21" fmla="*/ 5888385 w 8045343"/>
              <a:gd name="connsiteY21" fmla="*/ 1678330 h 1678330"/>
              <a:gd name="connsiteX22" fmla="*/ 5162830 w 8045343"/>
              <a:gd name="connsiteY22" fmla="*/ 1678330 h 1678330"/>
              <a:gd name="connsiteX23" fmla="*/ 4437275 w 8045343"/>
              <a:gd name="connsiteY23" fmla="*/ 1678330 h 1678330"/>
              <a:gd name="connsiteX24" fmla="*/ 3786578 w 8045343"/>
              <a:gd name="connsiteY24" fmla="*/ 1678330 h 1678330"/>
              <a:gd name="connsiteX25" fmla="*/ 3210740 w 8045343"/>
              <a:gd name="connsiteY25" fmla="*/ 1678330 h 1678330"/>
              <a:gd name="connsiteX26" fmla="*/ 2784621 w 8045343"/>
              <a:gd name="connsiteY26" fmla="*/ 1678330 h 1678330"/>
              <a:gd name="connsiteX27" fmla="*/ 2433360 w 8045343"/>
              <a:gd name="connsiteY27" fmla="*/ 1678330 h 1678330"/>
              <a:gd name="connsiteX28" fmla="*/ 2082099 w 8045343"/>
              <a:gd name="connsiteY28" fmla="*/ 1678330 h 1678330"/>
              <a:gd name="connsiteX29" fmla="*/ 1506261 w 8045343"/>
              <a:gd name="connsiteY29" fmla="*/ 1678330 h 1678330"/>
              <a:gd name="connsiteX30" fmla="*/ 1080141 w 8045343"/>
              <a:gd name="connsiteY30" fmla="*/ 1678330 h 1678330"/>
              <a:gd name="connsiteX31" fmla="*/ 279727 w 8045343"/>
              <a:gd name="connsiteY31" fmla="*/ 1678330 h 1678330"/>
              <a:gd name="connsiteX32" fmla="*/ 0 w 8045343"/>
              <a:gd name="connsiteY32" fmla="*/ 1398603 h 1678330"/>
              <a:gd name="connsiteX33" fmla="*/ 0 w 8045343"/>
              <a:gd name="connsiteY33" fmla="*/ 839165 h 1678330"/>
              <a:gd name="connsiteX34" fmla="*/ 0 w 8045343"/>
              <a:gd name="connsiteY34" fmla="*/ 279727 h 167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45343" h="1678330" extrusionOk="0">
                <a:moveTo>
                  <a:pt x="0" y="279727"/>
                </a:moveTo>
                <a:cubicBezTo>
                  <a:pt x="11574" y="133907"/>
                  <a:pt x="152124" y="-3046"/>
                  <a:pt x="279727" y="0"/>
                </a:cubicBezTo>
                <a:cubicBezTo>
                  <a:pt x="485341" y="-16710"/>
                  <a:pt x="775116" y="51484"/>
                  <a:pt x="1005282" y="0"/>
                </a:cubicBezTo>
                <a:cubicBezTo>
                  <a:pt x="1235448" y="-51484"/>
                  <a:pt x="1550661" y="79874"/>
                  <a:pt x="1730838" y="0"/>
                </a:cubicBezTo>
                <a:cubicBezTo>
                  <a:pt x="1911015" y="-79874"/>
                  <a:pt x="2105436" y="12824"/>
                  <a:pt x="2306675" y="0"/>
                </a:cubicBezTo>
                <a:cubicBezTo>
                  <a:pt x="2507914" y="-12824"/>
                  <a:pt x="2739035" y="21670"/>
                  <a:pt x="3032231" y="0"/>
                </a:cubicBezTo>
                <a:cubicBezTo>
                  <a:pt x="3325427" y="-21670"/>
                  <a:pt x="3444102" y="59288"/>
                  <a:pt x="3757786" y="0"/>
                </a:cubicBezTo>
                <a:cubicBezTo>
                  <a:pt x="4071471" y="-59288"/>
                  <a:pt x="4057102" y="18627"/>
                  <a:pt x="4258765" y="0"/>
                </a:cubicBezTo>
                <a:cubicBezTo>
                  <a:pt x="4460428" y="-18627"/>
                  <a:pt x="4560319" y="53517"/>
                  <a:pt x="4759744" y="0"/>
                </a:cubicBezTo>
                <a:cubicBezTo>
                  <a:pt x="4959169" y="-53517"/>
                  <a:pt x="4997698" y="11777"/>
                  <a:pt x="5185863" y="0"/>
                </a:cubicBezTo>
                <a:cubicBezTo>
                  <a:pt x="5374028" y="-11777"/>
                  <a:pt x="5477614" y="53140"/>
                  <a:pt x="5686842" y="0"/>
                </a:cubicBezTo>
                <a:cubicBezTo>
                  <a:pt x="5896070" y="-53140"/>
                  <a:pt x="6008917" y="1736"/>
                  <a:pt x="6112962" y="0"/>
                </a:cubicBezTo>
                <a:cubicBezTo>
                  <a:pt x="6217007" y="-1736"/>
                  <a:pt x="6367594" y="11805"/>
                  <a:pt x="6539082" y="0"/>
                </a:cubicBezTo>
                <a:cubicBezTo>
                  <a:pt x="6710570" y="-11805"/>
                  <a:pt x="6911635" y="14318"/>
                  <a:pt x="7189778" y="0"/>
                </a:cubicBezTo>
                <a:cubicBezTo>
                  <a:pt x="7467921" y="-14318"/>
                  <a:pt x="7576711" y="50596"/>
                  <a:pt x="7765616" y="0"/>
                </a:cubicBezTo>
                <a:cubicBezTo>
                  <a:pt x="7899463" y="-21093"/>
                  <a:pt x="8048318" y="105768"/>
                  <a:pt x="8045343" y="279727"/>
                </a:cubicBezTo>
                <a:cubicBezTo>
                  <a:pt x="8074785" y="546512"/>
                  <a:pt x="8007915" y="642026"/>
                  <a:pt x="8045343" y="816787"/>
                </a:cubicBezTo>
                <a:cubicBezTo>
                  <a:pt x="8082771" y="991548"/>
                  <a:pt x="7988306" y="1143777"/>
                  <a:pt x="8045343" y="1398603"/>
                </a:cubicBezTo>
                <a:cubicBezTo>
                  <a:pt x="8034722" y="1544315"/>
                  <a:pt x="7931411" y="1654724"/>
                  <a:pt x="7765616" y="1678330"/>
                </a:cubicBezTo>
                <a:cubicBezTo>
                  <a:pt x="7614002" y="1699225"/>
                  <a:pt x="7339026" y="1614464"/>
                  <a:pt x="7040061" y="1678330"/>
                </a:cubicBezTo>
                <a:cubicBezTo>
                  <a:pt x="6741096" y="1742196"/>
                  <a:pt x="6672521" y="1629468"/>
                  <a:pt x="6539082" y="1678330"/>
                </a:cubicBezTo>
                <a:cubicBezTo>
                  <a:pt x="6405643" y="1727192"/>
                  <a:pt x="6068221" y="1632771"/>
                  <a:pt x="5888385" y="1678330"/>
                </a:cubicBezTo>
                <a:cubicBezTo>
                  <a:pt x="5708549" y="1723889"/>
                  <a:pt x="5402328" y="1609979"/>
                  <a:pt x="5162830" y="1678330"/>
                </a:cubicBezTo>
                <a:cubicBezTo>
                  <a:pt x="4923333" y="1746681"/>
                  <a:pt x="4778793" y="1666258"/>
                  <a:pt x="4437275" y="1678330"/>
                </a:cubicBezTo>
                <a:cubicBezTo>
                  <a:pt x="4095757" y="1690402"/>
                  <a:pt x="4062117" y="1602203"/>
                  <a:pt x="3786578" y="1678330"/>
                </a:cubicBezTo>
                <a:cubicBezTo>
                  <a:pt x="3511039" y="1754457"/>
                  <a:pt x="3410648" y="1648228"/>
                  <a:pt x="3210740" y="1678330"/>
                </a:cubicBezTo>
                <a:cubicBezTo>
                  <a:pt x="3010832" y="1708432"/>
                  <a:pt x="2920613" y="1633659"/>
                  <a:pt x="2784621" y="1678330"/>
                </a:cubicBezTo>
                <a:cubicBezTo>
                  <a:pt x="2648629" y="1723001"/>
                  <a:pt x="2520315" y="1652219"/>
                  <a:pt x="2433360" y="1678330"/>
                </a:cubicBezTo>
                <a:cubicBezTo>
                  <a:pt x="2346405" y="1704441"/>
                  <a:pt x="2231259" y="1645866"/>
                  <a:pt x="2082099" y="1678330"/>
                </a:cubicBezTo>
                <a:cubicBezTo>
                  <a:pt x="1932939" y="1710794"/>
                  <a:pt x="1696875" y="1632753"/>
                  <a:pt x="1506261" y="1678330"/>
                </a:cubicBezTo>
                <a:cubicBezTo>
                  <a:pt x="1315647" y="1723907"/>
                  <a:pt x="1172098" y="1653195"/>
                  <a:pt x="1080141" y="1678330"/>
                </a:cubicBezTo>
                <a:cubicBezTo>
                  <a:pt x="988184" y="1703465"/>
                  <a:pt x="474878" y="1665684"/>
                  <a:pt x="279727" y="1678330"/>
                </a:cubicBezTo>
                <a:cubicBezTo>
                  <a:pt x="92029" y="1678565"/>
                  <a:pt x="980" y="1514779"/>
                  <a:pt x="0" y="1398603"/>
                </a:cubicBezTo>
                <a:cubicBezTo>
                  <a:pt x="-12663" y="1150716"/>
                  <a:pt x="1202" y="1056450"/>
                  <a:pt x="0" y="839165"/>
                </a:cubicBezTo>
                <a:cubicBezTo>
                  <a:pt x="-1202" y="621880"/>
                  <a:pt x="61443" y="466794"/>
                  <a:pt x="0" y="279727"/>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03BF307-741F-331F-F7BA-991F0A56C859}"/>
              </a:ext>
            </a:extLst>
          </p:cNvPr>
          <p:cNvSpPr txBox="1"/>
          <p:nvPr/>
        </p:nvSpPr>
        <p:spPr>
          <a:xfrm>
            <a:off x="9028253" y="1751073"/>
            <a:ext cx="2905245" cy="954107"/>
          </a:xfrm>
          <a:prstGeom prst="rect">
            <a:avLst/>
          </a:prstGeom>
          <a:noFill/>
        </p:spPr>
        <p:txBody>
          <a:bodyPr wrap="square" rtlCol="0">
            <a:spAutoFit/>
          </a:bodyPr>
          <a:lstStyle/>
          <a:p>
            <a:r>
              <a:rPr lang="zh-CN" altLang="en-US" sz="2800" b="1" dirty="0">
                <a:solidFill>
                  <a:schemeClr val="accent1"/>
                </a:solidFill>
              </a:rPr>
              <a:t>初始化</a:t>
            </a:r>
            <a:r>
              <a:rPr lang="en-US" altLang="zh-CN" sz="2800" b="1" dirty="0">
                <a:solidFill>
                  <a:schemeClr val="accent1"/>
                </a:solidFill>
              </a:rPr>
              <a:t>, </a:t>
            </a:r>
            <a:r>
              <a:rPr lang="zh-CN" altLang="en-US" sz="2800" b="1" dirty="0">
                <a:solidFill>
                  <a:schemeClr val="accent1"/>
                </a:solidFill>
              </a:rPr>
              <a:t>注意目标策略和行为策略</a:t>
            </a:r>
          </a:p>
        </p:txBody>
      </p:sp>
      <p:sp>
        <p:nvSpPr>
          <p:cNvPr id="9" name="矩形: 圆角 8">
            <a:extLst>
              <a:ext uri="{FF2B5EF4-FFF2-40B4-BE49-F238E27FC236}">
                <a16:creationId xmlns:a16="http://schemas.microsoft.com/office/drawing/2014/main" id="{F3660CC8-AC04-7DE4-C42C-690F792B3CC3}"/>
              </a:ext>
            </a:extLst>
          </p:cNvPr>
          <p:cNvSpPr/>
          <p:nvPr/>
        </p:nvSpPr>
        <p:spPr>
          <a:xfrm>
            <a:off x="1979271" y="4370247"/>
            <a:ext cx="7703441" cy="954107"/>
          </a:xfrm>
          <a:custGeom>
            <a:avLst/>
            <a:gdLst>
              <a:gd name="connsiteX0" fmla="*/ 0 w 7703441"/>
              <a:gd name="connsiteY0" fmla="*/ 159021 h 954107"/>
              <a:gd name="connsiteX1" fmla="*/ 159021 w 7703441"/>
              <a:gd name="connsiteY1" fmla="*/ 0 h 954107"/>
              <a:gd name="connsiteX2" fmla="*/ 874837 w 7703441"/>
              <a:gd name="connsiteY2" fmla="*/ 0 h 954107"/>
              <a:gd name="connsiteX3" fmla="*/ 1590652 w 7703441"/>
              <a:gd name="connsiteY3" fmla="*/ 0 h 954107"/>
              <a:gd name="connsiteX4" fmla="*/ 2158760 w 7703441"/>
              <a:gd name="connsiteY4" fmla="*/ 0 h 954107"/>
              <a:gd name="connsiteX5" fmla="*/ 2874575 w 7703441"/>
              <a:gd name="connsiteY5" fmla="*/ 0 h 954107"/>
              <a:gd name="connsiteX6" fmla="*/ 3590391 w 7703441"/>
              <a:gd name="connsiteY6" fmla="*/ 0 h 954107"/>
              <a:gd name="connsiteX7" fmla="*/ 4084645 w 7703441"/>
              <a:gd name="connsiteY7" fmla="*/ 0 h 954107"/>
              <a:gd name="connsiteX8" fmla="*/ 4578898 w 7703441"/>
              <a:gd name="connsiteY8" fmla="*/ 0 h 954107"/>
              <a:gd name="connsiteX9" fmla="*/ 4999298 w 7703441"/>
              <a:gd name="connsiteY9" fmla="*/ 0 h 954107"/>
              <a:gd name="connsiteX10" fmla="*/ 5493552 w 7703441"/>
              <a:gd name="connsiteY10" fmla="*/ 0 h 954107"/>
              <a:gd name="connsiteX11" fmla="*/ 5913951 w 7703441"/>
              <a:gd name="connsiteY11" fmla="*/ 0 h 954107"/>
              <a:gd name="connsiteX12" fmla="*/ 6334351 w 7703441"/>
              <a:gd name="connsiteY12" fmla="*/ 0 h 954107"/>
              <a:gd name="connsiteX13" fmla="*/ 6976312 w 7703441"/>
              <a:gd name="connsiteY13" fmla="*/ 0 h 954107"/>
              <a:gd name="connsiteX14" fmla="*/ 7544420 w 7703441"/>
              <a:gd name="connsiteY14" fmla="*/ 0 h 954107"/>
              <a:gd name="connsiteX15" fmla="*/ 7703441 w 7703441"/>
              <a:gd name="connsiteY15" fmla="*/ 159021 h 954107"/>
              <a:gd name="connsiteX16" fmla="*/ 7703441 w 7703441"/>
              <a:gd name="connsiteY16" fmla="*/ 464332 h 954107"/>
              <a:gd name="connsiteX17" fmla="*/ 7703441 w 7703441"/>
              <a:gd name="connsiteY17" fmla="*/ 795086 h 954107"/>
              <a:gd name="connsiteX18" fmla="*/ 7544420 w 7703441"/>
              <a:gd name="connsiteY18" fmla="*/ 954107 h 954107"/>
              <a:gd name="connsiteX19" fmla="*/ 6828604 w 7703441"/>
              <a:gd name="connsiteY19" fmla="*/ 954107 h 954107"/>
              <a:gd name="connsiteX20" fmla="*/ 6334351 w 7703441"/>
              <a:gd name="connsiteY20" fmla="*/ 954107 h 954107"/>
              <a:gd name="connsiteX21" fmla="*/ 5692389 w 7703441"/>
              <a:gd name="connsiteY21" fmla="*/ 954107 h 954107"/>
              <a:gd name="connsiteX22" fmla="*/ 4976574 w 7703441"/>
              <a:gd name="connsiteY22" fmla="*/ 954107 h 954107"/>
              <a:gd name="connsiteX23" fmla="*/ 4260758 w 7703441"/>
              <a:gd name="connsiteY23" fmla="*/ 954107 h 954107"/>
              <a:gd name="connsiteX24" fmla="*/ 3618796 w 7703441"/>
              <a:gd name="connsiteY24" fmla="*/ 954107 h 954107"/>
              <a:gd name="connsiteX25" fmla="*/ 3050689 w 7703441"/>
              <a:gd name="connsiteY25" fmla="*/ 954107 h 954107"/>
              <a:gd name="connsiteX26" fmla="*/ 2630289 w 7703441"/>
              <a:gd name="connsiteY26" fmla="*/ 954107 h 954107"/>
              <a:gd name="connsiteX27" fmla="*/ 2283743 w 7703441"/>
              <a:gd name="connsiteY27" fmla="*/ 954107 h 954107"/>
              <a:gd name="connsiteX28" fmla="*/ 1937198 w 7703441"/>
              <a:gd name="connsiteY28" fmla="*/ 954107 h 954107"/>
              <a:gd name="connsiteX29" fmla="*/ 1369090 w 7703441"/>
              <a:gd name="connsiteY29" fmla="*/ 954107 h 954107"/>
              <a:gd name="connsiteX30" fmla="*/ 948691 w 7703441"/>
              <a:gd name="connsiteY30" fmla="*/ 954107 h 954107"/>
              <a:gd name="connsiteX31" fmla="*/ 159021 w 7703441"/>
              <a:gd name="connsiteY31" fmla="*/ 954107 h 954107"/>
              <a:gd name="connsiteX32" fmla="*/ 0 w 7703441"/>
              <a:gd name="connsiteY32" fmla="*/ 795086 h 954107"/>
              <a:gd name="connsiteX33" fmla="*/ 0 w 7703441"/>
              <a:gd name="connsiteY33" fmla="*/ 477054 h 954107"/>
              <a:gd name="connsiteX34" fmla="*/ 0 w 7703441"/>
              <a:gd name="connsiteY34" fmla="*/ 159021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03441" h="954107" extrusionOk="0">
                <a:moveTo>
                  <a:pt x="0" y="159021"/>
                </a:moveTo>
                <a:cubicBezTo>
                  <a:pt x="7282" y="76650"/>
                  <a:pt x="81116" y="-1124"/>
                  <a:pt x="159021" y="0"/>
                </a:cubicBezTo>
                <a:cubicBezTo>
                  <a:pt x="384550" y="-17855"/>
                  <a:pt x="697528" y="38666"/>
                  <a:pt x="874837" y="0"/>
                </a:cubicBezTo>
                <a:cubicBezTo>
                  <a:pt x="1052146" y="-38666"/>
                  <a:pt x="1388388" y="36115"/>
                  <a:pt x="1590652" y="0"/>
                </a:cubicBezTo>
                <a:cubicBezTo>
                  <a:pt x="1792917" y="-36115"/>
                  <a:pt x="1940974" y="40459"/>
                  <a:pt x="2158760" y="0"/>
                </a:cubicBezTo>
                <a:cubicBezTo>
                  <a:pt x="2376546" y="-40459"/>
                  <a:pt x="2665975" y="55059"/>
                  <a:pt x="2874575" y="0"/>
                </a:cubicBezTo>
                <a:cubicBezTo>
                  <a:pt x="3083175" y="-55059"/>
                  <a:pt x="3401177" y="2025"/>
                  <a:pt x="3590391" y="0"/>
                </a:cubicBezTo>
                <a:cubicBezTo>
                  <a:pt x="3779605" y="-2025"/>
                  <a:pt x="3844303" y="20339"/>
                  <a:pt x="4084645" y="0"/>
                </a:cubicBezTo>
                <a:cubicBezTo>
                  <a:pt x="4324987" y="-20339"/>
                  <a:pt x="4451119" y="48928"/>
                  <a:pt x="4578898" y="0"/>
                </a:cubicBezTo>
                <a:cubicBezTo>
                  <a:pt x="4706677" y="-48928"/>
                  <a:pt x="4858201" y="11014"/>
                  <a:pt x="4999298" y="0"/>
                </a:cubicBezTo>
                <a:cubicBezTo>
                  <a:pt x="5140395" y="-11014"/>
                  <a:pt x="5294821" y="43118"/>
                  <a:pt x="5493552" y="0"/>
                </a:cubicBezTo>
                <a:cubicBezTo>
                  <a:pt x="5692283" y="-43118"/>
                  <a:pt x="5742839" y="5470"/>
                  <a:pt x="5913951" y="0"/>
                </a:cubicBezTo>
                <a:cubicBezTo>
                  <a:pt x="6085063" y="-5470"/>
                  <a:pt x="6244213" y="45155"/>
                  <a:pt x="6334351" y="0"/>
                </a:cubicBezTo>
                <a:cubicBezTo>
                  <a:pt x="6424489" y="-45155"/>
                  <a:pt x="6758227" y="26689"/>
                  <a:pt x="6976312" y="0"/>
                </a:cubicBezTo>
                <a:cubicBezTo>
                  <a:pt x="7194397" y="-26689"/>
                  <a:pt x="7321857" y="44298"/>
                  <a:pt x="7544420" y="0"/>
                </a:cubicBezTo>
                <a:cubicBezTo>
                  <a:pt x="7630904" y="-1370"/>
                  <a:pt x="7707193" y="46639"/>
                  <a:pt x="7703441" y="159021"/>
                </a:cubicBezTo>
                <a:cubicBezTo>
                  <a:pt x="7727038" y="233408"/>
                  <a:pt x="7689994" y="350444"/>
                  <a:pt x="7703441" y="464332"/>
                </a:cubicBezTo>
                <a:cubicBezTo>
                  <a:pt x="7716888" y="578220"/>
                  <a:pt x="7703049" y="705673"/>
                  <a:pt x="7703441" y="795086"/>
                </a:cubicBezTo>
                <a:cubicBezTo>
                  <a:pt x="7688329" y="870424"/>
                  <a:pt x="7634920" y="948522"/>
                  <a:pt x="7544420" y="954107"/>
                </a:cubicBezTo>
                <a:cubicBezTo>
                  <a:pt x="7210734" y="1038079"/>
                  <a:pt x="6988306" y="921198"/>
                  <a:pt x="6828604" y="954107"/>
                </a:cubicBezTo>
                <a:cubicBezTo>
                  <a:pt x="6668902" y="987016"/>
                  <a:pt x="6472135" y="908292"/>
                  <a:pt x="6334351" y="954107"/>
                </a:cubicBezTo>
                <a:cubicBezTo>
                  <a:pt x="6196567" y="999922"/>
                  <a:pt x="5964100" y="913911"/>
                  <a:pt x="5692389" y="954107"/>
                </a:cubicBezTo>
                <a:cubicBezTo>
                  <a:pt x="5420678" y="994303"/>
                  <a:pt x="5282919" y="901523"/>
                  <a:pt x="4976574" y="954107"/>
                </a:cubicBezTo>
                <a:cubicBezTo>
                  <a:pt x="4670230" y="1006691"/>
                  <a:pt x="4499605" y="872493"/>
                  <a:pt x="4260758" y="954107"/>
                </a:cubicBezTo>
                <a:cubicBezTo>
                  <a:pt x="4021911" y="1035721"/>
                  <a:pt x="3888527" y="925530"/>
                  <a:pt x="3618796" y="954107"/>
                </a:cubicBezTo>
                <a:cubicBezTo>
                  <a:pt x="3349065" y="982684"/>
                  <a:pt x="3219032" y="932528"/>
                  <a:pt x="3050689" y="954107"/>
                </a:cubicBezTo>
                <a:cubicBezTo>
                  <a:pt x="2882346" y="975686"/>
                  <a:pt x="2809100" y="917503"/>
                  <a:pt x="2630289" y="954107"/>
                </a:cubicBezTo>
                <a:cubicBezTo>
                  <a:pt x="2451478" y="990711"/>
                  <a:pt x="2368851" y="931449"/>
                  <a:pt x="2283743" y="954107"/>
                </a:cubicBezTo>
                <a:cubicBezTo>
                  <a:pt x="2198635" y="976765"/>
                  <a:pt x="2067949" y="922720"/>
                  <a:pt x="1937198" y="954107"/>
                </a:cubicBezTo>
                <a:cubicBezTo>
                  <a:pt x="1806447" y="985494"/>
                  <a:pt x="1582580" y="934904"/>
                  <a:pt x="1369090" y="954107"/>
                </a:cubicBezTo>
                <a:cubicBezTo>
                  <a:pt x="1155600" y="973310"/>
                  <a:pt x="1142588" y="913833"/>
                  <a:pt x="948691" y="954107"/>
                </a:cubicBezTo>
                <a:cubicBezTo>
                  <a:pt x="754794" y="994381"/>
                  <a:pt x="548478" y="940116"/>
                  <a:pt x="159021" y="954107"/>
                </a:cubicBezTo>
                <a:cubicBezTo>
                  <a:pt x="65271" y="954149"/>
                  <a:pt x="270" y="872348"/>
                  <a:pt x="0" y="795086"/>
                </a:cubicBezTo>
                <a:cubicBezTo>
                  <a:pt x="-12797" y="695065"/>
                  <a:pt x="341" y="553248"/>
                  <a:pt x="0" y="477054"/>
                </a:cubicBezTo>
                <a:cubicBezTo>
                  <a:pt x="-341" y="400860"/>
                  <a:pt x="8106" y="296788"/>
                  <a:pt x="0" y="159021"/>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DA2F970-298B-90A7-2675-841EF86DD5D3}"/>
              </a:ext>
            </a:extLst>
          </p:cNvPr>
          <p:cNvSpPr txBox="1"/>
          <p:nvPr/>
        </p:nvSpPr>
        <p:spPr>
          <a:xfrm>
            <a:off x="9700073" y="4585690"/>
            <a:ext cx="2905245" cy="523220"/>
          </a:xfrm>
          <a:prstGeom prst="rect">
            <a:avLst/>
          </a:prstGeom>
          <a:noFill/>
        </p:spPr>
        <p:txBody>
          <a:bodyPr wrap="square" rtlCol="0">
            <a:spAutoFit/>
          </a:bodyPr>
          <a:lstStyle/>
          <a:p>
            <a:r>
              <a:rPr lang="zh-CN" altLang="en-US" sz="2800" b="1" dirty="0">
                <a:solidFill>
                  <a:schemeClr val="accent1"/>
                </a:solidFill>
              </a:rPr>
              <a:t>增量更新</a:t>
            </a:r>
          </a:p>
        </p:txBody>
      </p:sp>
      <p:sp>
        <p:nvSpPr>
          <p:cNvPr id="11" name="矩形: 圆角 10">
            <a:extLst>
              <a:ext uri="{FF2B5EF4-FFF2-40B4-BE49-F238E27FC236}">
                <a16:creationId xmlns:a16="http://schemas.microsoft.com/office/drawing/2014/main" id="{9E91D14D-5EFE-F16E-D78C-8FD2B96D03F2}"/>
              </a:ext>
            </a:extLst>
          </p:cNvPr>
          <p:cNvSpPr/>
          <p:nvPr/>
        </p:nvSpPr>
        <p:spPr>
          <a:xfrm>
            <a:off x="2087546" y="5583286"/>
            <a:ext cx="5092861" cy="477053"/>
          </a:xfrm>
          <a:custGeom>
            <a:avLst/>
            <a:gdLst>
              <a:gd name="connsiteX0" fmla="*/ 0 w 5092861"/>
              <a:gd name="connsiteY0" fmla="*/ 79510 h 477053"/>
              <a:gd name="connsiteX1" fmla="*/ 79510 w 5092861"/>
              <a:gd name="connsiteY1" fmla="*/ 0 h 477053"/>
              <a:gd name="connsiteX2" fmla="*/ 726391 w 5092861"/>
              <a:gd name="connsiteY2" fmla="*/ 0 h 477053"/>
              <a:gd name="connsiteX3" fmla="*/ 1373273 w 5092861"/>
              <a:gd name="connsiteY3" fmla="*/ 0 h 477053"/>
              <a:gd name="connsiteX4" fmla="*/ 1921477 w 5092861"/>
              <a:gd name="connsiteY4" fmla="*/ 0 h 477053"/>
              <a:gd name="connsiteX5" fmla="*/ 2568359 w 5092861"/>
              <a:gd name="connsiteY5" fmla="*/ 0 h 477053"/>
              <a:gd name="connsiteX6" fmla="*/ 3215240 w 5092861"/>
              <a:gd name="connsiteY6" fmla="*/ 0 h 477053"/>
              <a:gd name="connsiteX7" fmla="*/ 3714106 w 5092861"/>
              <a:gd name="connsiteY7" fmla="*/ 0 h 477053"/>
              <a:gd name="connsiteX8" fmla="*/ 4212972 w 5092861"/>
              <a:gd name="connsiteY8" fmla="*/ 0 h 477053"/>
              <a:gd name="connsiteX9" fmla="*/ 5013351 w 5092861"/>
              <a:gd name="connsiteY9" fmla="*/ 0 h 477053"/>
              <a:gd name="connsiteX10" fmla="*/ 5092861 w 5092861"/>
              <a:gd name="connsiteY10" fmla="*/ 79510 h 477053"/>
              <a:gd name="connsiteX11" fmla="*/ 5092861 w 5092861"/>
              <a:gd name="connsiteY11" fmla="*/ 397543 h 477053"/>
              <a:gd name="connsiteX12" fmla="*/ 5013351 w 5092861"/>
              <a:gd name="connsiteY12" fmla="*/ 477053 h 477053"/>
              <a:gd name="connsiteX13" fmla="*/ 4613162 w 5092861"/>
              <a:gd name="connsiteY13" fmla="*/ 477053 h 477053"/>
              <a:gd name="connsiteX14" fmla="*/ 4163634 w 5092861"/>
              <a:gd name="connsiteY14" fmla="*/ 477053 h 477053"/>
              <a:gd name="connsiteX15" fmla="*/ 3566091 w 5092861"/>
              <a:gd name="connsiteY15" fmla="*/ 477053 h 477053"/>
              <a:gd name="connsiteX16" fmla="*/ 2919210 w 5092861"/>
              <a:gd name="connsiteY16" fmla="*/ 477053 h 477053"/>
              <a:gd name="connsiteX17" fmla="*/ 2272328 w 5092861"/>
              <a:gd name="connsiteY17" fmla="*/ 477053 h 477053"/>
              <a:gd name="connsiteX18" fmla="*/ 1773462 w 5092861"/>
              <a:gd name="connsiteY18" fmla="*/ 477053 h 477053"/>
              <a:gd name="connsiteX19" fmla="*/ 1323934 w 5092861"/>
              <a:gd name="connsiteY19" fmla="*/ 477053 h 477053"/>
              <a:gd name="connsiteX20" fmla="*/ 825068 w 5092861"/>
              <a:gd name="connsiteY20" fmla="*/ 477053 h 477053"/>
              <a:gd name="connsiteX21" fmla="*/ 79510 w 5092861"/>
              <a:gd name="connsiteY21" fmla="*/ 477053 h 477053"/>
              <a:gd name="connsiteX22" fmla="*/ 0 w 5092861"/>
              <a:gd name="connsiteY22" fmla="*/ 397543 h 477053"/>
              <a:gd name="connsiteX23" fmla="*/ 0 w 5092861"/>
              <a:gd name="connsiteY23" fmla="*/ 79510 h 47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92861" h="477053" extrusionOk="0">
                <a:moveTo>
                  <a:pt x="0" y="79510"/>
                </a:moveTo>
                <a:cubicBezTo>
                  <a:pt x="10137" y="43191"/>
                  <a:pt x="43106" y="-851"/>
                  <a:pt x="79510" y="0"/>
                </a:cubicBezTo>
                <a:cubicBezTo>
                  <a:pt x="330868" y="-16039"/>
                  <a:pt x="578979" y="4610"/>
                  <a:pt x="726391" y="0"/>
                </a:cubicBezTo>
                <a:cubicBezTo>
                  <a:pt x="873803" y="-4610"/>
                  <a:pt x="1157581" y="66854"/>
                  <a:pt x="1373273" y="0"/>
                </a:cubicBezTo>
                <a:cubicBezTo>
                  <a:pt x="1588965" y="-66854"/>
                  <a:pt x="1767832" y="6841"/>
                  <a:pt x="1921477" y="0"/>
                </a:cubicBezTo>
                <a:cubicBezTo>
                  <a:pt x="2075122" y="-6841"/>
                  <a:pt x="2299021" y="42934"/>
                  <a:pt x="2568359" y="0"/>
                </a:cubicBezTo>
                <a:cubicBezTo>
                  <a:pt x="2837697" y="-42934"/>
                  <a:pt x="3029798" y="9711"/>
                  <a:pt x="3215240" y="0"/>
                </a:cubicBezTo>
                <a:cubicBezTo>
                  <a:pt x="3400682" y="-9711"/>
                  <a:pt x="3531218" y="37853"/>
                  <a:pt x="3714106" y="0"/>
                </a:cubicBezTo>
                <a:cubicBezTo>
                  <a:pt x="3896994" y="-37853"/>
                  <a:pt x="4007238" y="2457"/>
                  <a:pt x="4212972" y="0"/>
                </a:cubicBezTo>
                <a:cubicBezTo>
                  <a:pt x="4418706" y="-2457"/>
                  <a:pt x="4704693" y="61504"/>
                  <a:pt x="5013351" y="0"/>
                </a:cubicBezTo>
                <a:cubicBezTo>
                  <a:pt x="5050770" y="3081"/>
                  <a:pt x="5099822" y="40119"/>
                  <a:pt x="5092861" y="79510"/>
                </a:cubicBezTo>
                <a:cubicBezTo>
                  <a:pt x="5094179" y="216207"/>
                  <a:pt x="5086586" y="288810"/>
                  <a:pt x="5092861" y="397543"/>
                </a:cubicBezTo>
                <a:cubicBezTo>
                  <a:pt x="5086004" y="444253"/>
                  <a:pt x="5055849" y="468216"/>
                  <a:pt x="5013351" y="477053"/>
                </a:cubicBezTo>
                <a:cubicBezTo>
                  <a:pt x="4927689" y="513376"/>
                  <a:pt x="4782527" y="437359"/>
                  <a:pt x="4613162" y="477053"/>
                </a:cubicBezTo>
                <a:cubicBezTo>
                  <a:pt x="4443797" y="516747"/>
                  <a:pt x="4355273" y="444784"/>
                  <a:pt x="4163634" y="477053"/>
                </a:cubicBezTo>
                <a:cubicBezTo>
                  <a:pt x="3971995" y="509322"/>
                  <a:pt x="3816723" y="407753"/>
                  <a:pt x="3566091" y="477053"/>
                </a:cubicBezTo>
                <a:cubicBezTo>
                  <a:pt x="3315459" y="546353"/>
                  <a:pt x="3141275" y="403824"/>
                  <a:pt x="2919210" y="477053"/>
                </a:cubicBezTo>
                <a:cubicBezTo>
                  <a:pt x="2697145" y="550282"/>
                  <a:pt x="2566477" y="422316"/>
                  <a:pt x="2272328" y="477053"/>
                </a:cubicBezTo>
                <a:cubicBezTo>
                  <a:pt x="1978179" y="531790"/>
                  <a:pt x="2000876" y="470331"/>
                  <a:pt x="1773462" y="477053"/>
                </a:cubicBezTo>
                <a:cubicBezTo>
                  <a:pt x="1546048" y="483775"/>
                  <a:pt x="1480301" y="427407"/>
                  <a:pt x="1323934" y="477053"/>
                </a:cubicBezTo>
                <a:cubicBezTo>
                  <a:pt x="1167567" y="526699"/>
                  <a:pt x="1018852" y="464146"/>
                  <a:pt x="825068" y="477053"/>
                </a:cubicBezTo>
                <a:cubicBezTo>
                  <a:pt x="631284" y="489960"/>
                  <a:pt x="400397" y="412665"/>
                  <a:pt x="79510" y="477053"/>
                </a:cubicBezTo>
                <a:cubicBezTo>
                  <a:pt x="30978" y="466313"/>
                  <a:pt x="1900" y="442390"/>
                  <a:pt x="0" y="397543"/>
                </a:cubicBezTo>
                <a:cubicBezTo>
                  <a:pt x="-33485" y="323040"/>
                  <a:pt x="36715" y="192048"/>
                  <a:pt x="0" y="79510"/>
                </a:cubicBezTo>
                <a:close/>
              </a:path>
            </a:pathLst>
          </a:custGeom>
          <a:noFill/>
          <a:ln w="38100">
            <a:solidFill>
              <a:srgbClr val="FF0000"/>
            </a:solidFill>
            <a:prstDash val="lgDash"/>
            <a:extLst>
              <a:ext uri="{C807C97D-BFC1-408E-A445-0C87EB9F89A2}">
                <ask:lineSketchStyleProps xmlns:ask="http://schemas.microsoft.com/office/drawing/2018/sketchyshapes" sd="390038564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575F1C5-8698-F999-3540-4E3C02B45D85}"/>
              </a:ext>
            </a:extLst>
          </p:cNvPr>
          <p:cNvSpPr txBox="1"/>
          <p:nvPr/>
        </p:nvSpPr>
        <p:spPr>
          <a:xfrm>
            <a:off x="7390435" y="5469038"/>
            <a:ext cx="4921170" cy="1384995"/>
          </a:xfrm>
          <a:prstGeom prst="rect">
            <a:avLst/>
          </a:prstGeom>
          <a:noFill/>
        </p:spPr>
        <p:txBody>
          <a:bodyPr wrap="square" rtlCol="0">
            <a:spAutoFit/>
          </a:bodyPr>
          <a:lstStyle/>
          <a:p>
            <a:r>
              <a:rPr lang="zh-CN" altLang="en-US" sz="2800" b="1" dirty="0">
                <a:solidFill>
                  <a:schemeClr val="accent1"/>
                </a:solidFill>
              </a:rPr>
              <a:t>如果行为策略的动作和目标策略不符合，则直接退出，后续状态均记录为</a:t>
            </a:r>
            <a:r>
              <a:rPr lang="en-US" altLang="zh-CN" sz="2800" b="1" dirty="0">
                <a:solidFill>
                  <a:schemeClr val="accent1"/>
                </a:solidFill>
              </a:rPr>
              <a:t>0</a:t>
            </a:r>
            <a:endParaRPr lang="zh-CN" altLang="en-US" sz="2800" b="1" dirty="0">
              <a:solidFill>
                <a:schemeClr val="accent1"/>
              </a:solidFill>
            </a:endParaRPr>
          </a:p>
        </p:txBody>
      </p:sp>
    </p:spTree>
    <p:extLst>
      <p:ext uri="{BB962C8B-B14F-4D97-AF65-F5344CB8AC3E}">
        <p14:creationId xmlns:p14="http://schemas.microsoft.com/office/powerpoint/2010/main" val="30791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BC981-CD59-7D72-6E27-87AE0604CAC6}"/>
              </a:ext>
            </a:extLst>
          </p:cNvPr>
          <p:cNvSpPr>
            <a:spLocks noGrp="1"/>
          </p:cNvSpPr>
          <p:nvPr>
            <p:ph type="title"/>
          </p:nvPr>
        </p:nvSpPr>
        <p:spPr/>
        <p:txBody>
          <a:bodyPr/>
          <a:lstStyle/>
          <a:p>
            <a:r>
              <a:rPr lang="zh-CN" altLang="en-US" b="1" dirty="0"/>
              <a:t>总结</a:t>
            </a:r>
          </a:p>
        </p:txBody>
      </p:sp>
      <p:sp>
        <p:nvSpPr>
          <p:cNvPr id="3" name="内容占位符 2">
            <a:extLst>
              <a:ext uri="{FF2B5EF4-FFF2-40B4-BE49-F238E27FC236}">
                <a16:creationId xmlns:a16="http://schemas.microsoft.com/office/drawing/2014/main" id="{705FA72C-5D46-0176-F8BA-D8410DF64A20}"/>
              </a:ext>
            </a:extLst>
          </p:cNvPr>
          <p:cNvSpPr>
            <a:spLocks noGrp="1"/>
          </p:cNvSpPr>
          <p:nvPr>
            <p:ph idx="1"/>
          </p:nvPr>
        </p:nvSpPr>
        <p:spPr/>
        <p:txBody>
          <a:bodyPr/>
          <a:lstStyle/>
          <a:p>
            <a:r>
              <a:rPr lang="en-US" altLang="zh-CN" sz="1800" b="0" i="0" u="none" strike="noStrike" baseline="0" dirty="0">
                <a:latin typeface="FandolSong-Regular-Identity-H"/>
              </a:rPr>
              <a:t>Off-policy </a:t>
            </a:r>
            <a:r>
              <a:rPr lang="zh-CN" altLang="en-US" sz="1800" b="0" i="0" u="none" strike="noStrike" baseline="0" dirty="0">
                <a:latin typeface="FandolSong-Regular-Identity-H"/>
              </a:rPr>
              <a:t>和</a:t>
            </a:r>
            <a:r>
              <a:rPr lang="en-US" altLang="zh-CN" sz="1800" b="0" i="0" u="none" strike="noStrike" baseline="0" dirty="0">
                <a:latin typeface="FandolSong-Regular-Identity-H"/>
              </a:rPr>
              <a:t>on-policy</a:t>
            </a:r>
          </a:p>
          <a:p>
            <a:r>
              <a:rPr lang="en-US" altLang="zh-CN" sz="1800" b="0" i="0" u="none" strike="noStrike" baseline="0" dirty="0">
                <a:latin typeface="FandolSong-Regular-Identity-H"/>
              </a:rPr>
              <a:t>MC first visit</a:t>
            </a:r>
            <a:r>
              <a:rPr lang="zh-CN" altLang="en-US" sz="1800" b="0" i="0" u="none" strike="noStrike" baseline="0" dirty="0">
                <a:latin typeface="FandolSong-Regular-Identity-H"/>
              </a:rPr>
              <a:t>和</a:t>
            </a:r>
            <a:r>
              <a:rPr lang="en-US" altLang="zh-CN" sz="1800" b="0" i="0" u="none" strike="noStrike" baseline="0" dirty="0">
                <a:latin typeface="FandolSong-Regular-Identity-H"/>
              </a:rPr>
              <a:t>MC every visit </a:t>
            </a:r>
            <a:r>
              <a:rPr lang="zh-CN" altLang="en-US" sz="1800" dirty="0">
                <a:latin typeface="FandolSong-Regular-Identity-H"/>
              </a:rPr>
              <a:t>区别</a:t>
            </a:r>
            <a:endParaRPr lang="en-US" altLang="zh-CN" sz="1800" dirty="0">
              <a:latin typeface="FandolSong-Regular-Identity-H"/>
            </a:endParaRPr>
          </a:p>
          <a:p>
            <a:r>
              <a:rPr lang="en-US" altLang="zh-CN" sz="1800" b="0" i="0" u="none" strike="noStrike" baseline="0" dirty="0">
                <a:latin typeface="FandolSong-Regular-Identity-H"/>
              </a:rPr>
              <a:t>MC first </a:t>
            </a:r>
            <a:r>
              <a:rPr lang="en-US" altLang="zh-CN" sz="1800" dirty="0">
                <a:latin typeface="FandolSong-Regular-Identity-H"/>
              </a:rPr>
              <a:t>visit exploring start</a:t>
            </a:r>
          </a:p>
          <a:p>
            <a:r>
              <a:rPr lang="en-US" altLang="zh-CN" sz="1800" b="0" i="0" u="none" strike="noStrike" baseline="0" dirty="0">
                <a:latin typeface="FandolSong-Regular-Identity-H"/>
              </a:rPr>
              <a:t>Off policy</a:t>
            </a:r>
            <a:r>
              <a:rPr lang="zh-CN" altLang="en-US" sz="1800" b="0" i="0" u="none" strike="noStrike" baseline="0" dirty="0">
                <a:latin typeface="FandolSong-Regular-Identity-H"/>
              </a:rPr>
              <a:t> </a:t>
            </a:r>
            <a:r>
              <a:rPr lang="en-US" altLang="zh-CN" sz="1800" b="0" i="0" u="none" strike="noStrike" baseline="0" dirty="0">
                <a:latin typeface="FandolSong-Regular-Identity-H"/>
              </a:rPr>
              <a:t>MC</a:t>
            </a:r>
            <a:r>
              <a:rPr lang="zh-CN" altLang="en-US" sz="1800" b="0" i="0" u="none" strike="noStrike" baseline="0" dirty="0">
                <a:latin typeface="FandolSong-Regular-Identity-H"/>
              </a:rPr>
              <a:t>的</a:t>
            </a:r>
            <a:r>
              <a:rPr lang="zh-CN" altLang="en-US" sz="1800" dirty="0">
                <a:latin typeface="FandolSong-Regular-Identity-H"/>
              </a:rPr>
              <a:t>理论保证</a:t>
            </a:r>
            <a:endParaRPr lang="en-US" altLang="zh-CN" sz="1800" b="0" i="0" u="none" strike="noStrike" baseline="0" dirty="0">
              <a:latin typeface="FandolSong-Regular-Identity-H"/>
            </a:endParaRPr>
          </a:p>
          <a:p>
            <a:r>
              <a:rPr lang="en-US" altLang="zh-CN" sz="1800" b="0" i="0" u="none" strike="noStrike" baseline="0" dirty="0">
                <a:latin typeface="FandolSong-Regular-Identity-H"/>
              </a:rPr>
              <a:t>MC</a:t>
            </a:r>
            <a:r>
              <a:rPr lang="zh-CN" altLang="en-US" sz="1800" b="0" i="0" u="none" strike="noStrike" baseline="0" dirty="0">
                <a:latin typeface="FandolSong-Regular-Identity-H"/>
              </a:rPr>
              <a:t>增量实现</a:t>
            </a:r>
            <a:endParaRPr lang="en-US" altLang="zh-CN" sz="1800" b="0" i="0" u="none" strike="noStrike" baseline="0" dirty="0">
              <a:latin typeface="FandolSong-Regular-Identity-H"/>
            </a:endParaRPr>
          </a:p>
          <a:p>
            <a:r>
              <a:rPr lang="zh-CN" altLang="en-US" sz="1800">
                <a:latin typeface="FandolSong-Regular-Identity-H"/>
              </a:rPr>
              <a:t>代码实现</a:t>
            </a:r>
            <a:endParaRPr lang="en-US" altLang="zh-CN" sz="1800">
              <a:latin typeface="FandolSong-Regular-Identity-H"/>
            </a:endParaRPr>
          </a:p>
        </p:txBody>
      </p:sp>
    </p:spTree>
    <p:extLst>
      <p:ext uri="{BB962C8B-B14F-4D97-AF65-F5344CB8AC3E}">
        <p14:creationId xmlns:p14="http://schemas.microsoft.com/office/powerpoint/2010/main" val="2272608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12B08-5E8B-3127-3516-66EB4F704532}"/>
              </a:ext>
            </a:extLst>
          </p:cNvPr>
          <p:cNvPicPr>
            <a:picLocks noChangeAspect="1"/>
          </p:cNvPicPr>
          <p:nvPr/>
        </p:nvPicPr>
        <p:blipFill>
          <a:blip r:embed="rId2"/>
          <a:stretch>
            <a:fillRect/>
          </a:stretch>
        </p:blipFill>
        <p:spPr>
          <a:xfrm>
            <a:off x="147444" y="556535"/>
            <a:ext cx="5505011" cy="3563281"/>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065FFC2-63FB-7EFA-F65F-D2B97F57EB92}"/>
                  </a:ext>
                </a:extLst>
              </p:cNvPr>
              <p:cNvSpPr txBox="1"/>
              <p:nvPr/>
            </p:nvSpPr>
            <p:spPr>
              <a:xfrm>
                <a:off x="453798" y="5132709"/>
                <a:ext cx="8974666" cy="523220"/>
              </a:xfrm>
              <a:prstGeom prst="rect">
                <a:avLst/>
              </a:prstGeom>
              <a:noFill/>
            </p:spPr>
            <p:txBody>
              <a:bodyPr wrap="square" rtlCol="0">
                <a:spAutoFit/>
              </a:bodyPr>
              <a:lstStyle/>
              <a:p>
                <a:r>
                  <a:rPr lang="zh-CN" altLang="en-US" sz="2800" b="1" dirty="0"/>
                  <a:t>如何利用评估</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e>
                    </m:d>
                  </m:oMath>
                </a14:m>
                <a:r>
                  <a:rPr lang="zh-CN" altLang="en-US" sz="2800" b="1" dirty="0"/>
                  <a:t>，</a:t>
                </a:r>
                <a:r>
                  <a:rPr lang="en-US" altLang="zh-CN" sz="2800" dirty="0">
                    <a:solidFill>
                      <a:schemeClr val="accent1"/>
                    </a:solidFill>
                    <a:latin typeface="Times New Roman" panose="02020603050405020304" pitchFamily="18" charset="0"/>
                    <a:cs typeface="Times New Roman" panose="02020603050405020304" pitchFamily="18" charset="0"/>
                  </a:rPr>
                  <a:t> for all </a:t>
                </a:r>
                <a14:m>
                  <m:oMath xmlns:m="http://schemas.openxmlformats.org/officeDocument/2006/math">
                    <m:r>
                      <a:rPr lang="en-US" altLang="zh-CN" sz="2800" i="1">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r>
                  <a:rPr lang="en-US" altLang="zh-CN" sz="2800" dirty="0"/>
                  <a:t> </a:t>
                </a:r>
                <a:endParaRPr lang="zh-CN" altLang="en-US" sz="2800" b="1" dirty="0"/>
              </a:p>
            </p:txBody>
          </p:sp>
        </mc:Choice>
        <mc:Fallback xmlns="">
          <p:sp>
            <p:nvSpPr>
              <p:cNvPr id="4" name="文本框 3">
                <a:extLst>
                  <a:ext uri="{FF2B5EF4-FFF2-40B4-BE49-F238E27FC236}">
                    <a16:creationId xmlns:a16="http://schemas.microsoft.com/office/drawing/2014/main" id="{3065FFC2-63FB-7EFA-F65F-D2B97F57EB92}"/>
                  </a:ext>
                </a:extLst>
              </p:cNvPr>
              <p:cNvSpPr txBox="1">
                <a:spLocks noRot="1" noChangeAspect="1" noMove="1" noResize="1" noEditPoints="1" noAdjustHandles="1" noChangeArrowheads="1" noChangeShapeType="1" noTextEdit="1"/>
              </p:cNvSpPr>
              <p:nvPr/>
            </p:nvSpPr>
            <p:spPr>
              <a:xfrm>
                <a:off x="453798" y="5132709"/>
                <a:ext cx="8974666" cy="523220"/>
              </a:xfrm>
              <a:prstGeom prst="rect">
                <a:avLst/>
              </a:prstGeom>
              <a:blipFill>
                <a:blip r:embed="rId3"/>
                <a:stretch>
                  <a:fillRect l="-1358" t="-13953" b="-3139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54FD380-3A03-041E-F3D5-7FDFCF38F2C6}"/>
              </a:ext>
            </a:extLst>
          </p:cNvPr>
          <p:cNvPicPr>
            <a:picLocks noChangeAspect="1"/>
          </p:cNvPicPr>
          <p:nvPr/>
        </p:nvPicPr>
        <p:blipFill>
          <a:blip r:embed="rId4"/>
          <a:stretch>
            <a:fillRect/>
          </a:stretch>
        </p:blipFill>
        <p:spPr>
          <a:xfrm>
            <a:off x="5652455" y="994511"/>
            <a:ext cx="5903070" cy="211432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4E5F63D-6209-6D49-B4A1-B7A4593F9220}"/>
                  </a:ext>
                </a:extLst>
              </p:cNvPr>
              <p:cNvSpPr txBox="1"/>
              <p:nvPr/>
            </p:nvSpPr>
            <p:spPr>
              <a:xfrm>
                <a:off x="6032144" y="4224607"/>
                <a:ext cx="6096000" cy="523220"/>
              </a:xfrm>
              <a:prstGeom prst="rect">
                <a:avLst/>
              </a:prstGeom>
              <a:noFill/>
            </p:spPr>
            <p:txBody>
              <a:bodyPr wrap="square">
                <a:spAutoFit/>
              </a:bodyPr>
              <a:lstStyle/>
              <a:p>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𝟎</m:t>
                        </m:r>
                      </m:sub>
                    </m:sSub>
                    <m:sSub>
                      <m:sSubPr>
                        <m:ctrlPr>
                          <a:rPr lang="en-US" altLang="zh-CN" sz="2800" b="1" i="1">
                            <a:latin typeface="Cambria Math" panose="02040503050406030204" pitchFamily="18" charset="0"/>
                          </a:rPr>
                        </m:ctrlPr>
                      </m:sSub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𝑨</m:t>
                        </m:r>
                      </m:e>
                      <m:sub>
                        <m:r>
                          <a:rPr lang="en-US" altLang="zh-CN" sz="2800" b="1" i="1">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𝑹</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𝟏</m:t>
                        </m:r>
                      </m:sub>
                    </m:sSub>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m:t>
                        </m:r>
                        <m:r>
                          <a:rPr lang="en-US" altLang="zh-CN" sz="2800" b="1" i="1">
                            <a:latin typeface="Cambria Math" panose="02040503050406030204" pitchFamily="18" charset="0"/>
                          </a:rPr>
                          <m:t>𝑨</m:t>
                        </m:r>
                      </m:e>
                      <m:sub>
                        <m:r>
                          <a:rPr lang="en-US" altLang="zh-CN" sz="2800" b="1" i="1" smtClean="0">
                            <a:latin typeface="Cambria Math" panose="02040503050406030204" pitchFamily="18" charset="0"/>
                          </a:rPr>
                          <m:t>𝟏</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𝑹</m:t>
                        </m:r>
                      </m:e>
                      <m:sub>
                        <m:r>
                          <a:rPr lang="en-US" altLang="zh-CN" sz="2800" b="1" i="1" smtClean="0">
                            <a:latin typeface="Cambria Math" panose="02040503050406030204" pitchFamily="18" charset="0"/>
                          </a:rPr>
                          <m:t>𝟐</m:t>
                        </m:r>
                      </m:sub>
                    </m:sSub>
                    <m:r>
                      <a:rPr lang="en-US" altLang="zh-CN" sz="2800" b="1" i="1">
                        <a:latin typeface="Cambria Math" panose="02040503050406030204" pitchFamily="18" charset="0"/>
                      </a:rPr>
                      <m:t>,</m:t>
                    </m:r>
                  </m:oMath>
                </a14:m>
                <a:r>
                  <a:rPr lang="en-US" altLang="zh-CN" sz="2800" b="1" dirty="0"/>
                  <a:t> </a:t>
                </a:r>
                <a14:m>
                  <m:oMath xmlns:m="http://schemas.openxmlformats.org/officeDocument/2006/math">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smtClean="0">
                            <a:latin typeface="Cambria Math" panose="02040503050406030204" pitchFamily="18" charset="0"/>
                          </a:rPr>
                          <m:t>𝟐</m:t>
                        </m:r>
                      </m:sub>
                    </m:sSub>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m:t>
                        </m:r>
                        <m:r>
                          <a:rPr lang="en-US" altLang="zh-CN" sz="2800" b="1" i="1">
                            <a:latin typeface="Cambria Math" panose="02040503050406030204" pitchFamily="18" charset="0"/>
                          </a:rPr>
                          <m:t>𝑨</m:t>
                        </m:r>
                      </m:e>
                      <m:sub>
                        <m:r>
                          <a:rPr lang="en-US" altLang="zh-CN" sz="2800" b="1" i="1" smtClean="0">
                            <a:latin typeface="Cambria Math" panose="02040503050406030204" pitchFamily="18" charset="0"/>
                          </a:rPr>
                          <m:t>𝟐</m:t>
                        </m:r>
                      </m:sub>
                    </m:sSub>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𝑹</m:t>
                        </m:r>
                      </m:e>
                      <m:sub>
                        <m:r>
                          <a:rPr lang="en-US" altLang="zh-CN" sz="2800" b="1" i="1" smtClean="0">
                            <a:latin typeface="Cambria Math" panose="02040503050406030204" pitchFamily="18" charset="0"/>
                          </a:rPr>
                          <m:t>𝟑</m:t>
                        </m:r>
                      </m:sub>
                    </m:sSub>
                    <m:r>
                      <a:rPr lang="en-US" altLang="zh-CN" sz="2800" b="1" i="1" smtClean="0">
                        <a:latin typeface="Cambria Math" panose="02040503050406030204" pitchFamily="18" charset="0"/>
                      </a:rPr>
                      <m:t>,….</m:t>
                    </m:r>
                  </m:oMath>
                </a14:m>
                <a:endParaRPr lang="zh-CN" altLang="en-US" sz="2800" dirty="0"/>
              </a:p>
            </p:txBody>
          </p:sp>
        </mc:Choice>
        <mc:Fallback xmlns="">
          <p:sp>
            <p:nvSpPr>
              <p:cNvPr id="8" name="文本框 7">
                <a:extLst>
                  <a:ext uri="{FF2B5EF4-FFF2-40B4-BE49-F238E27FC236}">
                    <a16:creationId xmlns:a16="http://schemas.microsoft.com/office/drawing/2014/main" id="{24E5F63D-6209-6D49-B4A1-B7A4593F9220}"/>
                  </a:ext>
                </a:extLst>
              </p:cNvPr>
              <p:cNvSpPr txBox="1">
                <a:spLocks noRot="1" noChangeAspect="1" noMove="1" noResize="1" noEditPoints="1" noAdjustHandles="1" noChangeArrowheads="1" noChangeShapeType="1" noTextEdit="1"/>
              </p:cNvSpPr>
              <p:nvPr/>
            </p:nvSpPr>
            <p:spPr>
              <a:xfrm>
                <a:off x="6032144" y="4224607"/>
                <a:ext cx="6096000" cy="523220"/>
              </a:xfrm>
              <a:prstGeom prst="rect">
                <a:avLst/>
              </a:prstGeom>
              <a:blipFill>
                <a:blip r:embed="rId5"/>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00DF2D8B-BD18-CAA3-9509-5B8F08E66D78}"/>
              </a:ext>
            </a:extLst>
          </p:cNvPr>
          <p:cNvSpPr txBox="1"/>
          <p:nvPr/>
        </p:nvSpPr>
        <p:spPr>
          <a:xfrm>
            <a:off x="5770880" y="3189666"/>
            <a:ext cx="6618528" cy="954107"/>
          </a:xfrm>
          <a:prstGeom prst="rect">
            <a:avLst/>
          </a:prstGeom>
          <a:noFill/>
        </p:spPr>
        <p:txBody>
          <a:bodyPr wrap="square">
            <a:spAutoFit/>
          </a:bodyPr>
          <a:lstStyle/>
          <a:p>
            <a:pPr marL="285750" indent="-285750">
              <a:buFont typeface="Wingdings" panose="05000000000000000000" pitchFamily="2" charset="2"/>
              <a:buChar char="p"/>
            </a:pPr>
            <a:r>
              <a:rPr lang="zh-CN" altLang="en-US" sz="2800" b="1" dirty="0"/>
              <a:t>智能体和</a:t>
            </a:r>
            <a:r>
              <a:rPr lang="en-US" altLang="zh-CN" sz="2800" b="1" dirty="0"/>
              <a:t>MDP</a:t>
            </a:r>
            <a:r>
              <a:rPr lang="zh-CN" altLang="en-US" sz="2800" b="1" dirty="0"/>
              <a:t>环境交互过程如下序列（或者轨迹（</a:t>
            </a:r>
            <a:r>
              <a:rPr lang="en-US" altLang="zh-CN" sz="2800" b="1" dirty="0"/>
              <a:t>trajectory))</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B5F849C-C5AC-640E-2B40-6F6F05D6B121}"/>
                  </a:ext>
                </a:extLst>
              </p:cNvPr>
              <p:cNvSpPr txBox="1"/>
              <p:nvPr/>
            </p:nvSpPr>
            <p:spPr>
              <a:xfrm>
                <a:off x="547657" y="5760720"/>
                <a:ext cx="9611360" cy="523220"/>
              </a:xfrm>
              <a:prstGeom prst="rect">
                <a:avLst/>
              </a:prstGeom>
              <a:noFill/>
            </p:spPr>
            <p:txBody>
              <a:bodyPr wrap="square" rtlCol="0">
                <a:spAutoFit/>
              </a:bodyPr>
              <a:lstStyle/>
              <a:p>
                <a:r>
                  <a:rPr lang="zh-CN" altLang="en-US" sz="2800" b="1" dirty="0"/>
                  <a:t>注意：每种策略都对应一个价值表</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zh-CN" altLang="en-US" sz="2800" i="1">
                            <a:solidFill>
                              <a:srgbClr val="FF0000"/>
                            </a:solidFill>
                            <a:latin typeface="Cambria Math" panose="02040503050406030204" pitchFamily="18" charset="0"/>
                          </a:rPr>
                          <m:t>𝜋</m:t>
                        </m:r>
                      </m:sub>
                    </m:s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𝑠</m:t>
                        </m:r>
                      </m:e>
                    </m:d>
                  </m:oMath>
                </a14:m>
                <a:endParaRPr lang="zh-CN" altLang="en-US" sz="2800" b="1" dirty="0"/>
              </a:p>
            </p:txBody>
          </p:sp>
        </mc:Choice>
        <mc:Fallback xmlns="">
          <p:sp>
            <p:nvSpPr>
              <p:cNvPr id="11" name="文本框 10">
                <a:extLst>
                  <a:ext uri="{FF2B5EF4-FFF2-40B4-BE49-F238E27FC236}">
                    <a16:creationId xmlns:a16="http://schemas.microsoft.com/office/drawing/2014/main" id="{2B5F849C-C5AC-640E-2B40-6F6F05D6B121}"/>
                  </a:ext>
                </a:extLst>
              </p:cNvPr>
              <p:cNvSpPr txBox="1">
                <a:spLocks noRot="1" noChangeAspect="1" noMove="1" noResize="1" noEditPoints="1" noAdjustHandles="1" noChangeArrowheads="1" noChangeShapeType="1" noTextEdit="1"/>
              </p:cNvSpPr>
              <p:nvPr/>
            </p:nvSpPr>
            <p:spPr>
              <a:xfrm>
                <a:off x="547657" y="5760720"/>
                <a:ext cx="9611360" cy="523220"/>
              </a:xfrm>
              <a:prstGeom prst="rect">
                <a:avLst/>
              </a:prstGeom>
              <a:blipFill>
                <a:blip r:embed="rId6"/>
                <a:stretch>
                  <a:fillRect l="-1332"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736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E083DD8-1396-2930-58C7-BA49D465DA9A}"/>
              </a:ext>
            </a:extLst>
          </p:cNvPr>
          <p:cNvSpPr>
            <a:spLocks noGrp="1"/>
          </p:cNvSpPr>
          <p:nvPr>
            <p:ph type="title"/>
          </p:nvPr>
        </p:nvSpPr>
        <p:spPr>
          <a:xfrm>
            <a:off x="180749" y="0"/>
            <a:ext cx="10515600" cy="1015663"/>
          </a:xfrm>
        </p:spPr>
        <p:txBody>
          <a:bodyPr>
            <a:normAutofit/>
          </a:bodyPr>
          <a:lstStyle/>
          <a:p>
            <a:r>
              <a:rPr lang="zh-CN" altLang="en-US" sz="3200" b="1" dirty="0">
                <a:latin typeface="微软雅黑" panose="020B0503020204020204" pitchFamily="34" charset="-122"/>
                <a:ea typeface="微软雅黑" panose="020B0503020204020204" pitchFamily="34" charset="-122"/>
              </a:rPr>
              <a:t>价值估计</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E8735F8-BEDE-1C77-A96A-0929B84A49B6}"/>
                  </a:ext>
                </a:extLst>
              </p:cNvPr>
              <p:cNvSpPr txBox="1"/>
              <p:nvPr/>
            </p:nvSpPr>
            <p:spPr>
              <a:xfrm>
                <a:off x="180749" y="986166"/>
                <a:ext cx="11450812" cy="5821915"/>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b="1" dirty="0"/>
                  <a:t>环境动态已知（即四参数</a:t>
                </a:r>
                <a14:m>
                  <m:oMath xmlns:m="http://schemas.openxmlformats.org/officeDocument/2006/math">
                    <m:r>
                      <a:rPr lang="en-US" altLang="zh-CN" sz="2800" smtClean="0">
                        <a:latin typeface="Cambria Math" panose="02040503050406030204" pitchFamily="18" charset="0"/>
                      </a:rPr>
                      <m:t>𝑝</m:t>
                    </m:r>
                    <m:r>
                      <a:rPr lang="en-US" altLang="zh-CN" sz="2800" i="1">
                        <a:latin typeface="Cambria Math" panose="02040503050406030204" pitchFamily="18" charset="0"/>
                      </a:rPr>
                      <m:t> </m:t>
                    </m:r>
                  </m:oMath>
                </a14:m>
                <a:r>
                  <a:rPr lang="zh-CN" altLang="en-US" sz="2800" b="1" dirty="0"/>
                  <a:t>已知），</a:t>
                </a:r>
                <a:r>
                  <a:rPr lang="en-US" altLang="zh-CN" sz="2800" b="1" dirty="0"/>
                  <a:t>DP</a:t>
                </a:r>
                <a:r>
                  <a:rPr lang="zh-CN" altLang="en-US" sz="2800" b="1" dirty="0"/>
                  <a:t>方法</a:t>
                </a:r>
                <a:endParaRPr lang="en-US" altLang="zh-CN" sz="2800" b="1" dirty="0"/>
              </a:p>
              <a:p>
                <a:pPr marL="457200" indent="-457200">
                  <a:lnSpc>
                    <a:spcPct val="150000"/>
                  </a:lnSpc>
                  <a:buFont typeface="Wingdings" panose="05000000000000000000" pitchFamily="2" charset="2"/>
                  <a:buChar char="l"/>
                </a:pPr>
                <a:r>
                  <a:rPr lang="zh-CN" altLang="en-US" sz="2800" b="1" dirty="0"/>
                  <a:t>策略迭代：</a:t>
                </a:r>
                <a:r>
                  <a:rPr lang="en-US" altLang="zh-CN" sz="2800" b="1" dirty="0"/>
                  <a:t>1</a:t>
                </a:r>
                <a:r>
                  <a:rPr lang="zh-CN" altLang="en-US" sz="2800" b="1" dirty="0"/>
                  <a:t>）策略评估</a:t>
                </a:r>
                <a:r>
                  <a:rPr lang="en-US" altLang="zh-CN" sz="2800" dirty="0">
                    <a:solidFill>
                      <a:srgbClr val="FF0000"/>
                    </a:solidFill>
                  </a:rPr>
                  <a:t>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a:solidFill>
                              <a:srgbClr val="FF0000"/>
                            </a:solidFill>
                            <a:latin typeface="Cambria Math" panose="02040503050406030204" pitchFamily="18" charset="0"/>
                          </a:rPr>
                          <m:t>𝑣</m:t>
                        </m:r>
                      </m:e>
                      <m:sub>
                        <m:r>
                          <a:rPr lang="en-US" altLang="zh-CN" sz="2800">
                            <a:solidFill>
                              <a:srgbClr val="FF0000"/>
                            </a:solidFill>
                            <a:latin typeface="Cambria Math" panose="02040503050406030204" pitchFamily="18" charset="0"/>
                          </a:rPr>
                          <m:t>𝑘</m:t>
                        </m:r>
                        <m:r>
                          <a:rPr lang="en-US" altLang="zh-CN" sz="2800">
                            <a:solidFill>
                              <a:srgbClr val="FF0000"/>
                            </a:solidFill>
                            <a:latin typeface="Cambria Math" panose="02040503050406030204" pitchFamily="18" charset="0"/>
                          </a:rPr>
                          <m:t>+1</m:t>
                        </m:r>
                      </m:sub>
                    </m:sSub>
                    <m:d>
                      <m:dPr>
                        <m:ctrlPr>
                          <a:rPr lang="en-US" altLang="zh-CN" sz="2800" i="1">
                            <a:solidFill>
                              <a:srgbClr val="FF0000"/>
                            </a:solidFill>
                            <a:latin typeface="Cambria Math" panose="02040503050406030204" pitchFamily="18" charset="0"/>
                          </a:rPr>
                        </m:ctrlPr>
                      </m:dPr>
                      <m:e>
                        <m:r>
                          <a:rPr lang="en-US" altLang="zh-CN" sz="2800">
                            <a:solidFill>
                              <a:srgbClr val="FF0000"/>
                            </a:solidFill>
                            <a:latin typeface="Cambria Math" panose="02040503050406030204" pitchFamily="18" charset="0"/>
                          </a:rPr>
                          <m:t>𝑠</m:t>
                        </m:r>
                      </m:e>
                    </m:d>
                    <m:r>
                      <a:rPr lang="en-US" altLang="zh-CN" sz="2800">
                        <a:latin typeface="Cambria Math" panose="02040503050406030204" pitchFamily="18" charset="0"/>
                      </a:rPr>
                      <m:t>=</m:t>
                    </m:r>
                  </m:oMath>
                </a14:m>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nary>
                      <m:naryPr>
                        <m:chr m:val="∑"/>
                        <m:supHide m:val="on"/>
                        <m:ctrlPr>
                          <a:rPr lang="en-US" altLang="zh-CN" sz="2800" i="1">
                            <a:latin typeface="Cambria Math" panose="02040503050406030204" pitchFamily="18" charset="0"/>
                          </a:rPr>
                        </m:ctrlPr>
                      </m:naryPr>
                      <m:sub>
                        <m:r>
                          <m:rPr>
                            <m:brk m:alnAt="7"/>
                          </m:rPr>
                          <a:rPr lang="en-US" altLang="zh-CN" sz="2800">
                            <a:latin typeface="Cambria Math" panose="02040503050406030204" pitchFamily="18" charset="0"/>
                          </a:rPr>
                          <m:t>𝑎</m:t>
                        </m:r>
                      </m:sub>
                      <m:sup/>
                      <m:e>
                        <m:r>
                          <a:rPr lang="zh-CN" altLang="en-US" sz="2800">
                            <a:latin typeface="Cambria Math" panose="02040503050406030204" pitchFamily="18" charset="0"/>
                          </a:rPr>
                          <m:t>𝜋</m:t>
                        </m:r>
                        <m:d>
                          <m:dPr>
                            <m:ctrlPr>
                              <a:rPr lang="en-US" altLang="zh-CN" sz="2800" i="1">
                                <a:latin typeface="Cambria Math" panose="02040503050406030204" pitchFamily="18" charset="0"/>
                              </a:rPr>
                            </m:ctrlPr>
                          </m:dPr>
                          <m:e>
                            <m:r>
                              <a:rPr lang="en-US" altLang="zh-CN" sz="2800">
                                <a:latin typeface="Cambria Math" panose="02040503050406030204" pitchFamily="18" charset="0"/>
                              </a:rPr>
                              <m:t>𝑎</m:t>
                            </m:r>
                          </m:e>
                          <m:e>
                            <m:r>
                              <a:rPr lang="en-US" altLang="zh-CN" sz="2800">
                                <a:latin typeface="Cambria Math" panose="02040503050406030204" pitchFamily="18" charset="0"/>
                              </a:rPr>
                              <m:t>𝑠</m:t>
                            </m:r>
                          </m:e>
                        </m:d>
                        <m:nary>
                          <m:naryPr>
                            <m:chr m:val="∑"/>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𝑠</m:t>
                                </m:r>
                              </m:e>
                              <m:sup>
                                <m:r>
                                  <a:rPr lang="en-US" altLang="zh-CN" sz="2800">
                                    <a:latin typeface="Cambria Math" panose="02040503050406030204" pitchFamily="18" charset="0"/>
                                  </a:rPr>
                                  <m:t>′</m:t>
                                </m:r>
                              </m:sup>
                            </m:sSup>
                            <m:r>
                              <a:rPr lang="en-US" altLang="zh-CN" sz="2800">
                                <a:latin typeface="Cambria Math" panose="02040503050406030204" pitchFamily="18" charset="0"/>
                              </a:rPr>
                              <m:t>,  </m:t>
                            </m:r>
                            <m:r>
                              <a:rPr lang="en-US" altLang="zh-CN" sz="2800">
                                <a:latin typeface="Cambria Math" panose="02040503050406030204" pitchFamily="18" charset="0"/>
                              </a:rPr>
                              <m:t>𝑟</m:t>
                            </m:r>
                          </m:sub>
                          <m:sup/>
                          <m:e>
                            <m:r>
                              <a:rPr lang="en-US" altLang="zh-CN" sz="2800">
                                <a:latin typeface="Cambria Math" panose="02040503050406030204" pitchFamily="18" charset="0"/>
                              </a:rPr>
                              <m:t>𝑝</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𝑠</m:t>
                                    </m:r>
                                  </m:e>
                                  <m:sup>
                                    <m:r>
                                      <a:rPr lang="en-US" altLang="zh-CN" sz="2800">
                                        <a:latin typeface="Cambria Math" panose="02040503050406030204" pitchFamily="18" charset="0"/>
                                      </a:rPr>
                                      <m:t>′</m:t>
                                    </m:r>
                                  </m:sup>
                                </m:sSup>
                                <m:r>
                                  <a:rPr lang="en-US" altLang="zh-CN" sz="2800">
                                    <a:latin typeface="Cambria Math" panose="02040503050406030204" pitchFamily="18" charset="0"/>
                                  </a:rPr>
                                  <m:t>, </m:t>
                                </m:r>
                                <m:r>
                                  <a:rPr lang="en-US" altLang="zh-CN" sz="2800">
                                    <a:latin typeface="Cambria Math" panose="02040503050406030204" pitchFamily="18" charset="0"/>
                                  </a:rPr>
                                  <m:t>𝑟</m:t>
                                </m:r>
                                <m:r>
                                  <a:rPr lang="en-US" altLang="zh-CN" sz="2800">
                                    <a:latin typeface="Cambria Math" panose="02040503050406030204" pitchFamily="18" charset="0"/>
                                  </a:rPr>
                                  <m:t>| </m:t>
                                </m:r>
                                <m:r>
                                  <a:rPr lang="en-US" altLang="zh-CN" sz="2800">
                                    <a:latin typeface="Cambria Math" panose="02040503050406030204" pitchFamily="18" charset="0"/>
                                  </a:rPr>
                                  <m:t>𝑠</m:t>
                                </m:r>
                                <m:r>
                                  <a:rPr lang="en-US" altLang="zh-CN" sz="2800">
                                    <a:latin typeface="Cambria Math" panose="02040503050406030204" pitchFamily="18" charset="0"/>
                                  </a:rPr>
                                  <m:t>,</m:t>
                                </m:r>
                                <m:r>
                                  <a:rPr lang="en-US" altLang="zh-CN" sz="2800">
                                    <a:latin typeface="Cambria Math" panose="02040503050406030204" pitchFamily="18" charset="0"/>
                                  </a:rPr>
                                  <m:t>𝑎</m:t>
                                </m:r>
                              </m:e>
                            </m:d>
                            <m:d>
                              <m:dPr>
                                <m:begChr m:val="["/>
                                <m:endChr m:val="]"/>
                                <m:ctrlPr>
                                  <a:rPr lang="en-US" altLang="zh-CN" sz="2800" i="1">
                                    <a:latin typeface="Cambria Math" panose="02040503050406030204" pitchFamily="18" charset="0"/>
                                  </a:rPr>
                                </m:ctrlPr>
                              </m:dPr>
                              <m:e>
                                <m:r>
                                  <a:rPr lang="en-US" altLang="zh-CN" sz="2800">
                                    <a:latin typeface="Cambria Math" panose="02040503050406030204" pitchFamily="18" charset="0"/>
                                  </a:rPr>
                                  <m:t>𝑟</m:t>
                                </m:r>
                                <m:r>
                                  <a:rPr lang="en-US" altLang="zh-CN" sz="2800">
                                    <a:latin typeface="Cambria Math" panose="02040503050406030204" pitchFamily="18" charset="0"/>
                                  </a:rPr>
                                  <m:t>+</m:t>
                                </m:r>
                                <m:r>
                                  <a:rPr lang="zh-CN" altLang="en-US" sz="2800">
                                    <a:latin typeface="Cambria Math" panose="02040503050406030204" pitchFamily="18" charset="0"/>
                                  </a:rPr>
                                  <m:t>𝛾</m:t>
                                </m:r>
                                <m:sSub>
                                  <m:sSubPr>
                                    <m:ctrlPr>
                                      <a:rPr lang="en-US" altLang="zh-CN" sz="2800" i="1" smtClean="0">
                                        <a:solidFill>
                                          <a:srgbClr val="FF0000"/>
                                        </a:solidFill>
                                        <a:latin typeface="Cambria Math" panose="02040503050406030204" pitchFamily="18" charset="0"/>
                                      </a:rPr>
                                    </m:ctrlPr>
                                  </m:sSubPr>
                                  <m:e>
                                    <m:r>
                                      <a:rPr lang="en-US" altLang="zh-CN" sz="2800">
                                        <a:solidFill>
                                          <a:srgbClr val="FF0000"/>
                                        </a:solidFill>
                                        <a:latin typeface="Cambria Math" panose="02040503050406030204" pitchFamily="18" charset="0"/>
                                      </a:rPr>
                                      <m:t>𝑣</m:t>
                                    </m:r>
                                  </m:e>
                                  <m:sub>
                                    <m:r>
                                      <a:rPr lang="en-US" altLang="zh-CN" sz="2800">
                                        <a:solidFill>
                                          <a:srgbClr val="FF0000"/>
                                        </a:solidFill>
                                        <a:latin typeface="Cambria Math" panose="02040503050406030204" pitchFamily="18" charset="0"/>
                                      </a:rPr>
                                      <m:t>𝑘</m:t>
                                    </m:r>
                                  </m:sub>
                                </m:sSub>
                                <m:d>
                                  <m:dPr>
                                    <m:ctrlPr>
                                      <a:rPr lang="en-US" altLang="zh-CN" sz="2800" i="1">
                                        <a:solidFill>
                                          <a:srgbClr val="FF0000"/>
                                        </a:solidFill>
                                        <a:latin typeface="Cambria Math" panose="02040503050406030204" pitchFamily="18" charset="0"/>
                                      </a:rPr>
                                    </m:ctrlPr>
                                  </m:dPr>
                                  <m:e>
                                    <m:sSup>
                                      <m:sSupPr>
                                        <m:ctrlPr>
                                          <a:rPr lang="en-US" altLang="zh-CN" sz="2800" i="1">
                                            <a:solidFill>
                                              <a:srgbClr val="FF0000"/>
                                            </a:solidFill>
                                            <a:latin typeface="Cambria Math" panose="02040503050406030204" pitchFamily="18" charset="0"/>
                                          </a:rPr>
                                        </m:ctrlPr>
                                      </m:sSupPr>
                                      <m:e>
                                        <m:r>
                                          <a:rPr lang="en-US" altLang="zh-CN" sz="2800">
                                            <a:solidFill>
                                              <a:srgbClr val="FF0000"/>
                                            </a:solidFill>
                                            <a:latin typeface="Cambria Math" panose="02040503050406030204" pitchFamily="18" charset="0"/>
                                          </a:rPr>
                                          <m:t>𝑠</m:t>
                                        </m:r>
                                      </m:e>
                                      <m:sup>
                                        <m:r>
                                          <a:rPr lang="en-US" altLang="zh-CN" sz="2800">
                                            <a:solidFill>
                                              <a:srgbClr val="FF0000"/>
                                            </a:solidFill>
                                            <a:latin typeface="Cambria Math" panose="02040503050406030204" pitchFamily="18" charset="0"/>
                                          </a:rPr>
                                          <m:t>′</m:t>
                                        </m:r>
                                      </m:sup>
                                    </m:sSup>
                                  </m:e>
                                </m:d>
                              </m:e>
                            </m:d>
                            <m:r>
                              <a:rPr lang="en-US" altLang="zh-CN" sz="2800" b="0" i="1" smtClean="0">
                                <a:latin typeface="Cambria Math" panose="02040503050406030204" pitchFamily="18" charset="0"/>
                              </a:rPr>
                              <m:t> </m:t>
                            </m:r>
                          </m:e>
                        </m:nary>
                      </m:e>
                    </m:nary>
                  </m:oMath>
                </a14:m>
                <a:r>
                  <a:rPr lang="zh-CN" altLang="en-US" sz="2800" b="1" dirty="0"/>
                  <a:t>；</a:t>
                </a:r>
                <a:r>
                  <a:rPr lang="en-US" altLang="zh-CN" sz="2800" b="1" dirty="0"/>
                  <a:t>2</a:t>
                </a:r>
                <a:r>
                  <a:rPr lang="zh-CN" altLang="en-US" sz="2800" b="1" dirty="0"/>
                  <a:t>）策略改进</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zh-CN" altLang="en-US" sz="2800" i="1">
                            <a:latin typeface="Cambria Math" panose="02040503050406030204" pitchFamily="18" charset="0"/>
                          </a:rPr>
                          <m:t>𝜋</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r>
                          <a:rPr lang="en-US" altLang="zh-CN" sz="2800" i="1">
                            <a:latin typeface="Cambria Math" panose="02040503050406030204" pitchFamily="18" charset="0"/>
                          </a:rPr>
                          <m:t>, </m:t>
                        </m:r>
                        <m:r>
                          <a:rPr lang="en-US" altLang="zh-CN" sz="2800" i="1">
                            <a:solidFill>
                              <a:srgbClr val="FF0000"/>
                            </a:solidFill>
                            <a:latin typeface="Cambria Math" panose="02040503050406030204" pitchFamily="18" charset="0"/>
                          </a:rPr>
                          <m:t>𝑎</m:t>
                        </m:r>
                      </m:e>
                    </m:d>
                  </m:oMath>
                </a14:m>
                <a:r>
                  <a:rPr lang="en-US" altLang="zh-CN" sz="2800" dirty="0"/>
                  <a:t>= </a:t>
                </a:r>
                <a14:m>
                  <m:oMath xmlns:m="http://schemas.openxmlformats.org/officeDocument/2006/math">
                    <m:nary>
                      <m:naryPr>
                        <m:chr m:val="∑"/>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r>
                          <a:rPr lang="en-US" altLang="zh-CN" sz="2800" i="1">
                            <a:latin typeface="Cambria Math" panose="02040503050406030204" pitchFamily="18" charset="0"/>
                          </a:rPr>
                          <m:t>,  </m:t>
                        </m:r>
                        <m:r>
                          <a:rPr lang="en-US" altLang="zh-CN" sz="2800" i="1">
                            <a:latin typeface="Cambria Math" panose="02040503050406030204" pitchFamily="18" charset="0"/>
                          </a:rPr>
                          <m:t>𝑟</m:t>
                        </m:r>
                      </m:sub>
                      <m:sup/>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r>
                              <a:rPr lang="en-US" altLang="zh-CN" sz="2800" i="1">
                                <a:latin typeface="Cambria Math" panose="02040503050406030204" pitchFamily="18" charset="0"/>
                              </a:rPr>
                              <m:t>, </m:t>
                            </m:r>
                            <m:r>
                              <a:rPr lang="en-US" altLang="zh-CN" sz="2800" i="1">
                                <a:latin typeface="Cambria Math" panose="02040503050406030204" pitchFamily="18" charset="0"/>
                              </a:rPr>
                              <m:t>𝑟</m:t>
                            </m:r>
                            <m:r>
                              <a:rPr lang="en-US" altLang="zh-CN" sz="2800" i="1">
                                <a:latin typeface="Cambria Math" panose="02040503050406030204" pitchFamily="18" charset="0"/>
                              </a:rPr>
                              <m:t>| </m:t>
                            </m:r>
                            <m:r>
                              <a:rPr lang="en-US" altLang="zh-CN" sz="2800" i="1">
                                <a:latin typeface="Cambria Math" panose="02040503050406030204" pitchFamily="18" charset="0"/>
                              </a:rPr>
                              <m:t>𝑠</m:t>
                            </m:r>
                            <m:r>
                              <a:rPr lang="en-US" altLang="zh-CN" sz="2800" i="1">
                                <a:latin typeface="Cambria Math" panose="02040503050406030204" pitchFamily="18" charset="0"/>
                              </a:rPr>
                              <m:t>,</m:t>
                            </m:r>
                            <m:r>
                              <a:rPr lang="en-US" altLang="zh-CN" sz="2800" i="1">
                                <a:solidFill>
                                  <a:srgbClr val="FF0000"/>
                                </a:solidFill>
                                <a:latin typeface="Cambria Math" panose="02040503050406030204" pitchFamily="18" charset="0"/>
                              </a:rPr>
                              <m:t>𝑎</m:t>
                            </m:r>
                          </m:e>
                        </m:d>
                        <m:d>
                          <m:dPr>
                            <m:begChr m:val="["/>
                            <m:endChr m:val="]"/>
                            <m:ctrlPr>
                              <a:rPr lang="en-US" altLang="zh-CN" sz="2800" b="1" i="1">
                                <a:latin typeface="Cambria Math" panose="02040503050406030204" pitchFamily="18" charset="0"/>
                              </a:rPr>
                            </m:ctrlPr>
                          </m:dPr>
                          <m:e>
                            <m:r>
                              <a:rPr lang="en-US" altLang="zh-CN" sz="2800" i="1">
                                <a:latin typeface="Cambria Math" panose="02040503050406030204" pitchFamily="18" charset="0"/>
                              </a:rPr>
                              <m:t>𝑟</m:t>
                            </m:r>
                            <m:r>
                              <a:rPr lang="en-US" altLang="zh-CN" sz="2800" b="1" i="1">
                                <a:latin typeface="Cambria Math" panose="02040503050406030204" pitchFamily="18" charset="0"/>
                              </a:rPr>
                              <m:t>+</m:t>
                            </m:r>
                            <m:r>
                              <a:rPr lang="zh-CN" altLang="en-US" sz="2800" i="1">
                                <a:latin typeface="Cambria Math" panose="02040503050406030204" pitchFamily="18" charset="0"/>
                              </a:rPr>
                              <m:t>𝛾</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zh-CN" altLang="en-US" sz="2800" i="1">
                                    <a:latin typeface="Cambria Math" panose="02040503050406030204" pitchFamily="18" charset="0"/>
                                  </a:rPr>
                                  <m:t>𝜋</m:t>
                                </m:r>
                              </m:sub>
                            </m:sSub>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e>
                            </m:d>
                          </m:e>
                        </m:d>
                      </m:e>
                    </m:nary>
                  </m:oMath>
                </a14:m>
                <a:r>
                  <a:rPr lang="zh-CN" altLang="en-US" sz="2800" b="1" dirty="0"/>
                  <a:t>；交替进行。</a:t>
                </a:r>
                <a:endParaRPr lang="en-US" altLang="zh-CN" sz="2800" b="1" dirty="0"/>
              </a:p>
              <a:p>
                <a:pPr marL="457200" indent="-457200">
                  <a:lnSpc>
                    <a:spcPct val="150000"/>
                  </a:lnSpc>
                  <a:buFont typeface="Wingdings" panose="05000000000000000000" pitchFamily="2" charset="2"/>
                  <a:buChar char="l"/>
                </a:pPr>
                <a:r>
                  <a:rPr lang="zh-CN" altLang="en-US" sz="2800" b="1" dirty="0"/>
                  <a:t>价值迭代：</a:t>
                </a: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+1</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𝑠</m:t>
                        </m:r>
                      </m:e>
                    </m:d>
                    <m:r>
                      <a:rPr lang="en-US" altLang="zh-CN" sz="2800">
                        <a:latin typeface="Cambria Math" panose="02040503050406030204" pitchFamily="18" charset="0"/>
                        <a:ea typeface="Cambria Math" panose="02040503050406030204" pitchFamily="18" charset="0"/>
                      </a:rPr>
                      <m:t>=</m:t>
                    </m:r>
                    <m:limLow>
                      <m:limLowPr>
                        <m:ctrlPr>
                          <a:rPr lang="en-US" altLang="zh-CN" sz="2800" i="1">
                            <a:solidFill>
                              <a:srgbClr val="FF0000"/>
                            </a:solidFill>
                            <a:latin typeface="Cambria Math" panose="02040503050406030204" pitchFamily="18" charset="0"/>
                          </a:rPr>
                        </m:ctrlPr>
                      </m:limLowPr>
                      <m:e>
                        <m:r>
                          <m:rPr>
                            <m:sty m:val="p"/>
                          </m:rPr>
                          <a:rPr lang="en-US" altLang="zh-CN" sz="2800">
                            <a:solidFill>
                              <a:srgbClr val="FF0000"/>
                            </a:solidFill>
                            <a:latin typeface="Cambria Math" panose="02040503050406030204" pitchFamily="18" charset="0"/>
                          </a:rPr>
                          <m:t>max</m:t>
                        </m:r>
                      </m:e>
                      <m:lim>
                        <m:r>
                          <a:rPr lang="en-US" altLang="zh-CN" sz="2800" i="1">
                            <a:solidFill>
                              <a:srgbClr val="FF0000"/>
                            </a:solidFill>
                            <a:latin typeface="Cambria Math" panose="02040503050406030204" pitchFamily="18" charset="0"/>
                          </a:rPr>
                          <m:t>𝑎</m:t>
                        </m:r>
                      </m:lim>
                    </m:limLow>
                    <m:nary>
                      <m:naryPr>
                        <m:chr m:val="∑"/>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r>
                          <a:rPr lang="en-US" altLang="zh-CN" sz="2800" i="1">
                            <a:latin typeface="Cambria Math" panose="02040503050406030204" pitchFamily="18" charset="0"/>
                          </a:rPr>
                          <m:t>,  </m:t>
                        </m:r>
                        <m:r>
                          <a:rPr lang="en-US" altLang="zh-CN" sz="2800" i="1">
                            <a:latin typeface="Cambria Math" panose="02040503050406030204" pitchFamily="18" charset="0"/>
                          </a:rPr>
                          <m:t>𝑟</m:t>
                        </m:r>
                      </m:sub>
                      <m:sup/>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𝑠</m:t>
                                </m:r>
                              </m:e>
                              <m:sup>
                                <m:r>
                                  <a:rPr lang="en-US" altLang="zh-CN" sz="2800" i="1">
                                    <a:latin typeface="Cambria Math" panose="02040503050406030204" pitchFamily="18" charset="0"/>
                                  </a:rPr>
                                  <m:t>′</m:t>
                                </m:r>
                              </m:sup>
                            </m:sSup>
                            <m:r>
                              <a:rPr lang="en-US" altLang="zh-CN" sz="2800" i="1">
                                <a:latin typeface="Cambria Math" panose="02040503050406030204" pitchFamily="18" charset="0"/>
                              </a:rPr>
                              <m:t>, </m:t>
                            </m:r>
                            <m:r>
                              <a:rPr lang="en-US" altLang="zh-CN" sz="2800" i="1">
                                <a:latin typeface="Cambria Math" panose="02040503050406030204" pitchFamily="18" charset="0"/>
                              </a:rPr>
                              <m:t>𝑟</m:t>
                            </m:r>
                            <m:r>
                              <a:rPr lang="en-US" altLang="zh-CN" sz="2800" i="1">
                                <a:latin typeface="Cambria Math" panose="02040503050406030204" pitchFamily="18" charset="0"/>
                              </a:rPr>
                              <m:t>| </m:t>
                            </m:r>
                            <m:r>
                              <a:rPr lang="en-US" altLang="zh-CN" sz="2800" i="1">
                                <a:latin typeface="Cambria Math" panose="02040503050406030204" pitchFamily="18" charset="0"/>
                              </a:rPr>
                              <m:t>𝑠</m:t>
                            </m:r>
                            <m:r>
                              <a:rPr lang="en-US" altLang="zh-CN" sz="2800" i="1">
                                <a:latin typeface="Cambria Math" panose="02040503050406030204" pitchFamily="18" charset="0"/>
                              </a:rPr>
                              <m:t>,</m:t>
                            </m:r>
                            <m:r>
                              <a:rPr lang="en-US" altLang="zh-CN" sz="2800" i="1">
                                <a:latin typeface="Cambria Math" panose="02040503050406030204" pitchFamily="18" charset="0"/>
                              </a:rPr>
                              <m:t>𝑎</m:t>
                            </m:r>
                          </m:e>
                        </m:d>
                        <m:d>
                          <m:dPr>
                            <m:begChr m:val="["/>
                            <m:endChr m:val="]"/>
                            <m:ctrlPr>
                              <a:rPr lang="en-US" altLang="zh-CN" sz="2800" b="1" i="1">
                                <a:latin typeface="Cambria Math" panose="02040503050406030204" pitchFamily="18" charset="0"/>
                              </a:rPr>
                            </m:ctrlPr>
                          </m:dPr>
                          <m:e>
                            <m:r>
                              <a:rPr lang="en-US" altLang="zh-CN" sz="2800" i="1">
                                <a:solidFill>
                                  <a:srgbClr val="FF0000"/>
                                </a:solidFill>
                                <a:latin typeface="Cambria Math" panose="02040503050406030204" pitchFamily="18" charset="0"/>
                              </a:rPr>
                              <m:t>𝑟</m:t>
                            </m:r>
                            <m:r>
                              <a:rPr lang="en-US" altLang="zh-CN" sz="2800" b="1" i="1">
                                <a:latin typeface="Cambria Math" panose="02040503050406030204" pitchFamily="18" charset="0"/>
                              </a:rPr>
                              <m:t>+</m:t>
                            </m:r>
                            <m:r>
                              <a:rPr lang="zh-CN" altLang="en-US" sz="2800" i="1">
                                <a:latin typeface="Cambria Math" panose="02040503050406030204" pitchFamily="18" charset="0"/>
                              </a:rPr>
                              <m:t>𝛾</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en-US" altLang="zh-CN" sz="2800" i="1">
                                    <a:solidFill>
                                      <a:srgbClr val="FF0000"/>
                                    </a:solidFill>
                                    <a:latin typeface="Cambria Math" panose="02040503050406030204" pitchFamily="18" charset="0"/>
                                  </a:rPr>
                                  <m:t>𝑘</m:t>
                                </m:r>
                              </m:sub>
                            </m:sSub>
                            <m:d>
                              <m:dPr>
                                <m:ctrlPr>
                                  <a:rPr lang="en-US" altLang="zh-CN" sz="2800" i="1">
                                    <a:solidFill>
                                      <a:srgbClr val="FF0000"/>
                                    </a:solidFill>
                                    <a:latin typeface="Cambria Math" panose="02040503050406030204" pitchFamily="18" charset="0"/>
                                  </a:rPr>
                                </m:ctrlPr>
                              </m:dPr>
                              <m:e>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𝑠</m:t>
                                    </m:r>
                                  </m:e>
                                  <m:sup>
                                    <m:r>
                                      <a:rPr lang="en-US" altLang="zh-CN" sz="2800" i="1">
                                        <a:solidFill>
                                          <a:srgbClr val="FF0000"/>
                                        </a:solidFill>
                                        <a:latin typeface="Cambria Math" panose="02040503050406030204" pitchFamily="18" charset="0"/>
                                      </a:rPr>
                                      <m:t>′</m:t>
                                    </m:r>
                                  </m:sup>
                                </m:sSup>
                              </m:e>
                            </m:d>
                          </m:e>
                        </m:d>
                      </m:e>
                    </m:nary>
                    <m:r>
                      <a:rPr lang="en-US" altLang="zh-CN" sz="2800" b="1" i="1">
                        <a:solidFill>
                          <a:srgbClr val="FF0000"/>
                        </a:solidFill>
                        <a:latin typeface="Cambria Math" panose="02040503050406030204" pitchFamily="18" charset="0"/>
                      </a:rPr>
                      <m:t> </m:t>
                    </m:r>
                  </m:oMath>
                </a14:m>
                <a:r>
                  <a:rPr lang="en-US" altLang="zh-CN" sz="2800" dirty="0">
                    <a:solidFill>
                      <a:schemeClr val="accent1"/>
                    </a:solidFill>
                    <a:latin typeface="Times New Roman" panose="02020603050405020304" pitchFamily="18" charset="0"/>
                    <a:cs typeface="Times New Roman" panose="02020603050405020304" pitchFamily="18" charset="0"/>
                  </a:rPr>
                  <a:t>for all </a:t>
                </a:r>
                <a14:m>
                  <m:oMath xmlns:m="http://schemas.openxmlformats.org/officeDocument/2006/math">
                    <m:r>
                      <a:rPr lang="en-US" altLang="zh-CN" sz="2800" i="1">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endParaRPr lang="en-US" altLang="zh-CN" sz="2800" b="1" dirty="0"/>
              </a:p>
              <a:p>
                <a:pPr marL="457200" indent="-457200">
                  <a:lnSpc>
                    <a:spcPct val="150000"/>
                  </a:lnSpc>
                  <a:buFont typeface="Wingdings" panose="05000000000000000000" pitchFamily="2" charset="2"/>
                  <a:buChar char="p"/>
                </a:pPr>
                <a:r>
                  <a:rPr lang="zh-CN" altLang="en-US" sz="2800" b="1" dirty="0"/>
                  <a:t>环境动态未知（即四参数</a:t>
                </a:r>
                <a14:m>
                  <m:oMath xmlns:m="http://schemas.openxmlformats.org/officeDocument/2006/math">
                    <m:r>
                      <a:rPr lang="en-US" altLang="zh-CN" sz="2800" smtClean="0">
                        <a:latin typeface="Cambria Math" panose="02040503050406030204" pitchFamily="18" charset="0"/>
                      </a:rPr>
                      <m:t>𝑝</m:t>
                    </m:r>
                    <m:r>
                      <a:rPr lang="en-US" altLang="zh-CN" sz="2800" i="1">
                        <a:latin typeface="Cambria Math" panose="02040503050406030204" pitchFamily="18" charset="0"/>
                      </a:rPr>
                      <m:t> </m:t>
                    </m:r>
                  </m:oMath>
                </a14:m>
                <a:r>
                  <a:rPr lang="zh-CN" altLang="en-US" sz="2800" b="1" dirty="0"/>
                  <a:t>未知），</a:t>
                </a:r>
                <a:r>
                  <a:rPr lang="en-US" altLang="zh-CN" sz="2800" b="1" dirty="0"/>
                  <a:t>DP</a:t>
                </a:r>
                <a:r>
                  <a:rPr lang="zh-CN" altLang="en-US" sz="2800" b="1" dirty="0"/>
                  <a:t>已不再适合</a:t>
                </a:r>
                <a:endParaRPr lang="en-US" altLang="zh-CN" sz="2800" b="1" dirty="0"/>
              </a:p>
              <a:p>
                <a:pPr marL="457200" indent="-457200">
                  <a:lnSpc>
                    <a:spcPct val="150000"/>
                  </a:lnSpc>
                  <a:buFont typeface="Wingdings" panose="05000000000000000000" pitchFamily="2" charset="2"/>
                  <a:buChar char="l"/>
                </a:pPr>
                <a:r>
                  <a:rPr lang="zh-CN" altLang="en-US" sz="2800" b="1" dirty="0"/>
                  <a:t>蒙特卡洛方法：利用交互的</a:t>
                </a:r>
                <a:r>
                  <a:rPr lang="zh-CN" altLang="en-US" sz="2800" b="1" dirty="0">
                    <a:solidFill>
                      <a:srgbClr val="FF0000"/>
                    </a:solidFill>
                  </a:rPr>
                  <a:t>经验</a:t>
                </a:r>
                <a:r>
                  <a:rPr lang="zh-CN" altLang="en-US" sz="2800" b="1" dirty="0"/>
                  <a:t>数据，估计策略下的回报（即价值）</a:t>
                </a:r>
                <a:endParaRPr lang="en-US" altLang="zh-CN" sz="2800" b="1" dirty="0"/>
              </a:p>
              <a:p>
                <a:pPr marL="457200" indent="-457200">
                  <a:buFont typeface="Wingdings" panose="05000000000000000000" pitchFamily="2" charset="2"/>
                  <a:buChar char="p"/>
                </a:pPr>
                <a:endParaRPr lang="en-US" altLang="zh-CN" sz="2800" b="1" dirty="0"/>
              </a:p>
              <a:p>
                <a:pPr marL="457200" indent="-457200">
                  <a:buFont typeface="Wingdings" panose="05000000000000000000" pitchFamily="2" charset="2"/>
                  <a:buChar char="p"/>
                </a:pPr>
                <a:endParaRPr lang="zh-CN" altLang="en-US" sz="2800" b="1" dirty="0"/>
              </a:p>
            </p:txBody>
          </p:sp>
        </mc:Choice>
        <mc:Fallback xmlns="">
          <p:sp>
            <p:nvSpPr>
              <p:cNvPr id="6" name="文本框 5">
                <a:extLst>
                  <a:ext uri="{FF2B5EF4-FFF2-40B4-BE49-F238E27FC236}">
                    <a16:creationId xmlns:a16="http://schemas.microsoft.com/office/drawing/2014/main" id="{AE8735F8-BEDE-1C77-A96A-0929B84A49B6}"/>
                  </a:ext>
                </a:extLst>
              </p:cNvPr>
              <p:cNvSpPr txBox="1">
                <a:spLocks noRot="1" noChangeAspect="1" noMove="1" noResize="1" noEditPoints="1" noAdjustHandles="1" noChangeArrowheads="1" noChangeShapeType="1" noTextEdit="1"/>
              </p:cNvSpPr>
              <p:nvPr/>
            </p:nvSpPr>
            <p:spPr>
              <a:xfrm>
                <a:off x="180749" y="986166"/>
                <a:ext cx="11450812" cy="5821915"/>
              </a:xfrm>
              <a:prstGeom prst="rect">
                <a:avLst/>
              </a:prstGeom>
              <a:blipFill>
                <a:blip r:embed="rId2"/>
                <a:stretch>
                  <a:fillRect l="-958" r="-958"/>
                </a:stretch>
              </a:blipFill>
            </p:spPr>
            <p:txBody>
              <a:bodyPr/>
              <a:lstStyle/>
              <a:p>
                <a:r>
                  <a:rPr lang="zh-CN" altLang="en-US">
                    <a:noFill/>
                  </a:rPr>
                  <a:t> </a:t>
                </a:r>
              </a:p>
            </p:txBody>
          </p:sp>
        </mc:Fallback>
      </mc:AlternateContent>
      <p:grpSp>
        <p:nvGrpSpPr>
          <p:cNvPr id="11" name="组合 10">
            <a:extLst>
              <a:ext uri="{FF2B5EF4-FFF2-40B4-BE49-F238E27FC236}">
                <a16:creationId xmlns:a16="http://schemas.microsoft.com/office/drawing/2014/main" id="{EEE7B14E-942D-4501-A8DB-A32E90326068}"/>
              </a:ext>
            </a:extLst>
          </p:cNvPr>
          <p:cNvGrpSpPr/>
          <p:nvPr/>
        </p:nvGrpSpPr>
        <p:grpSpPr>
          <a:xfrm>
            <a:off x="884903" y="2374491"/>
            <a:ext cx="9715419" cy="2266335"/>
            <a:chOff x="884903" y="2374491"/>
            <a:chExt cx="9715419" cy="2266335"/>
          </a:xfrm>
        </p:grpSpPr>
        <p:cxnSp>
          <p:nvCxnSpPr>
            <p:cNvPr id="3" name="直接连接符 2">
              <a:extLst>
                <a:ext uri="{FF2B5EF4-FFF2-40B4-BE49-F238E27FC236}">
                  <a16:creationId xmlns:a16="http://schemas.microsoft.com/office/drawing/2014/main" id="{2B217EAE-733D-4274-3BDF-0B43D42A0E20}"/>
                </a:ext>
              </a:extLst>
            </p:cNvPr>
            <p:cNvCxnSpPr/>
            <p:nvPr/>
          </p:nvCxnSpPr>
          <p:spPr>
            <a:xfrm>
              <a:off x="884903" y="3077497"/>
              <a:ext cx="83574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A411E6DA-0E39-4AB5-D3A5-408CDB032373}"/>
                </a:ext>
              </a:extLst>
            </p:cNvPr>
            <p:cNvCxnSpPr>
              <a:cxnSpLocks/>
            </p:cNvCxnSpPr>
            <p:nvPr/>
          </p:nvCxnSpPr>
          <p:spPr>
            <a:xfrm>
              <a:off x="4478594" y="2374491"/>
              <a:ext cx="1371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0045CE3-AB6B-723D-2193-3739D7ABF90D}"/>
                </a:ext>
              </a:extLst>
            </p:cNvPr>
            <p:cNvSpPr txBox="1"/>
            <p:nvPr/>
          </p:nvSpPr>
          <p:spPr>
            <a:xfrm>
              <a:off x="3819832" y="3178137"/>
              <a:ext cx="6780490" cy="830997"/>
            </a:xfrm>
            <a:prstGeom prst="rect">
              <a:avLst/>
            </a:prstGeom>
            <a:noFill/>
          </p:spPr>
          <p:txBody>
            <a:bodyPr wrap="square" rtlCol="0">
              <a:spAutoFit/>
            </a:bodyPr>
            <a:lstStyle/>
            <a:p>
              <a:r>
                <a:rPr lang="zh-CN" altLang="en-US" sz="2400" b="1" dirty="0">
                  <a:solidFill>
                    <a:srgbClr val="00B0F0"/>
                  </a:solidFill>
                </a:rPr>
                <a:t>这种借助老的估值来更新新估值，希望更准确的思想。我们称为自举（</a:t>
              </a:r>
              <a:r>
                <a:rPr lang="en-US" altLang="zh-CN" sz="2400" b="1" dirty="0">
                  <a:solidFill>
                    <a:srgbClr val="00B0F0"/>
                  </a:solidFill>
                </a:rPr>
                <a:t>Bootstrapping</a:t>
              </a:r>
              <a:r>
                <a:rPr lang="zh-CN" altLang="en-US" sz="2400" b="1" dirty="0">
                  <a:solidFill>
                    <a:srgbClr val="00B0F0"/>
                  </a:solidFill>
                </a:rPr>
                <a:t>）</a:t>
              </a:r>
            </a:p>
          </p:txBody>
        </p:sp>
        <p:cxnSp>
          <p:nvCxnSpPr>
            <p:cNvPr id="9" name="直接连接符 8">
              <a:extLst>
                <a:ext uri="{FF2B5EF4-FFF2-40B4-BE49-F238E27FC236}">
                  <a16:creationId xmlns:a16="http://schemas.microsoft.com/office/drawing/2014/main" id="{992C3A7A-377B-96A1-B6B6-26F89FA751E2}"/>
                </a:ext>
              </a:extLst>
            </p:cNvPr>
            <p:cNvCxnSpPr>
              <a:cxnSpLocks/>
            </p:cNvCxnSpPr>
            <p:nvPr/>
          </p:nvCxnSpPr>
          <p:spPr>
            <a:xfrm>
              <a:off x="2448232" y="4640826"/>
              <a:ext cx="1371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11B4A07-EF50-B46B-FECE-F23399CEFC9D}"/>
                </a:ext>
              </a:extLst>
            </p:cNvPr>
            <p:cNvCxnSpPr>
              <a:cxnSpLocks/>
            </p:cNvCxnSpPr>
            <p:nvPr/>
          </p:nvCxnSpPr>
          <p:spPr>
            <a:xfrm>
              <a:off x="8087033" y="4586749"/>
              <a:ext cx="13716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50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C71602E-3743-C3D1-2DA7-AD6AE082D9F8}"/>
              </a:ext>
            </a:extLst>
          </p:cNvPr>
          <p:cNvSpPr>
            <a:spLocks noGrp="1"/>
          </p:cNvSpPr>
          <p:nvPr>
            <p:ph type="title"/>
          </p:nvPr>
        </p:nvSpPr>
        <p:spPr>
          <a:xfrm>
            <a:off x="0" y="34588"/>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预测 </a:t>
            </a:r>
            <a:r>
              <a:rPr lang="en-US" altLang="zh-CN" sz="3200" b="1" dirty="0">
                <a:latin typeface="微软雅黑" panose="020B0503020204020204" pitchFamily="34" charset="-122"/>
                <a:ea typeface="微软雅黑" panose="020B0503020204020204" pitchFamily="34" charset="-122"/>
              </a:rPr>
              <a:t>(Monte Carlo Prediction)</a:t>
            </a:r>
            <a:endParaRPr lang="zh-CN" altLang="en-US" sz="3200" b="1"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4E11642A-9F3A-EDA9-F791-CF0D7AEA3BB5}"/>
              </a:ext>
            </a:extLst>
          </p:cNvPr>
          <p:cNvSpPr/>
          <p:nvPr/>
        </p:nvSpPr>
        <p:spPr>
          <a:xfrm>
            <a:off x="4150518" y="1659080"/>
            <a:ext cx="1902960" cy="10156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BDD3CEDD-2BD9-999F-DA9E-CA628440C91E}"/>
              </a:ext>
            </a:extLst>
          </p:cNvPr>
          <p:cNvCxnSpPr>
            <a:cxnSpLocks/>
          </p:cNvCxnSpPr>
          <p:nvPr/>
        </p:nvCxnSpPr>
        <p:spPr>
          <a:xfrm>
            <a:off x="2348932" y="2175429"/>
            <a:ext cx="1801586" cy="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6525A62-840F-5AD9-96A6-467B372268FC}"/>
              </a:ext>
            </a:extLst>
          </p:cNvPr>
          <p:cNvCxnSpPr/>
          <p:nvPr/>
        </p:nvCxnSpPr>
        <p:spPr>
          <a:xfrm>
            <a:off x="6077289" y="2154328"/>
            <a:ext cx="1404257" cy="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26B2DEE-372F-EC1B-4DF8-873EC26B5D3A}"/>
                  </a:ext>
                </a:extLst>
              </p:cNvPr>
              <p:cNvSpPr txBox="1"/>
              <p:nvPr/>
            </p:nvSpPr>
            <p:spPr>
              <a:xfrm>
                <a:off x="4107996" y="1788050"/>
                <a:ext cx="198800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4000" i="1" smtClean="0">
                              <a:solidFill>
                                <a:schemeClr val="tx1"/>
                              </a:solidFill>
                              <a:latin typeface="Cambria Math" panose="02040503050406030204" pitchFamily="18" charset="0"/>
                            </a:rPr>
                          </m:ctrlPr>
                        </m:sSubPr>
                        <m:e>
                          <m:r>
                            <a:rPr lang="en-US" altLang="zh-CN" sz="4000" i="1">
                              <a:solidFill>
                                <a:schemeClr val="tx1"/>
                              </a:solidFill>
                              <a:latin typeface="Cambria Math" panose="02040503050406030204" pitchFamily="18" charset="0"/>
                            </a:rPr>
                            <m:t>𝑣</m:t>
                          </m:r>
                        </m:e>
                        <m:sub>
                          <m:r>
                            <a:rPr lang="zh-CN" altLang="en-US" sz="4000" i="1" smtClean="0">
                              <a:solidFill>
                                <a:srgbClr val="FF0000"/>
                              </a:solidFill>
                              <a:latin typeface="Cambria Math" panose="02040503050406030204" pitchFamily="18" charset="0"/>
                            </a:rPr>
                            <m:t>𝜋</m:t>
                          </m:r>
                        </m:sub>
                      </m:sSub>
                      <m:d>
                        <m:dPr>
                          <m:ctrlPr>
                            <a:rPr lang="en-US" altLang="zh-CN" sz="4000" i="1">
                              <a:solidFill>
                                <a:schemeClr val="tx1"/>
                              </a:solidFill>
                              <a:latin typeface="Cambria Math" panose="02040503050406030204" pitchFamily="18" charset="0"/>
                            </a:rPr>
                          </m:ctrlPr>
                        </m:dPr>
                        <m:e>
                          <m:r>
                            <a:rPr lang="en-US" altLang="zh-CN" sz="4000" i="1" smtClean="0">
                              <a:solidFill>
                                <a:schemeClr val="tx1"/>
                              </a:solidFill>
                              <a:latin typeface="Cambria Math" panose="02040503050406030204" pitchFamily="18" charset="0"/>
                              <a:ea typeface="Cambria Math" panose="02040503050406030204" pitchFamily="18" charset="0"/>
                            </a:rPr>
                            <m:t>∙</m:t>
                          </m:r>
                        </m:e>
                      </m:d>
                    </m:oMath>
                  </m:oMathPara>
                </a14:m>
                <a:endParaRPr lang="zh-CN" altLang="en-US" sz="4000" dirty="0"/>
              </a:p>
            </p:txBody>
          </p:sp>
        </mc:Choice>
        <mc:Fallback xmlns="">
          <p:sp>
            <p:nvSpPr>
              <p:cNvPr id="12" name="文本框 11">
                <a:extLst>
                  <a:ext uri="{FF2B5EF4-FFF2-40B4-BE49-F238E27FC236}">
                    <a16:creationId xmlns:a16="http://schemas.microsoft.com/office/drawing/2014/main" id="{226B2DEE-372F-EC1B-4DF8-873EC26B5D3A}"/>
                  </a:ext>
                </a:extLst>
              </p:cNvPr>
              <p:cNvSpPr txBox="1">
                <a:spLocks noRot="1" noChangeAspect="1" noMove="1" noResize="1" noEditPoints="1" noAdjustHandles="1" noChangeArrowheads="1" noChangeShapeType="1" noTextEdit="1"/>
              </p:cNvSpPr>
              <p:nvPr/>
            </p:nvSpPr>
            <p:spPr>
              <a:xfrm>
                <a:off x="4107996" y="1788050"/>
                <a:ext cx="1988004" cy="7078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7AC6EC7-4457-9F6B-E96B-E746C2EDBE6B}"/>
                  </a:ext>
                </a:extLst>
              </p:cNvPr>
              <p:cNvSpPr txBox="1"/>
              <p:nvPr/>
            </p:nvSpPr>
            <p:spPr>
              <a:xfrm>
                <a:off x="1212736" y="1905302"/>
                <a:ext cx="1596118" cy="523220"/>
              </a:xfrm>
              <a:prstGeom prst="rect">
                <a:avLst/>
              </a:prstGeom>
              <a:noFill/>
            </p:spPr>
            <p:txBody>
              <a:bodyPr wrap="square">
                <a:spAutoFit/>
              </a:bodyPr>
              <a:lstStyle/>
              <a:p>
                <a14:m>
                  <m:oMath xmlns:m="http://schemas.openxmlformats.org/officeDocument/2006/math">
                    <m:r>
                      <a:rPr lang="en-US" altLang="zh-CN" sz="2800" i="1" smtClean="0">
                        <a:solidFill>
                          <a:schemeClr val="accent1"/>
                        </a:solidFill>
                        <a:latin typeface="Cambria Math" panose="02040503050406030204" pitchFamily="18" charset="0"/>
                      </a:rPr>
                      <m:t>𝑠</m:t>
                    </m:r>
                  </m:oMath>
                </a14:m>
                <a:r>
                  <a:rPr lang="en-US" altLang="zh-CN" sz="2800" b="1" dirty="0">
                    <a:solidFill>
                      <a:schemeClr val="accent1"/>
                    </a:solidFill>
                  </a:rPr>
                  <a:t> </a:t>
                </a:r>
                <a14:m>
                  <m:oMath xmlns:m="http://schemas.openxmlformats.org/officeDocument/2006/math">
                    <m:r>
                      <a:rPr lang="en-US" altLang="zh-CN" sz="2800" b="1" i="1" dirty="0">
                        <a:solidFill>
                          <a:schemeClr val="accent1"/>
                        </a:solidFill>
                        <a:latin typeface="Cambria Math" panose="02040503050406030204" pitchFamily="18" charset="0"/>
                        <a:ea typeface="Cambria Math" panose="02040503050406030204" pitchFamily="18" charset="0"/>
                      </a:rPr>
                      <m:t>∈</m:t>
                    </m:r>
                    <m:r>
                      <a:rPr lang="zh-CN" altLang="en-US" sz="2800" b="1" i="1">
                        <a:solidFill>
                          <a:schemeClr val="accent1"/>
                        </a:solidFill>
                        <a:latin typeface="Cambria Math" panose="02040503050406030204" pitchFamily="18" charset="0"/>
                        <a:ea typeface="Cambria Math" panose="02040503050406030204" pitchFamily="18" charset="0"/>
                      </a:rPr>
                      <m:t>𝓢</m:t>
                    </m:r>
                  </m:oMath>
                </a14:m>
                <a:r>
                  <a:rPr lang="en-US" altLang="zh-CN" sz="2800" dirty="0"/>
                  <a:t> </a:t>
                </a:r>
                <a:endParaRPr lang="zh-CN" altLang="en-US" sz="2800" dirty="0"/>
              </a:p>
            </p:txBody>
          </p:sp>
        </mc:Choice>
        <mc:Fallback xmlns="">
          <p:sp>
            <p:nvSpPr>
              <p:cNvPr id="14" name="文本框 13">
                <a:extLst>
                  <a:ext uri="{FF2B5EF4-FFF2-40B4-BE49-F238E27FC236}">
                    <a16:creationId xmlns:a16="http://schemas.microsoft.com/office/drawing/2014/main" id="{C7AC6EC7-4457-9F6B-E96B-E746C2EDBE6B}"/>
                  </a:ext>
                </a:extLst>
              </p:cNvPr>
              <p:cNvSpPr txBox="1">
                <a:spLocks noRot="1" noChangeAspect="1" noMove="1" noResize="1" noEditPoints="1" noAdjustHandles="1" noChangeArrowheads="1" noChangeShapeType="1" noTextEdit="1"/>
              </p:cNvSpPr>
              <p:nvPr/>
            </p:nvSpPr>
            <p:spPr>
              <a:xfrm>
                <a:off x="1212736" y="1905302"/>
                <a:ext cx="159611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2E0EEF3-9B3E-75C0-DF3E-7FCEDAE34CAE}"/>
                  </a:ext>
                </a:extLst>
              </p:cNvPr>
              <p:cNvSpPr txBox="1"/>
              <p:nvPr/>
            </p:nvSpPr>
            <p:spPr>
              <a:xfrm>
                <a:off x="7303976" y="1913819"/>
                <a:ext cx="9184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chemeClr val="accent1"/>
                          </a:solidFill>
                          <a:latin typeface="Cambria Math" panose="02040503050406030204" pitchFamily="18" charset="0"/>
                          <a:ea typeface="Cambria Math" panose="02040503050406030204" pitchFamily="18" charset="0"/>
                        </a:rPr>
                        <m:t>ℝ</m:t>
                      </m:r>
                    </m:oMath>
                  </m:oMathPara>
                </a14:m>
                <a:endParaRPr lang="zh-CN" altLang="en-US" sz="2800" dirty="0">
                  <a:solidFill>
                    <a:schemeClr val="accent1"/>
                  </a:solidFill>
                </a:endParaRPr>
              </a:p>
            </p:txBody>
          </p:sp>
        </mc:Choice>
        <mc:Fallback xmlns="">
          <p:sp>
            <p:nvSpPr>
              <p:cNvPr id="16" name="文本框 15">
                <a:extLst>
                  <a:ext uri="{FF2B5EF4-FFF2-40B4-BE49-F238E27FC236}">
                    <a16:creationId xmlns:a16="http://schemas.microsoft.com/office/drawing/2014/main" id="{82E0EEF3-9B3E-75C0-DF3E-7FCEDAE34CAE}"/>
                  </a:ext>
                </a:extLst>
              </p:cNvPr>
              <p:cNvSpPr txBox="1">
                <a:spLocks noRot="1" noChangeAspect="1" noMove="1" noResize="1" noEditPoints="1" noAdjustHandles="1" noChangeArrowheads="1" noChangeShapeType="1" noTextEdit="1"/>
              </p:cNvSpPr>
              <p:nvPr/>
            </p:nvSpPr>
            <p:spPr>
              <a:xfrm>
                <a:off x="7303976" y="1913819"/>
                <a:ext cx="91848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0CDBD85-B490-A865-2D7A-A00C305423B1}"/>
                  </a:ext>
                </a:extLst>
              </p:cNvPr>
              <p:cNvSpPr txBox="1"/>
              <p:nvPr/>
            </p:nvSpPr>
            <p:spPr>
              <a:xfrm>
                <a:off x="199684" y="2757114"/>
                <a:ext cx="11923490" cy="3539430"/>
              </a:xfrm>
              <a:prstGeom prst="rect">
                <a:avLst/>
              </a:prstGeom>
              <a:noFill/>
            </p:spPr>
            <p:txBody>
              <a:bodyPr wrap="square" rtlCol="0">
                <a:spAutoFit/>
              </a:bodyPr>
              <a:lstStyle/>
              <a:p>
                <a:pPr marL="457200" indent="-457200">
                  <a:buFont typeface="Wingdings" panose="05000000000000000000" pitchFamily="2" charset="2"/>
                  <a:buChar char="p"/>
                </a:pPr>
                <a:r>
                  <a:rPr lang="zh-CN" altLang="en-US" sz="2800" b="1" dirty="0">
                    <a:solidFill>
                      <a:schemeClr val="tx1"/>
                    </a:solidFill>
                  </a:rPr>
                  <a:t>观测数据获取：</a:t>
                </a:r>
                <a:r>
                  <a:rPr lang="zh-CN" altLang="en-US" sz="2800" dirty="0">
                    <a:solidFill>
                      <a:schemeClr val="tx1"/>
                    </a:solidFill>
                  </a:rPr>
                  <a:t>智能体和环境交互得到的多个轨迹（</a:t>
                </a:r>
                <a:r>
                  <a:rPr lang="en-US" altLang="zh-CN" sz="2800" dirty="0">
                    <a:solidFill>
                      <a:schemeClr val="tx1"/>
                    </a:solidFill>
                  </a:rPr>
                  <a:t>episode)</a:t>
                </a:r>
              </a:p>
              <a:p>
                <a:pPr marL="457200" indent="-457200">
                  <a:buFont typeface="Wingdings" panose="05000000000000000000" pitchFamily="2" charset="2"/>
                  <a:buChar char="l"/>
                </a:pPr>
                <a:r>
                  <a:rPr lang="zh-CN" altLang="en-US" sz="2800" dirty="0">
                    <a:solidFill>
                      <a:schemeClr val="tx1"/>
                    </a:solidFill>
                  </a:rPr>
                  <a:t>每个</a:t>
                </a:r>
                <a:r>
                  <a:rPr lang="en-US" altLang="zh-CN" sz="2800" dirty="0">
                    <a:solidFill>
                      <a:schemeClr val="tx1"/>
                    </a:solidFill>
                  </a:rPr>
                  <a:t> episode</a:t>
                </a:r>
                <a:r>
                  <a:rPr lang="zh-CN" altLang="en-US" sz="2800" dirty="0">
                    <a:solidFill>
                      <a:schemeClr val="tx1"/>
                    </a:solidFill>
                  </a:rPr>
                  <a:t>中出现了状态</a:t>
                </a:r>
                <a14:m>
                  <m:oMath xmlns:m="http://schemas.openxmlformats.org/officeDocument/2006/math">
                    <m:r>
                      <a:rPr lang="en-US" altLang="zh-CN" sz="2800" b="0" i="1" smtClean="0">
                        <a:solidFill>
                          <a:schemeClr val="tx1"/>
                        </a:solidFill>
                        <a:latin typeface="Cambria Math" panose="02040503050406030204" pitchFamily="18" charset="0"/>
                      </a:rPr>
                      <m:t>𝑠</m:t>
                    </m:r>
                  </m:oMath>
                </a14:m>
                <a:r>
                  <a:rPr lang="zh-CN" altLang="en-US" sz="2800" dirty="0">
                    <a:solidFill>
                      <a:schemeClr val="tx1"/>
                    </a:solidFill>
                  </a:rPr>
                  <a:t>， 称对状态</a:t>
                </a:r>
                <a14:m>
                  <m:oMath xmlns:m="http://schemas.openxmlformats.org/officeDocument/2006/math">
                    <m:r>
                      <a:rPr lang="en-US" altLang="zh-CN" sz="2800" b="0" i="1">
                        <a:solidFill>
                          <a:schemeClr val="tx1"/>
                        </a:solidFill>
                        <a:latin typeface="Cambria Math" panose="02040503050406030204" pitchFamily="18" charset="0"/>
                      </a:rPr>
                      <m:t>𝑠</m:t>
                    </m:r>
                  </m:oMath>
                </a14:m>
                <a:r>
                  <a:rPr lang="zh-CN" altLang="en-US" sz="2800" dirty="0">
                    <a:solidFill>
                      <a:schemeClr val="tx1"/>
                    </a:solidFill>
                  </a:rPr>
                  <a:t>访问（</a:t>
                </a:r>
                <a:r>
                  <a:rPr lang="en-US" altLang="zh-CN" sz="2800" dirty="0">
                    <a:solidFill>
                      <a:schemeClr val="tx1"/>
                    </a:solidFill>
                  </a:rPr>
                  <a:t>visit</a:t>
                </a:r>
                <a:r>
                  <a:rPr lang="zh-CN" altLang="en-US" sz="2800" dirty="0">
                    <a:solidFill>
                      <a:schemeClr val="tx1"/>
                    </a:solidFill>
                  </a:rPr>
                  <a:t>）了一次。状态</a:t>
                </a:r>
                <a14:m>
                  <m:oMath xmlns:m="http://schemas.openxmlformats.org/officeDocument/2006/math">
                    <m:r>
                      <a:rPr lang="en-US" altLang="zh-CN" sz="2800" b="0" i="1" smtClean="0">
                        <a:solidFill>
                          <a:schemeClr val="tx1"/>
                        </a:solidFill>
                        <a:latin typeface="Cambria Math" panose="02040503050406030204" pitchFamily="18" charset="0"/>
                      </a:rPr>
                      <m:t>𝑠</m:t>
                    </m:r>
                  </m:oMath>
                </a14:m>
                <a:r>
                  <a:rPr lang="zh-CN" altLang="en-US" sz="2800" dirty="0">
                    <a:solidFill>
                      <a:schemeClr val="tx1"/>
                    </a:solidFill>
                  </a:rPr>
                  <a:t>可以在</a:t>
                </a:r>
                <a:r>
                  <a:rPr lang="zh-CN" altLang="en-US" sz="2800" dirty="0"/>
                  <a:t>同</a:t>
                </a:r>
                <a:r>
                  <a:rPr lang="zh-CN" altLang="en-US" sz="2800" dirty="0">
                    <a:solidFill>
                      <a:schemeClr val="tx1"/>
                    </a:solidFill>
                  </a:rPr>
                  <a:t>一个</a:t>
                </a:r>
                <a:r>
                  <a:rPr lang="en-US" altLang="zh-CN" sz="2800" dirty="0">
                    <a:solidFill>
                      <a:schemeClr val="tx1"/>
                    </a:solidFill>
                  </a:rPr>
                  <a:t>episode</a:t>
                </a:r>
                <a:r>
                  <a:rPr lang="zh-CN" altLang="en-US" sz="2800" dirty="0">
                    <a:solidFill>
                      <a:schemeClr val="tx1"/>
                    </a:solidFill>
                  </a:rPr>
                  <a:t>被访问多次。</a:t>
                </a:r>
                <a:endParaRPr lang="en-US" altLang="zh-CN" sz="2800" dirty="0">
                  <a:solidFill>
                    <a:schemeClr val="tx1"/>
                  </a:solidFill>
                </a:endParaRPr>
              </a:p>
              <a:p>
                <a:pPr marL="457200" indent="-457200">
                  <a:buFont typeface="Wingdings" panose="05000000000000000000" pitchFamily="2" charset="2"/>
                  <a:buChar char="p"/>
                </a:pPr>
                <a:r>
                  <a:rPr lang="zh-CN" altLang="en-US" sz="2800" b="1" dirty="0">
                    <a:solidFill>
                      <a:srgbClr val="FF0000"/>
                    </a:solidFill>
                  </a:rPr>
                  <a:t>两类估算方法 </a:t>
                </a:r>
                <a:endParaRPr lang="en-US" altLang="zh-CN" sz="2800" b="1" dirty="0">
                  <a:solidFill>
                    <a:srgbClr val="FF0000"/>
                  </a:solidFill>
                </a:endParaRPr>
              </a:p>
              <a:p>
                <a:pPr marL="457200" indent="-457200">
                  <a:buFont typeface="Wingdings" panose="05000000000000000000" pitchFamily="2" charset="2"/>
                  <a:buChar char="l"/>
                </a:pPr>
                <a:r>
                  <a:rPr lang="en-US" altLang="zh-CN" sz="2800" b="1" dirty="0">
                    <a:solidFill>
                      <a:schemeClr val="tx1"/>
                    </a:solidFill>
                  </a:rPr>
                  <a:t>first-visit MC </a:t>
                </a:r>
                <a:r>
                  <a:rPr lang="zh-CN" altLang="en-US" sz="2800" b="1" dirty="0">
                    <a:solidFill>
                      <a:schemeClr val="tx1"/>
                    </a:solidFill>
                  </a:rPr>
                  <a:t>方法： </a:t>
                </a:r>
                <a:r>
                  <a:rPr lang="zh-CN" altLang="en-US" sz="2800" dirty="0">
                    <a:solidFill>
                      <a:schemeClr val="tx1"/>
                    </a:solidFill>
                  </a:rPr>
                  <a:t>在估计回报时，只考虑状态</a:t>
                </a:r>
                <a14:m>
                  <m:oMath xmlns:m="http://schemas.openxmlformats.org/officeDocument/2006/math">
                    <m:r>
                      <a:rPr lang="en-US" altLang="zh-CN" sz="2800" b="0" i="1" smtClean="0">
                        <a:solidFill>
                          <a:schemeClr val="tx1"/>
                        </a:solidFill>
                        <a:latin typeface="Cambria Math" panose="02040503050406030204" pitchFamily="18" charset="0"/>
                      </a:rPr>
                      <m:t>𝑠</m:t>
                    </m:r>
                  </m:oMath>
                </a14:m>
                <a:r>
                  <a:rPr lang="zh-CN" altLang="en-US" sz="2800" dirty="0">
                    <a:solidFill>
                      <a:schemeClr val="tx1"/>
                    </a:solidFill>
                  </a:rPr>
                  <a:t>首次被访问的回报。</a:t>
                </a:r>
                <a:endParaRPr lang="en-US" altLang="zh-CN" sz="2800" dirty="0">
                  <a:solidFill>
                    <a:schemeClr val="tx1"/>
                  </a:solidFill>
                </a:endParaRPr>
              </a:p>
              <a:p>
                <a:pPr marL="457200" indent="-457200">
                  <a:buFont typeface="Wingdings" panose="05000000000000000000" pitchFamily="2" charset="2"/>
                  <a:buChar char="l"/>
                </a:pPr>
                <a:r>
                  <a:rPr lang="en-US" altLang="zh-CN" sz="2800" b="1" dirty="0">
                    <a:solidFill>
                      <a:schemeClr val="tx1"/>
                    </a:solidFill>
                  </a:rPr>
                  <a:t>every-visit MC </a:t>
                </a:r>
                <a:r>
                  <a:rPr lang="zh-CN" altLang="en-US" sz="2800" b="1" dirty="0">
                    <a:solidFill>
                      <a:schemeClr val="tx1"/>
                    </a:solidFill>
                  </a:rPr>
                  <a:t>方法：</a:t>
                </a:r>
                <a:r>
                  <a:rPr lang="zh-CN" altLang="en-US" sz="2800" dirty="0">
                    <a:solidFill>
                      <a:schemeClr val="tx1"/>
                    </a:solidFill>
                  </a:rPr>
                  <a:t>对状态</a:t>
                </a:r>
                <a14:m>
                  <m:oMath xmlns:m="http://schemas.openxmlformats.org/officeDocument/2006/math">
                    <m:r>
                      <a:rPr lang="en-US" altLang="zh-CN" sz="2800" b="0" i="1" smtClean="0">
                        <a:solidFill>
                          <a:schemeClr val="tx1"/>
                        </a:solidFill>
                        <a:latin typeface="Cambria Math" panose="02040503050406030204" pitchFamily="18" charset="0"/>
                      </a:rPr>
                      <m:t>𝑠</m:t>
                    </m:r>
                  </m:oMath>
                </a14:m>
                <a:r>
                  <a:rPr lang="zh-CN" altLang="en-US" sz="2800" dirty="0">
                    <a:solidFill>
                      <a:srgbClr val="FF0000"/>
                    </a:solidFill>
                  </a:rPr>
                  <a:t>所有</a:t>
                </a:r>
                <a:r>
                  <a:rPr lang="en-US" altLang="zh-CN" sz="2800" dirty="0">
                    <a:solidFill>
                      <a:srgbClr val="FF0000"/>
                    </a:solidFill>
                  </a:rPr>
                  <a:t>visit </a:t>
                </a:r>
                <a:r>
                  <a:rPr lang="zh-CN" altLang="en-US" sz="2800" dirty="0">
                    <a:solidFill>
                      <a:srgbClr val="FF0000"/>
                    </a:solidFill>
                  </a:rPr>
                  <a:t>均估算回报</a:t>
                </a:r>
                <a:r>
                  <a:rPr lang="zh-CN" altLang="en-US" sz="2800" dirty="0">
                    <a:solidFill>
                      <a:schemeClr val="tx1"/>
                    </a:solidFill>
                  </a:rPr>
                  <a:t>，然后</a:t>
                </a:r>
                <a:r>
                  <a:rPr lang="zh-CN" altLang="en-US" sz="2800" dirty="0">
                    <a:solidFill>
                      <a:srgbClr val="FF0000"/>
                    </a:solidFill>
                  </a:rPr>
                  <a:t>平均</a:t>
                </a:r>
                <a:r>
                  <a:rPr lang="zh-CN" altLang="en-US" sz="2800" dirty="0">
                    <a:solidFill>
                      <a:schemeClr val="tx1"/>
                    </a:solidFill>
                  </a:rPr>
                  <a:t>。</a:t>
                </a:r>
                <a:endParaRPr lang="en-US" altLang="zh-CN" sz="2800" dirty="0">
                  <a:solidFill>
                    <a:schemeClr val="tx1"/>
                  </a:solidFill>
                </a:endParaRPr>
              </a:p>
              <a:p>
                <a:pPr marL="457200" indent="-457200">
                  <a:buFont typeface="Wingdings" panose="05000000000000000000" pitchFamily="2" charset="2"/>
                  <a:buChar char="p"/>
                </a:pPr>
                <a:r>
                  <a:rPr lang="zh-CN" altLang="en-US" sz="2800" dirty="0">
                    <a:solidFill>
                      <a:schemeClr val="tx1"/>
                    </a:solidFill>
                  </a:rPr>
                  <a:t>基于</a:t>
                </a:r>
                <a:r>
                  <a:rPr lang="zh-CN" altLang="en-US" sz="2800" dirty="0">
                    <a:solidFill>
                      <a:srgbClr val="FF0000"/>
                    </a:solidFill>
                  </a:rPr>
                  <a:t>大数定理</a:t>
                </a:r>
                <a:r>
                  <a:rPr lang="zh-CN" altLang="en-US" sz="2800" dirty="0">
                    <a:solidFill>
                      <a:schemeClr val="tx1"/>
                    </a:solidFill>
                  </a:rPr>
                  <a:t>，</a:t>
                </a:r>
                <a:r>
                  <a:rPr lang="en-US" altLang="zh-CN" sz="2800" b="1" dirty="0">
                    <a:solidFill>
                      <a:schemeClr val="tx1"/>
                    </a:solidFill>
                  </a:rPr>
                  <a:t>first-visit</a:t>
                </a:r>
                <a:r>
                  <a:rPr lang="zh-CN" altLang="en-US" sz="2800" dirty="0">
                    <a:solidFill>
                      <a:schemeClr val="tx1"/>
                    </a:solidFill>
                  </a:rPr>
                  <a:t>和</a:t>
                </a:r>
                <a:r>
                  <a:rPr lang="en-US" altLang="zh-CN" sz="2800" b="1" dirty="0">
                    <a:solidFill>
                      <a:schemeClr val="tx1"/>
                    </a:solidFill>
                  </a:rPr>
                  <a:t>every-visit</a:t>
                </a:r>
                <a:r>
                  <a:rPr lang="en-US" altLang="zh-CN" sz="2800" dirty="0">
                    <a:solidFill>
                      <a:schemeClr val="tx1"/>
                    </a:solidFill>
                  </a:rPr>
                  <a:t> MC</a:t>
                </a:r>
                <a:r>
                  <a:rPr lang="zh-CN" altLang="en-US" sz="2800" dirty="0">
                    <a:solidFill>
                      <a:schemeClr val="tx1"/>
                    </a:solidFill>
                  </a:rPr>
                  <a:t>随着状态</a:t>
                </a:r>
                <a:r>
                  <a:rPr lang="en-US" altLang="zh-CN" sz="2800" dirty="0">
                    <a:solidFill>
                      <a:schemeClr val="tx1"/>
                    </a:solidFill>
                  </a:rPr>
                  <a:t>s</a:t>
                </a:r>
                <a:r>
                  <a:rPr lang="zh-CN" altLang="en-US" sz="2800" dirty="0">
                    <a:solidFill>
                      <a:schemeClr val="tx1"/>
                    </a:solidFill>
                  </a:rPr>
                  <a:t>访问次数趋于无穷，则估值将逼近真实</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a:solidFill>
                              <a:schemeClr val="tx1"/>
                            </a:solidFill>
                            <a:latin typeface="Cambria Math" panose="02040503050406030204" pitchFamily="18" charset="0"/>
                          </a:rPr>
                          <m:t>𝑣</m:t>
                        </m:r>
                      </m:e>
                      <m:sub>
                        <m:r>
                          <a:rPr lang="zh-CN" altLang="en-US" sz="2800" b="0" i="1">
                            <a:solidFill>
                              <a:schemeClr val="tx1"/>
                            </a:solidFill>
                            <a:latin typeface="Cambria Math" panose="02040503050406030204" pitchFamily="18" charset="0"/>
                          </a:rPr>
                          <m:t>𝜋</m:t>
                        </m:r>
                      </m:sub>
                    </m:sSub>
                    <m:d>
                      <m:dPr>
                        <m:ctrlPr>
                          <a:rPr lang="en-US" altLang="zh-CN" sz="2800" i="1">
                            <a:solidFill>
                              <a:schemeClr val="tx1"/>
                            </a:solidFill>
                            <a:latin typeface="Cambria Math" panose="02040503050406030204" pitchFamily="18" charset="0"/>
                          </a:rPr>
                        </m:ctrlPr>
                      </m:dPr>
                      <m:e>
                        <m:r>
                          <a:rPr lang="en-US" altLang="zh-CN" sz="2800" b="0" i="1">
                            <a:solidFill>
                              <a:schemeClr val="tx1"/>
                            </a:solidFill>
                            <a:latin typeface="Cambria Math" panose="02040503050406030204" pitchFamily="18" charset="0"/>
                          </a:rPr>
                          <m:t>𝑠</m:t>
                        </m:r>
                      </m:e>
                    </m:d>
                  </m:oMath>
                </a14:m>
                <a:endParaRPr lang="en-US" altLang="zh-CN" sz="2800" dirty="0">
                  <a:solidFill>
                    <a:schemeClr val="tx1"/>
                  </a:solidFill>
                </a:endParaRPr>
              </a:p>
            </p:txBody>
          </p:sp>
        </mc:Choice>
        <mc:Fallback xmlns="">
          <p:sp>
            <p:nvSpPr>
              <p:cNvPr id="25" name="文本框 24">
                <a:extLst>
                  <a:ext uri="{FF2B5EF4-FFF2-40B4-BE49-F238E27FC236}">
                    <a16:creationId xmlns:a16="http://schemas.microsoft.com/office/drawing/2014/main" id="{30CDBD85-B490-A865-2D7A-A00C305423B1}"/>
                  </a:ext>
                </a:extLst>
              </p:cNvPr>
              <p:cNvSpPr txBox="1">
                <a:spLocks noRot="1" noChangeAspect="1" noMove="1" noResize="1" noEditPoints="1" noAdjustHandles="1" noChangeArrowheads="1" noChangeShapeType="1" noTextEdit="1"/>
              </p:cNvSpPr>
              <p:nvPr/>
            </p:nvSpPr>
            <p:spPr>
              <a:xfrm>
                <a:off x="199684" y="2757114"/>
                <a:ext cx="11923490" cy="3539430"/>
              </a:xfrm>
              <a:prstGeom prst="rect">
                <a:avLst/>
              </a:prstGeom>
              <a:blipFill>
                <a:blip r:embed="rId5"/>
                <a:stretch>
                  <a:fillRect l="-920" t="-1893" r="-1994" b="-3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B03DA55-A496-07D3-A72A-4BB3DC04F19B}"/>
                  </a:ext>
                </a:extLst>
              </p:cNvPr>
              <p:cNvSpPr txBox="1"/>
              <p:nvPr/>
            </p:nvSpPr>
            <p:spPr>
              <a:xfrm>
                <a:off x="127819" y="1003652"/>
                <a:ext cx="12064181" cy="523220"/>
              </a:xfrm>
              <a:prstGeom prst="rect">
                <a:avLst/>
              </a:prstGeom>
              <a:noFill/>
            </p:spPr>
            <p:txBody>
              <a:bodyPr wrap="square">
                <a:spAutoFit/>
              </a:bodyPr>
              <a:lstStyle/>
              <a:p>
                <a:pPr marL="457200" indent="-457200">
                  <a:buFont typeface="Wingdings" panose="05000000000000000000" pitchFamily="2" charset="2"/>
                  <a:buChar char="p"/>
                </a:pPr>
                <a:r>
                  <a:rPr lang="en-US" altLang="zh-CN" sz="2800" b="1" dirty="0">
                    <a:solidFill>
                      <a:srgbClr val="FF0000"/>
                    </a:solidFill>
                  </a:rPr>
                  <a:t>MC</a:t>
                </a:r>
                <a:r>
                  <a:rPr lang="zh-CN" altLang="en-US" sz="2800" b="1" dirty="0">
                    <a:solidFill>
                      <a:srgbClr val="FF0000"/>
                    </a:solidFill>
                  </a:rPr>
                  <a:t>预测问题</a:t>
                </a:r>
                <a:r>
                  <a:rPr lang="zh-CN" altLang="en-US" sz="2800" b="1" dirty="0"/>
                  <a:t>：</a:t>
                </a:r>
                <a:r>
                  <a:rPr lang="zh-CN" altLang="en-US" sz="2800" dirty="0"/>
                  <a:t>未知环境，</a:t>
                </a:r>
                <a:r>
                  <a:rPr lang="zh-CN" altLang="en-US" sz="2800" dirty="0">
                    <a:solidFill>
                      <a:srgbClr val="FF0000"/>
                    </a:solidFill>
                  </a:rPr>
                  <a:t>估算</a:t>
                </a:r>
                <a:r>
                  <a:rPr lang="zh-CN" altLang="en-US" sz="2800" dirty="0"/>
                  <a:t>智能体遵循策略</a:t>
                </a:r>
                <a14:m>
                  <m:oMath xmlns:m="http://schemas.openxmlformats.org/officeDocument/2006/math">
                    <m:r>
                      <m:rPr>
                        <m:sty m:val="p"/>
                      </m:rPr>
                      <a:rPr lang="zh-CN" altLang="en-US" sz="2800" b="0" i="1" smtClean="0">
                        <a:solidFill>
                          <a:srgbClr val="FF0000"/>
                        </a:solidFill>
                        <a:latin typeface="Cambria Math" panose="02040503050406030204" pitchFamily="18" charset="0"/>
                      </a:rPr>
                      <m:t>π</m:t>
                    </m:r>
                  </m:oMath>
                </a14:m>
                <a:r>
                  <a:rPr lang="zh-CN" altLang="en-US" sz="2800" dirty="0"/>
                  <a:t>的状态价值函数</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m:rPr>
                            <m:sty m:val="p"/>
                          </m:rPr>
                          <a:rPr lang="en-US" altLang="zh-CN" sz="2800" b="0" i="1">
                            <a:solidFill>
                              <a:srgbClr val="FF0000"/>
                            </a:solidFill>
                            <a:latin typeface="Cambria Math" panose="02040503050406030204" pitchFamily="18" charset="0"/>
                          </a:rPr>
                          <m:t>v</m:t>
                        </m:r>
                      </m:e>
                      <m:sub>
                        <m:r>
                          <m:rPr>
                            <m:sty m:val="p"/>
                          </m:rPr>
                          <a:rPr lang="zh-CN" altLang="en-US" sz="2800" b="0" i="1">
                            <a:solidFill>
                              <a:srgbClr val="FF0000"/>
                            </a:solidFill>
                            <a:latin typeface="Cambria Math" panose="02040503050406030204" pitchFamily="18" charset="0"/>
                          </a:rPr>
                          <m:t>π</m:t>
                        </m:r>
                      </m:sub>
                    </m:sSub>
                    <m:d>
                      <m:dPr>
                        <m:ctrlPr>
                          <a:rPr lang="en-US" altLang="zh-CN" sz="2800" i="1">
                            <a:solidFill>
                              <a:srgbClr val="FF0000"/>
                            </a:solidFill>
                            <a:latin typeface="Cambria Math" panose="02040503050406030204" pitchFamily="18" charset="0"/>
                          </a:rPr>
                        </m:ctrlPr>
                      </m:dPr>
                      <m:e>
                        <m:r>
                          <m:rPr>
                            <m:sty m:val="p"/>
                          </m:rPr>
                          <a:rPr lang="en-US" altLang="zh-CN" sz="2800" b="0" i="1">
                            <a:solidFill>
                              <a:srgbClr val="FF0000"/>
                            </a:solidFill>
                            <a:latin typeface="Cambria Math" panose="02040503050406030204" pitchFamily="18" charset="0"/>
                          </a:rPr>
                          <m:t>s</m:t>
                        </m:r>
                      </m:e>
                    </m:d>
                    <m:r>
                      <a:rPr lang="en-US" altLang="zh-CN" sz="2800" b="0">
                        <a:solidFill>
                          <a:srgbClr val="FF0000"/>
                        </a:solidFill>
                        <a:latin typeface="Cambria Math" panose="02040503050406030204" pitchFamily="18" charset="0"/>
                      </a:rPr>
                      <m:t> </m:t>
                    </m:r>
                  </m:oMath>
                </a14:m>
                <a:endParaRPr lang="zh-CN" altLang="en-US" sz="2800" dirty="0"/>
              </a:p>
            </p:txBody>
          </p:sp>
        </mc:Choice>
        <mc:Fallback xmlns="">
          <p:sp>
            <p:nvSpPr>
              <p:cNvPr id="3" name="文本框 2">
                <a:extLst>
                  <a:ext uri="{FF2B5EF4-FFF2-40B4-BE49-F238E27FC236}">
                    <a16:creationId xmlns:a16="http://schemas.microsoft.com/office/drawing/2014/main" id="{AB03DA55-A496-07D3-A72A-4BB3DC04F19B}"/>
                  </a:ext>
                </a:extLst>
              </p:cNvPr>
              <p:cNvSpPr txBox="1">
                <a:spLocks noRot="1" noChangeAspect="1" noMove="1" noResize="1" noEditPoints="1" noAdjustHandles="1" noChangeArrowheads="1" noChangeShapeType="1" noTextEdit="1"/>
              </p:cNvSpPr>
              <p:nvPr/>
            </p:nvSpPr>
            <p:spPr>
              <a:xfrm>
                <a:off x="127819" y="1003652"/>
                <a:ext cx="12064181" cy="523220"/>
              </a:xfrm>
              <a:prstGeom prst="rect">
                <a:avLst/>
              </a:prstGeom>
              <a:blipFill>
                <a:blip r:embed="rId6"/>
                <a:stretch>
                  <a:fillRect l="-910" t="-12941" b="-3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554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FC8371-7AA3-0F61-2EB3-EEEDE6EE14F8}"/>
              </a:ext>
            </a:extLst>
          </p:cNvPr>
          <p:cNvPicPr>
            <a:picLocks noChangeAspect="1"/>
          </p:cNvPicPr>
          <p:nvPr/>
        </p:nvPicPr>
        <p:blipFill>
          <a:blip r:embed="rId2"/>
          <a:stretch>
            <a:fillRect/>
          </a:stretch>
        </p:blipFill>
        <p:spPr>
          <a:xfrm>
            <a:off x="98322" y="855321"/>
            <a:ext cx="11462772" cy="5147358"/>
          </a:xfrm>
          <a:prstGeom prst="rect">
            <a:avLst/>
          </a:prstGeom>
        </p:spPr>
      </p:pic>
      <p:grpSp>
        <p:nvGrpSpPr>
          <p:cNvPr id="4" name="组合 3">
            <a:extLst>
              <a:ext uri="{FF2B5EF4-FFF2-40B4-BE49-F238E27FC236}">
                <a16:creationId xmlns:a16="http://schemas.microsoft.com/office/drawing/2014/main" id="{F55F2959-0285-7B91-038A-39B3DEDD4297}"/>
              </a:ext>
            </a:extLst>
          </p:cNvPr>
          <p:cNvGrpSpPr/>
          <p:nvPr/>
        </p:nvGrpSpPr>
        <p:grpSpPr>
          <a:xfrm>
            <a:off x="522584" y="1586584"/>
            <a:ext cx="6291171" cy="422788"/>
            <a:chOff x="424262" y="731263"/>
            <a:chExt cx="6291171" cy="422788"/>
          </a:xfrm>
        </p:grpSpPr>
        <p:sp>
          <p:nvSpPr>
            <p:cNvPr id="2" name="矩形: 圆角 1">
              <a:extLst>
                <a:ext uri="{FF2B5EF4-FFF2-40B4-BE49-F238E27FC236}">
                  <a16:creationId xmlns:a16="http://schemas.microsoft.com/office/drawing/2014/main" id="{92CF69C7-A7CB-5CF4-D64D-59A0708B5086}"/>
                </a:ext>
              </a:extLst>
            </p:cNvPr>
            <p:cNvSpPr/>
            <p:nvPr/>
          </p:nvSpPr>
          <p:spPr>
            <a:xfrm>
              <a:off x="424262" y="731263"/>
              <a:ext cx="4639351" cy="422788"/>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DCC91FA-5FDA-9822-9088-235FF4E2EE6B}"/>
                </a:ext>
              </a:extLst>
            </p:cNvPr>
            <p:cNvSpPr txBox="1"/>
            <p:nvPr/>
          </p:nvSpPr>
          <p:spPr>
            <a:xfrm>
              <a:off x="5279922" y="731361"/>
              <a:ext cx="1435511" cy="369332"/>
            </a:xfrm>
            <a:prstGeom prst="rect">
              <a:avLst/>
            </a:prstGeom>
            <a:noFill/>
          </p:spPr>
          <p:txBody>
            <a:bodyPr wrap="square" rtlCol="0">
              <a:spAutoFit/>
            </a:bodyPr>
            <a:lstStyle/>
            <a:p>
              <a:r>
                <a:rPr lang="zh-CN" altLang="en-US" b="1" dirty="0">
                  <a:solidFill>
                    <a:schemeClr val="accent1"/>
                  </a:solidFill>
                </a:rPr>
                <a:t>待评估策略</a:t>
              </a:r>
            </a:p>
          </p:txBody>
        </p:sp>
      </p:grpSp>
      <p:grpSp>
        <p:nvGrpSpPr>
          <p:cNvPr id="9" name="组合 8">
            <a:extLst>
              <a:ext uri="{FF2B5EF4-FFF2-40B4-BE49-F238E27FC236}">
                <a16:creationId xmlns:a16="http://schemas.microsoft.com/office/drawing/2014/main" id="{16F5383F-3DB2-9344-22C9-9C6D798A45F2}"/>
              </a:ext>
            </a:extLst>
          </p:cNvPr>
          <p:cNvGrpSpPr/>
          <p:nvPr/>
        </p:nvGrpSpPr>
        <p:grpSpPr>
          <a:xfrm>
            <a:off x="924970" y="2352818"/>
            <a:ext cx="8665660" cy="654018"/>
            <a:chOff x="188288" y="727587"/>
            <a:chExt cx="9208229" cy="422788"/>
          </a:xfrm>
        </p:grpSpPr>
        <p:sp>
          <p:nvSpPr>
            <p:cNvPr id="10" name="矩形: 圆角 9">
              <a:extLst>
                <a:ext uri="{FF2B5EF4-FFF2-40B4-BE49-F238E27FC236}">
                  <a16:creationId xmlns:a16="http://schemas.microsoft.com/office/drawing/2014/main" id="{4928796A-9F6C-6775-7CCF-918B13BA6EC9}"/>
                </a:ext>
              </a:extLst>
            </p:cNvPr>
            <p:cNvSpPr/>
            <p:nvPr/>
          </p:nvSpPr>
          <p:spPr>
            <a:xfrm>
              <a:off x="188288" y="727587"/>
              <a:ext cx="5693592" cy="422788"/>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5512EC4B-4C50-04CA-0E1C-7442FA0789EF}"/>
                </a:ext>
              </a:extLst>
            </p:cNvPr>
            <p:cNvSpPr txBox="1"/>
            <p:nvPr/>
          </p:nvSpPr>
          <p:spPr>
            <a:xfrm>
              <a:off x="6016880" y="818473"/>
              <a:ext cx="3379637" cy="238754"/>
            </a:xfrm>
            <a:prstGeom prst="rect">
              <a:avLst/>
            </a:prstGeom>
            <a:noFill/>
          </p:spPr>
          <p:txBody>
            <a:bodyPr wrap="square" rtlCol="0">
              <a:spAutoFit/>
            </a:bodyPr>
            <a:lstStyle/>
            <a:p>
              <a:r>
                <a:rPr lang="zh-CN" altLang="en-US" b="1" dirty="0">
                  <a:solidFill>
                    <a:schemeClr val="accent1"/>
                  </a:solidFill>
                </a:rPr>
                <a:t>初始化价值函数和近似函数</a:t>
              </a:r>
            </a:p>
          </p:txBody>
        </p:sp>
      </p:grpSp>
      <p:sp>
        <p:nvSpPr>
          <p:cNvPr id="14" name="标题 1">
            <a:extLst>
              <a:ext uri="{FF2B5EF4-FFF2-40B4-BE49-F238E27FC236}">
                <a16:creationId xmlns:a16="http://schemas.microsoft.com/office/drawing/2014/main" id="{E2E3BDF1-588A-0F0A-A83C-4A72407817C4}"/>
              </a:ext>
            </a:extLst>
          </p:cNvPr>
          <p:cNvSpPr>
            <a:spLocks noGrp="1"/>
          </p:cNvSpPr>
          <p:nvPr>
            <p:ph type="title"/>
          </p:nvPr>
        </p:nvSpPr>
        <p:spPr>
          <a:xfrm>
            <a:off x="0" y="39591"/>
            <a:ext cx="10515600" cy="471860"/>
          </a:xfrm>
        </p:spPr>
        <p:txBody>
          <a:bodyPr>
            <a:normAutofit fontScale="90000"/>
          </a:bodyPr>
          <a:lstStyle/>
          <a:p>
            <a:r>
              <a:rPr lang="en-US" altLang="zh-CN" sz="3200" b="1" dirty="0">
                <a:latin typeface="微软雅黑" panose="020B0503020204020204" pitchFamily="34" charset="-122"/>
                <a:ea typeface="微软雅黑" panose="020B0503020204020204" pitchFamily="34" charset="-122"/>
              </a:rPr>
              <a:t>first-visit MC </a:t>
            </a:r>
            <a:r>
              <a:rPr lang="zh-CN" altLang="en-US" sz="3200" b="1" dirty="0">
                <a:latin typeface="微软雅黑" panose="020B0503020204020204" pitchFamily="34" charset="-122"/>
                <a:ea typeface="微软雅黑" panose="020B0503020204020204" pitchFamily="34" charset="-122"/>
              </a:rPr>
              <a:t>方法</a:t>
            </a:r>
          </a:p>
        </p:txBody>
      </p:sp>
      <p:grpSp>
        <p:nvGrpSpPr>
          <p:cNvPr id="16" name="组合 15">
            <a:extLst>
              <a:ext uri="{FF2B5EF4-FFF2-40B4-BE49-F238E27FC236}">
                <a16:creationId xmlns:a16="http://schemas.microsoft.com/office/drawing/2014/main" id="{84804B81-096C-D1E9-2DAB-8ED3E184C63C}"/>
              </a:ext>
            </a:extLst>
          </p:cNvPr>
          <p:cNvGrpSpPr/>
          <p:nvPr/>
        </p:nvGrpSpPr>
        <p:grpSpPr>
          <a:xfrm>
            <a:off x="924970" y="3340207"/>
            <a:ext cx="11426800" cy="646332"/>
            <a:chOff x="188288" y="688842"/>
            <a:chExt cx="12142249" cy="417819"/>
          </a:xfrm>
        </p:grpSpPr>
        <p:sp>
          <p:nvSpPr>
            <p:cNvPr id="17" name="矩形: 圆角 16">
              <a:extLst>
                <a:ext uri="{FF2B5EF4-FFF2-40B4-BE49-F238E27FC236}">
                  <a16:creationId xmlns:a16="http://schemas.microsoft.com/office/drawing/2014/main" id="{670946E2-5B35-38D3-90AD-B329BCC93660}"/>
                </a:ext>
              </a:extLst>
            </p:cNvPr>
            <p:cNvSpPr/>
            <p:nvPr/>
          </p:nvSpPr>
          <p:spPr>
            <a:xfrm>
              <a:off x="188288" y="778375"/>
              <a:ext cx="9621704" cy="179205"/>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6F36C8CE-5071-FFA8-5208-49F20AE59DD3}"/>
                </a:ext>
              </a:extLst>
            </p:cNvPr>
            <p:cNvSpPr txBox="1"/>
            <p:nvPr/>
          </p:nvSpPr>
          <p:spPr>
            <a:xfrm>
              <a:off x="9864841" y="688842"/>
              <a:ext cx="2465696" cy="417819"/>
            </a:xfrm>
            <a:prstGeom prst="rect">
              <a:avLst/>
            </a:prstGeom>
            <a:noFill/>
          </p:spPr>
          <p:txBody>
            <a:bodyPr wrap="square" rtlCol="0">
              <a:spAutoFit/>
            </a:bodyPr>
            <a:lstStyle/>
            <a:p>
              <a:r>
                <a:rPr lang="zh-CN" altLang="en-US" b="1" dirty="0">
                  <a:solidFill>
                    <a:schemeClr val="accent1"/>
                  </a:solidFill>
                </a:rPr>
                <a:t>遵循策略，交互生成</a:t>
              </a:r>
              <a:endParaRPr lang="en-US" altLang="zh-CN" b="1" dirty="0">
                <a:solidFill>
                  <a:schemeClr val="accent1"/>
                </a:solidFill>
              </a:endParaRPr>
            </a:p>
            <a:p>
              <a:r>
                <a:rPr lang="zh-CN" altLang="en-US" b="1" dirty="0">
                  <a:solidFill>
                    <a:schemeClr val="accent1"/>
                  </a:solidFill>
                </a:rPr>
                <a:t>观测数据</a:t>
              </a:r>
            </a:p>
          </p:txBody>
        </p:sp>
      </p:grpSp>
      <p:grpSp>
        <p:nvGrpSpPr>
          <p:cNvPr id="19" name="组合 18">
            <a:extLst>
              <a:ext uri="{FF2B5EF4-FFF2-40B4-BE49-F238E27FC236}">
                <a16:creationId xmlns:a16="http://schemas.microsoft.com/office/drawing/2014/main" id="{6973C5CE-D24D-C64D-29AB-5CE9069ED7CE}"/>
              </a:ext>
            </a:extLst>
          </p:cNvPr>
          <p:cNvGrpSpPr/>
          <p:nvPr/>
        </p:nvGrpSpPr>
        <p:grpSpPr>
          <a:xfrm>
            <a:off x="1042218" y="4099792"/>
            <a:ext cx="8711382" cy="1612749"/>
            <a:chOff x="625353" y="778374"/>
            <a:chExt cx="9256814" cy="1042556"/>
          </a:xfrm>
        </p:grpSpPr>
        <p:sp>
          <p:nvSpPr>
            <p:cNvPr id="20" name="矩形: 圆角 19">
              <a:extLst>
                <a:ext uri="{FF2B5EF4-FFF2-40B4-BE49-F238E27FC236}">
                  <a16:creationId xmlns:a16="http://schemas.microsoft.com/office/drawing/2014/main" id="{4F0DD845-9B16-4A64-B23A-288CB5F6CBC8}"/>
                </a:ext>
              </a:extLst>
            </p:cNvPr>
            <p:cNvSpPr/>
            <p:nvPr/>
          </p:nvSpPr>
          <p:spPr>
            <a:xfrm>
              <a:off x="625353" y="778374"/>
              <a:ext cx="6822461" cy="1042556"/>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83199230-4DCC-F82E-7E80-5891C386F1B5}"/>
                </a:ext>
              </a:extLst>
            </p:cNvPr>
            <p:cNvSpPr txBox="1"/>
            <p:nvPr/>
          </p:nvSpPr>
          <p:spPr>
            <a:xfrm>
              <a:off x="7656771" y="1122602"/>
              <a:ext cx="2225396" cy="417818"/>
            </a:xfrm>
            <a:prstGeom prst="rect">
              <a:avLst/>
            </a:prstGeom>
            <a:noFill/>
          </p:spPr>
          <p:txBody>
            <a:bodyPr wrap="square" rtlCol="0">
              <a:spAutoFit/>
            </a:bodyPr>
            <a:lstStyle/>
            <a:p>
              <a:r>
                <a:rPr lang="zh-CN" altLang="en-US" b="1" dirty="0">
                  <a:solidFill>
                    <a:schemeClr val="accent1"/>
                  </a:solidFill>
                </a:rPr>
                <a:t>估算本条</a:t>
              </a:r>
              <a:r>
                <a:rPr lang="en-US" altLang="zh-CN" b="1" dirty="0">
                  <a:solidFill>
                    <a:schemeClr val="accent1"/>
                  </a:solidFill>
                </a:rPr>
                <a:t>episode</a:t>
              </a:r>
              <a:r>
                <a:rPr lang="zh-CN" altLang="en-US" b="1" dirty="0">
                  <a:solidFill>
                    <a:schemeClr val="accent1"/>
                  </a:solidFill>
                </a:rPr>
                <a:t>对应状态的回报</a:t>
              </a:r>
            </a:p>
          </p:txBody>
        </p:sp>
      </p:grpSp>
      <p:sp>
        <p:nvSpPr>
          <p:cNvPr id="22" name="矩形: 圆角 21">
            <a:extLst>
              <a:ext uri="{FF2B5EF4-FFF2-40B4-BE49-F238E27FC236}">
                <a16:creationId xmlns:a16="http://schemas.microsoft.com/office/drawing/2014/main" id="{B8BCF05E-1E69-23DF-1259-6BBCD71212BB}"/>
              </a:ext>
            </a:extLst>
          </p:cNvPr>
          <p:cNvSpPr/>
          <p:nvPr/>
        </p:nvSpPr>
        <p:spPr>
          <a:xfrm>
            <a:off x="1366684" y="4786735"/>
            <a:ext cx="4729316" cy="1368260"/>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7693CA69-2570-F3B8-81AB-A7EFC43CC35C}"/>
              </a:ext>
            </a:extLst>
          </p:cNvPr>
          <p:cNvSpPr txBox="1"/>
          <p:nvPr/>
        </p:nvSpPr>
        <p:spPr>
          <a:xfrm>
            <a:off x="3163529" y="6205184"/>
            <a:ext cx="7996084" cy="646331"/>
          </a:xfrm>
          <a:prstGeom prst="rect">
            <a:avLst/>
          </a:prstGeom>
          <a:noFill/>
        </p:spPr>
        <p:txBody>
          <a:bodyPr wrap="square" rtlCol="0">
            <a:spAutoFit/>
          </a:bodyPr>
          <a:lstStyle/>
          <a:p>
            <a:r>
              <a:rPr lang="zh-CN" altLang="en-US" b="1" dirty="0">
                <a:solidFill>
                  <a:schemeClr val="accent1"/>
                </a:solidFill>
              </a:rPr>
              <a:t>即如果该具体状态在该时刻前面没有出现过，表明是首次出现，则执行后面语句：将估算回报加入近似评估函数，并平均，作为该状态价值估计</a:t>
            </a:r>
          </a:p>
        </p:txBody>
      </p:sp>
    </p:spTree>
    <p:extLst>
      <p:ext uri="{BB962C8B-B14F-4D97-AF65-F5344CB8AC3E}">
        <p14:creationId xmlns:p14="http://schemas.microsoft.com/office/powerpoint/2010/main" val="12875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nodeType="clickEffect">
                                  <p:stCondLst>
                                    <p:cond delay="0"/>
                                  </p:stCondLst>
                                  <p:childTnLst>
                                    <p:animEffect transition="out" filter="randombar(horizontal)">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nodeType="clickEffect">
                                  <p:stCondLst>
                                    <p:cond delay="0"/>
                                  </p:stCondLst>
                                  <p:childTnLst>
                                    <p:animEffect transition="out" filter="randombar(horizontal)">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FE928A-98E2-AE3B-A826-77821BFF68B6}"/>
              </a:ext>
            </a:extLst>
          </p:cNvPr>
          <p:cNvPicPr>
            <a:picLocks noChangeAspect="1"/>
          </p:cNvPicPr>
          <p:nvPr/>
        </p:nvPicPr>
        <p:blipFill>
          <a:blip r:embed="rId2"/>
          <a:stretch>
            <a:fillRect/>
          </a:stretch>
        </p:blipFill>
        <p:spPr>
          <a:xfrm>
            <a:off x="8428740" y="1015663"/>
            <a:ext cx="878056" cy="3605094"/>
          </a:xfrm>
          <a:prstGeom prst="rect">
            <a:avLst/>
          </a:prstGeom>
        </p:spPr>
      </p:pic>
      <p:sp>
        <p:nvSpPr>
          <p:cNvPr id="8" name="标题 1">
            <a:extLst>
              <a:ext uri="{FF2B5EF4-FFF2-40B4-BE49-F238E27FC236}">
                <a16:creationId xmlns:a16="http://schemas.microsoft.com/office/drawing/2014/main" id="{EE0F939E-AB90-634B-E04E-BFF5CCA8E2BD}"/>
              </a:ext>
            </a:extLst>
          </p:cNvPr>
          <p:cNvSpPr>
            <a:spLocks noGrp="1"/>
          </p:cNvSpPr>
          <p:nvPr>
            <p:ph type="title"/>
          </p:nvPr>
        </p:nvSpPr>
        <p:spPr>
          <a:xfrm>
            <a:off x="0" y="0"/>
            <a:ext cx="10515600" cy="1015663"/>
          </a:xfrm>
        </p:spPr>
        <p:txBody>
          <a:bodyPr>
            <a:normAutofit/>
          </a:bodyPr>
          <a:lstStyle/>
          <a:p>
            <a:r>
              <a:rPr lang="en-US" altLang="zh-CN" sz="3200" b="1" dirty="0">
                <a:latin typeface="微软雅黑" panose="020B0503020204020204" pitchFamily="34" charset="-122"/>
                <a:ea typeface="微软雅黑" panose="020B0503020204020204" pitchFamily="34" charset="-122"/>
              </a:rPr>
              <a:t>MC</a:t>
            </a:r>
            <a:r>
              <a:rPr lang="zh-CN" altLang="en-US" sz="3200" b="1" dirty="0">
                <a:latin typeface="微软雅黑" panose="020B0503020204020204" pitchFamily="34" charset="-122"/>
                <a:ea typeface="微软雅黑" panose="020B0503020204020204" pitchFamily="34" charset="-122"/>
              </a:rPr>
              <a:t>和</a:t>
            </a:r>
            <a:r>
              <a:rPr lang="en-US" altLang="zh-CN" sz="3200" b="1" dirty="0">
                <a:latin typeface="微软雅黑" panose="020B0503020204020204" pitchFamily="34" charset="-122"/>
                <a:ea typeface="微软雅黑" panose="020B0503020204020204" pitchFamily="34" charset="-122"/>
              </a:rPr>
              <a:t>DP</a:t>
            </a:r>
            <a:r>
              <a:rPr lang="zh-CN" altLang="en-US" sz="3200" b="1" dirty="0">
                <a:latin typeface="微软雅黑" panose="020B0503020204020204" pitchFamily="34" charset="-122"/>
                <a:ea typeface="微软雅黑" panose="020B0503020204020204" pitchFamily="34" charset="-122"/>
              </a:rPr>
              <a:t>的区别：以备份图为例</a:t>
            </a:r>
          </a:p>
        </p:txBody>
      </p:sp>
      <p:pic>
        <p:nvPicPr>
          <p:cNvPr id="10" name="图片 9">
            <a:extLst>
              <a:ext uri="{FF2B5EF4-FFF2-40B4-BE49-F238E27FC236}">
                <a16:creationId xmlns:a16="http://schemas.microsoft.com/office/drawing/2014/main" id="{E5806B65-8F6B-CF31-90F5-0F3D6A02EC87}"/>
              </a:ext>
            </a:extLst>
          </p:cNvPr>
          <p:cNvPicPr>
            <a:picLocks noChangeAspect="1"/>
          </p:cNvPicPr>
          <p:nvPr/>
        </p:nvPicPr>
        <p:blipFill>
          <a:blip r:embed="rId3"/>
          <a:stretch>
            <a:fillRect/>
          </a:stretch>
        </p:blipFill>
        <p:spPr>
          <a:xfrm>
            <a:off x="0" y="1159868"/>
            <a:ext cx="4442845" cy="3741744"/>
          </a:xfrm>
          <a:prstGeom prst="rect">
            <a:avLst/>
          </a:prstGeom>
        </p:spPr>
      </p:pic>
      <p:sp>
        <p:nvSpPr>
          <p:cNvPr id="11" name="文本框 10">
            <a:extLst>
              <a:ext uri="{FF2B5EF4-FFF2-40B4-BE49-F238E27FC236}">
                <a16:creationId xmlns:a16="http://schemas.microsoft.com/office/drawing/2014/main" id="{DC16F36B-0259-8F66-BD91-EF936D2C5F28}"/>
              </a:ext>
            </a:extLst>
          </p:cNvPr>
          <p:cNvSpPr txBox="1"/>
          <p:nvPr/>
        </p:nvSpPr>
        <p:spPr>
          <a:xfrm>
            <a:off x="-117987" y="5221078"/>
            <a:ext cx="6636774" cy="954107"/>
          </a:xfrm>
          <a:prstGeom prst="rect">
            <a:avLst/>
          </a:prstGeom>
          <a:noFill/>
        </p:spPr>
        <p:txBody>
          <a:bodyPr wrap="square" rtlCol="0">
            <a:spAutoFit/>
          </a:bodyPr>
          <a:lstStyle/>
          <a:p>
            <a:r>
              <a:rPr lang="en-US" altLang="zh-CN" sz="2800" b="1" dirty="0"/>
              <a:t>DP: </a:t>
            </a:r>
            <a:r>
              <a:rPr lang="zh-CN" altLang="en-US" sz="2800" b="1" dirty="0"/>
              <a:t>一步转移，考虑所有可能转移</a:t>
            </a:r>
            <a:r>
              <a:rPr lang="en-US" altLang="zh-CN" sz="2800" b="1" dirty="0"/>
              <a:t>, </a:t>
            </a:r>
            <a:r>
              <a:rPr lang="zh-CN" altLang="en-US" sz="2800" b="1" dirty="0"/>
              <a:t>状态价值非独立，用到了自举（</a:t>
            </a:r>
            <a:r>
              <a:rPr lang="en-US" altLang="zh-CN" sz="2800" b="1" dirty="0"/>
              <a:t>bootstrap</a:t>
            </a:r>
            <a:r>
              <a:rPr lang="zh-CN" altLang="en-US" sz="2800" b="1" dirty="0"/>
              <a:t>）</a:t>
            </a:r>
          </a:p>
        </p:txBody>
      </p:sp>
      <p:sp>
        <p:nvSpPr>
          <p:cNvPr id="12" name="文本框 11">
            <a:extLst>
              <a:ext uri="{FF2B5EF4-FFF2-40B4-BE49-F238E27FC236}">
                <a16:creationId xmlns:a16="http://schemas.microsoft.com/office/drawing/2014/main" id="{0E266AEE-6491-C569-C8C0-CE63A70CCA39}"/>
              </a:ext>
            </a:extLst>
          </p:cNvPr>
          <p:cNvSpPr txBox="1"/>
          <p:nvPr/>
        </p:nvSpPr>
        <p:spPr>
          <a:xfrm>
            <a:off x="6609474" y="5076912"/>
            <a:ext cx="5689611" cy="954107"/>
          </a:xfrm>
          <a:prstGeom prst="rect">
            <a:avLst/>
          </a:prstGeom>
          <a:noFill/>
        </p:spPr>
        <p:txBody>
          <a:bodyPr wrap="square" rtlCol="0">
            <a:spAutoFit/>
          </a:bodyPr>
          <a:lstStyle/>
          <a:p>
            <a:r>
              <a:rPr lang="zh-CN" altLang="en-US" sz="2800" b="1" dirty="0"/>
              <a:t>直至</a:t>
            </a:r>
            <a:r>
              <a:rPr lang="en-US" altLang="zh-CN" sz="2800" b="1" dirty="0"/>
              <a:t>episode</a:t>
            </a:r>
            <a:r>
              <a:rPr lang="zh-CN" altLang="en-US" sz="2800" b="1" dirty="0"/>
              <a:t>终止。不同状态之间估值是</a:t>
            </a:r>
            <a:r>
              <a:rPr lang="zh-CN" altLang="en-US" sz="2800" b="1" dirty="0">
                <a:solidFill>
                  <a:srgbClr val="FF0000"/>
                </a:solidFill>
              </a:rPr>
              <a:t>独立的</a:t>
            </a:r>
            <a:r>
              <a:rPr lang="zh-CN" altLang="en-US" sz="2800" b="1" dirty="0"/>
              <a:t>，即没有</a:t>
            </a:r>
            <a:r>
              <a:rPr lang="en-US" altLang="zh-CN" sz="2800" b="1" dirty="0"/>
              <a:t>bootstrap</a:t>
            </a:r>
          </a:p>
        </p:txBody>
      </p:sp>
    </p:spTree>
    <p:extLst>
      <p:ext uri="{BB962C8B-B14F-4D97-AF65-F5344CB8AC3E}">
        <p14:creationId xmlns:p14="http://schemas.microsoft.com/office/powerpoint/2010/main" val="34693412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5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1967</TotalTime>
  <Words>3026</Words>
  <Application>Microsoft Office PowerPoint</Application>
  <PresentationFormat>宽屏</PresentationFormat>
  <Paragraphs>272</Paragraphs>
  <Slides>45</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-apple-system</vt:lpstr>
      <vt:lpstr>CMMI10</vt:lpstr>
      <vt:lpstr>CMMI7</vt:lpstr>
      <vt:lpstr>CMR10</vt:lpstr>
      <vt:lpstr>CMSY10</vt:lpstr>
      <vt:lpstr>CMTI10</vt:lpstr>
      <vt:lpstr>FandolSong-Regular-Identity-H</vt:lpstr>
      <vt:lpstr>Helvetica Neue</vt:lpstr>
      <vt:lpstr>等线</vt:lpstr>
      <vt:lpstr>等线 Light</vt:lpstr>
      <vt:lpstr>Microsoft Yahei</vt:lpstr>
      <vt:lpstr>Microsoft Yahei</vt:lpstr>
      <vt:lpstr>Arial</vt:lpstr>
      <vt:lpstr>Cambria Math</vt:lpstr>
      <vt:lpstr>Times New Roman</vt:lpstr>
      <vt:lpstr>Wingdings</vt:lpstr>
      <vt:lpstr>Office 主题​​</vt:lpstr>
      <vt:lpstr>第五章：蒙特卡洛方法（Monte Carlo Methods）  何新卫  华中农业大学信息学院 </vt:lpstr>
      <vt:lpstr>回顾：回报（Return）</vt:lpstr>
      <vt:lpstr>折扣回报（Return）: 回顾</vt:lpstr>
      <vt:lpstr>G_t 和G_(t+1)计算回报的关系: 回顾</vt:lpstr>
      <vt:lpstr>PowerPoint 演示文稿</vt:lpstr>
      <vt:lpstr>价值估计</vt:lpstr>
      <vt:lpstr>MC预测 (Monte Carlo Prediction)</vt:lpstr>
      <vt:lpstr>first-visit MC 方法</vt:lpstr>
      <vt:lpstr>MC和DP的区别：以备份图为例</vt:lpstr>
      <vt:lpstr>PowerPoint 演示文稿</vt:lpstr>
      <vt:lpstr>MC优点</vt:lpstr>
      <vt:lpstr>MC估计动作价值</vt:lpstr>
      <vt:lpstr>练习题：MC估计动作价值</vt:lpstr>
      <vt:lpstr>MC估计动作价值</vt:lpstr>
      <vt:lpstr>MC估计动作价值</vt:lpstr>
      <vt:lpstr>蒙特卡洛估计动作价值</vt:lpstr>
      <vt:lpstr>MC 控制问题</vt:lpstr>
      <vt:lpstr>MC 控制问题</vt:lpstr>
      <vt:lpstr>蒙特卡洛控制：摒弃探索性开始（Exploring Starts）</vt:lpstr>
      <vt:lpstr>摒弃探索性开始的MC（Monte Carlo Control without Exploring Starts）</vt:lpstr>
      <vt:lpstr>PowerPoint 演示文稿</vt:lpstr>
      <vt:lpstr>PowerPoint 演示文稿</vt:lpstr>
      <vt:lpstr>PowerPoint 演示文稿</vt:lpstr>
      <vt:lpstr>Off-policy 方法基础理论：重要性采样</vt:lpstr>
      <vt:lpstr>目标和行为策略的状态价值函数关系</vt:lpstr>
      <vt:lpstr>PowerPoint 演示文稿</vt:lpstr>
      <vt:lpstr>PowerPoint 演示文稿</vt:lpstr>
      <vt:lpstr>PowerPoint 演示文稿</vt:lpstr>
      <vt:lpstr>偏差方差</vt:lpstr>
      <vt:lpstr>PowerPoint 演示文稿</vt:lpstr>
      <vt:lpstr>PowerPoint 演示文稿</vt:lpstr>
      <vt:lpstr>PowerPoint 演示文稿</vt:lpstr>
      <vt:lpstr>离策略 MC控制（Off-policy Monte Carlo Control）</vt:lpstr>
      <vt:lpstr>PowerPoint 演示文稿</vt:lpstr>
      <vt:lpstr>案例和实现分析</vt:lpstr>
      <vt:lpstr>环境实现</vt:lpstr>
      <vt:lpstr>环境实现（Cont.）</vt:lpstr>
      <vt:lpstr>环境实现（Cont.）</vt:lpstr>
      <vt:lpstr>策略实现</vt:lpstr>
      <vt:lpstr>策略实现(Cont.)</vt:lpstr>
      <vt:lpstr>MC估计状态价值实现：First-visit MC</vt:lpstr>
      <vt:lpstr>First-visit MCES (Exploration start探索性开始)</vt:lpstr>
      <vt:lpstr>On-policy first visit MC控制</vt:lpstr>
      <vt:lpstr>Off-policy every visit MC控制</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xinwei he</dc:creator>
  <cp:lastModifiedBy>xinwei he</cp:lastModifiedBy>
  <cp:revision>262</cp:revision>
  <dcterms:created xsi:type="dcterms:W3CDTF">2024-03-20T12:43:29Z</dcterms:created>
  <dcterms:modified xsi:type="dcterms:W3CDTF">2024-03-27T08:15:03Z</dcterms:modified>
</cp:coreProperties>
</file>